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4D2E07-FEF4-4B21-B046-137BB97C0A51}">
  <a:tblStyle styleId="{C44D2E07-FEF4-4B21-B046-137BB97C0A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965474a9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ab23c3b8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4ab23c3b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rKintu/buzzhub"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4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BUZZHUB</a:t>
            </a:r>
            <a:endParaRPr u="sng" dirty="0"/>
          </a:p>
        </p:txBody>
      </p:sp>
      <p:sp>
        <p:nvSpPr>
          <p:cNvPr id="73" name="Google Shape;73;p13"/>
          <p:cNvSpPr txBox="1">
            <a:spLocks noGrp="1"/>
          </p:cNvSpPr>
          <p:nvPr>
            <p:ph type="subTitle" idx="1"/>
          </p:nvPr>
        </p:nvSpPr>
        <p:spPr>
          <a:xfrm>
            <a:off x="2390275" y="2050325"/>
            <a:ext cx="6331500" cy="2429700"/>
          </a:xfrm>
          <a:prstGeom prst="rect">
            <a:avLst/>
          </a:prstGeom>
        </p:spPr>
        <p:txBody>
          <a:bodyPr spcFirstLastPara="1" wrap="square" lIns="91425" tIns="91425" rIns="91425" bIns="91425" anchor="b" anchorCtr="0">
            <a:noAutofit/>
          </a:bodyPr>
          <a:lstStyle/>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100906493 || SEHREEN KHAN</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100943751 || HANI NOORBUX SHAIKH</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100943852 || CHETNA MANCHANDA</a:t>
            </a:r>
            <a:endParaRPr sz="2000" b="1" dirty="0">
              <a:latin typeface="Arial"/>
              <a:ea typeface="Arial"/>
              <a:cs typeface="Arial"/>
              <a:sym typeface="Arial"/>
            </a:endParaRPr>
          </a:p>
          <a:p>
            <a:pPr marL="0" lvl="0" indent="0" algn="l" rtl="0">
              <a:lnSpc>
                <a:spcPct val="115000"/>
              </a:lnSpc>
              <a:spcBef>
                <a:spcPts val="1000"/>
              </a:spcBef>
              <a:spcAft>
                <a:spcPts val="0"/>
              </a:spcAft>
              <a:buClr>
                <a:schemeClr val="dk2"/>
              </a:buClr>
              <a:buSzPts val="1100"/>
              <a:buFont typeface="Arial"/>
              <a:buNone/>
            </a:pPr>
            <a:r>
              <a:rPr lang="en" sz="2000" b="1" dirty="0">
                <a:latin typeface="Arial"/>
                <a:ea typeface="Arial"/>
                <a:cs typeface="Arial"/>
                <a:sym typeface="Arial"/>
              </a:rPr>
              <a:t>100940786 || ABHINAV TANWAR</a:t>
            </a:r>
            <a:endParaRPr sz="2000" b="1" dirty="0">
              <a:latin typeface="Arial"/>
              <a:ea typeface="Arial"/>
              <a:cs typeface="Arial"/>
              <a:sym typeface="Arial"/>
            </a:endParaRPr>
          </a:p>
          <a:p>
            <a:pPr marL="0" lvl="0" indent="0" algn="l" rtl="0">
              <a:lnSpc>
                <a:spcPct val="115000"/>
              </a:lnSpc>
              <a:spcBef>
                <a:spcPts val="1000"/>
              </a:spcBef>
              <a:spcAft>
                <a:spcPts val="0"/>
              </a:spcAft>
              <a:buNone/>
            </a:pPr>
            <a:r>
              <a:rPr lang="en" sz="2000" b="1" dirty="0">
                <a:latin typeface="Arial"/>
                <a:ea typeface="Arial"/>
                <a:cs typeface="Arial"/>
                <a:sym typeface="Arial"/>
              </a:rPr>
              <a:t>100944330 || DECLAN KINTU</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727744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Project Overview and Definition</a:t>
            </a:r>
            <a:endParaRPr sz="2400" dirty="0"/>
          </a:p>
        </p:txBody>
      </p:sp>
      <p:sp>
        <p:nvSpPr>
          <p:cNvPr id="79" name="Google Shape;79;p14"/>
          <p:cNvSpPr txBox="1">
            <a:spLocks noGrp="1"/>
          </p:cNvSpPr>
          <p:nvPr>
            <p:ph type="title" idx="4294967295"/>
          </p:nvPr>
        </p:nvSpPr>
        <p:spPr>
          <a:xfrm>
            <a:off x="535775" y="1480150"/>
            <a:ext cx="6733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2"/>
              </a:buClr>
              <a:buSzPts val="1100"/>
              <a:buFont typeface="Arial"/>
              <a:buNone/>
            </a:pPr>
            <a:r>
              <a:rPr lang="en" sz="1800" b="0" dirty="0">
                <a:solidFill>
                  <a:srgbClr val="404040"/>
                </a:solidFill>
                <a:latin typeface="Arial"/>
                <a:ea typeface="Arial"/>
                <a:cs typeface="Arial"/>
                <a:sym typeface="Arial"/>
              </a:rPr>
              <a:t>Personal Data Automatic Detection in Social Media Apps.</a:t>
            </a:r>
            <a:endParaRPr sz="1800" b="0" dirty="0">
              <a:solidFill>
                <a:srgbClr val="404040"/>
              </a:solidFill>
              <a:latin typeface="Arial"/>
              <a:ea typeface="Arial"/>
              <a:cs typeface="Arial"/>
              <a:sym typeface="Arial"/>
            </a:endParaRPr>
          </a:p>
          <a:p>
            <a:pPr marL="0" lvl="0" indent="0" algn="l" rtl="0">
              <a:lnSpc>
                <a:spcPct val="115000"/>
              </a:lnSpc>
              <a:spcBef>
                <a:spcPts val="0"/>
              </a:spcBef>
              <a:spcAft>
                <a:spcPts val="0"/>
              </a:spcAft>
              <a:buNone/>
            </a:pPr>
            <a:endParaRPr sz="1700" dirty="0">
              <a:latin typeface="Lato"/>
              <a:ea typeface="Lato"/>
              <a:cs typeface="Lato"/>
              <a:sym typeface="Lato"/>
            </a:endParaRPr>
          </a:p>
          <a:p>
            <a:pPr marL="0" lvl="0" indent="0" algn="l" rtl="0">
              <a:lnSpc>
                <a:spcPct val="115000"/>
              </a:lnSpc>
              <a:spcBef>
                <a:spcPts val="1600"/>
              </a:spcBef>
              <a:spcAft>
                <a:spcPts val="1600"/>
              </a:spcAft>
              <a:buNone/>
            </a:pPr>
            <a:r>
              <a:rPr lang="en" sz="1800" b="0" dirty="0">
                <a:solidFill>
                  <a:srgbClr val="404040"/>
                </a:solidFill>
                <a:latin typeface="Arial"/>
                <a:ea typeface="Arial"/>
                <a:cs typeface="Arial"/>
                <a:sym typeface="Arial"/>
              </a:rPr>
              <a:t>BuzzHub an Instagram-like app where users are registered using Optical Character Recognition to read the information off identification documents and use faces recognition technology to verify the user’s likeness off their identification documents.</a:t>
            </a:r>
            <a:endParaRPr sz="1700" dirty="0">
              <a:latin typeface="Lato"/>
              <a:ea typeface="Lato"/>
              <a:cs typeface="Lato"/>
              <a:sym typeface="Lato"/>
            </a:endParaRPr>
          </a:p>
        </p:txBody>
      </p:sp>
      <p:sp>
        <p:nvSpPr>
          <p:cNvPr id="80" name="Google Shape;80;p14"/>
          <p:cNvSpPr txBox="1"/>
          <p:nvPr/>
        </p:nvSpPr>
        <p:spPr>
          <a:xfrm>
            <a:off x="7626875" y="3004800"/>
            <a:ext cx="1312500" cy="1542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PROJECT TIMELINE</a:t>
            </a:r>
            <a:endParaRPr>
              <a:solidFill>
                <a:schemeClr val="lt2"/>
              </a:solidFill>
            </a:endParaRPr>
          </a:p>
        </p:txBody>
      </p:sp>
      <p:graphicFrame>
        <p:nvGraphicFramePr>
          <p:cNvPr id="86" name="Google Shape;86;p15"/>
          <p:cNvGraphicFramePr/>
          <p:nvPr>
            <p:extLst>
              <p:ext uri="{D42A27DB-BD31-4B8C-83A1-F6EECF244321}">
                <p14:modId xmlns:p14="http://schemas.microsoft.com/office/powerpoint/2010/main" val="3521902183"/>
              </p:ext>
            </p:extLst>
          </p:nvPr>
        </p:nvGraphicFramePr>
        <p:xfrm>
          <a:off x="323100" y="2393975"/>
          <a:ext cx="8522700" cy="719125"/>
        </p:xfrm>
        <a:graphic>
          <a:graphicData uri="http://schemas.openxmlformats.org/drawingml/2006/table">
            <a:tbl>
              <a:tblPr>
                <a:noFill/>
                <a:tableStyleId>{C44D2E07-FEF4-4B21-B046-137BB97C0A51}</a:tableStyleId>
              </a:tblPr>
              <a:tblGrid>
                <a:gridCol w="710225">
                  <a:extLst>
                    <a:ext uri="{9D8B030D-6E8A-4147-A177-3AD203B41FA5}">
                      <a16:colId xmlns:a16="http://schemas.microsoft.com/office/drawing/2014/main" val="20000"/>
                    </a:ext>
                  </a:extLst>
                </a:gridCol>
                <a:gridCol w="710225">
                  <a:extLst>
                    <a:ext uri="{9D8B030D-6E8A-4147-A177-3AD203B41FA5}">
                      <a16:colId xmlns:a16="http://schemas.microsoft.com/office/drawing/2014/main" val="20001"/>
                    </a:ext>
                  </a:extLst>
                </a:gridCol>
                <a:gridCol w="710225">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1037600">
                  <a:extLst>
                    <a:ext uri="{9D8B030D-6E8A-4147-A177-3AD203B41FA5}">
                      <a16:colId xmlns:a16="http://schemas.microsoft.com/office/drawing/2014/main" val="20004"/>
                    </a:ext>
                  </a:extLst>
                </a:gridCol>
                <a:gridCol w="710225">
                  <a:extLst>
                    <a:ext uri="{9D8B030D-6E8A-4147-A177-3AD203B41FA5}">
                      <a16:colId xmlns:a16="http://schemas.microsoft.com/office/drawing/2014/main" val="20005"/>
                    </a:ext>
                  </a:extLst>
                </a:gridCol>
                <a:gridCol w="710225">
                  <a:extLst>
                    <a:ext uri="{9D8B030D-6E8A-4147-A177-3AD203B41FA5}">
                      <a16:colId xmlns:a16="http://schemas.microsoft.com/office/drawing/2014/main" val="20006"/>
                    </a:ext>
                  </a:extLst>
                </a:gridCol>
                <a:gridCol w="710225">
                  <a:extLst>
                    <a:ext uri="{9D8B030D-6E8A-4147-A177-3AD203B41FA5}">
                      <a16:colId xmlns:a16="http://schemas.microsoft.com/office/drawing/2014/main" val="20007"/>
                    </a:ext>
                  </a:extLst>
                </a:gridCol>
                <a:gridCol w="710225">
                  <a:extLst>
                    <a:ext uri="{9D8B030D-6E8A-4147-A177-3AD203B41FA5}">
                      <a16:colId xmlns:a16="http://schemas.microsoft.com/office/drawing/2014/main" val="20008"/>
                    </a:ext>
                  </a:extLst>
                </a:gridCol>
                <a:gridCol w="710225">
                  <a:extLst>
                    <a:ext uri="{9D8B030D-6E8A-4147-A177-3AD203B41FA5}">
                      <a16:colId xmlns:a16="http://schemas.microsoft.com/office/drawing/2014/main" val="20009"/>
                    </a:ext>
                  </a:extLst>
                </a:gridCol>
                <a:gridCol w="710225">
                  <a:extLst>
                    <a:ext uri="{9D8B030D-6E8A-4147-A177-3AD203B41FA5}">
                      <a16:colId xmlns:a16="http://schemas.microsoft.com/office/drawing/2014/main" val="20010"/>
                    </a:ext>
                  </a:extLst>
                </a:gridCol>
                <a:gridCol w="710225">
                  <a:extLst>
                    <a:ext uri="{9D8B030D-6E8A-4147-A177-3AD203B41FA5}">
                      <a16:colId xmlns:a16="http://schemas.microsoft.com/office/drawing/2014/main" val="20011"/>
                    </a:ext>
                  </a:extLst>
                </a:gridCol>
              </a:tblGrid>
              <a:tr h="719125">
                <a:tc gridSpan="4">
                  <a:txBody>
                    <a:bodyPr/>
                    <a:lstStyle/>
                    <a:p>
                      <a:pPr marL="0" lvl="0" indent="0" algn="ctr" rtl="0">
                        <a:spcBef>
                          <a:spcPts val="0"/>
                        </a:spcBef>
                        <a:spcAft>
                          <a:spcPts val="0"/>
                        </a:spcAft>
                        <a:buNone/>
                      </a:pPr>
                      <a:r>
                        <a:rPr lang="en" sz="1800" dirty="0">
                          <a:solidFill>
                            <a:srgbClr val="FFFFFF"/>
                          </a:solidFill>
                        </a:rPr>
                        <a:t>October</a:t>
                      </a:r>
                      <a:endParaRPr sz="1800" dirty="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r>
                        <a:rPr lang="en" sz="1800" dirty="0">
                          <a:solidFill>
                            <a:srgbClr val="FFFFFF"/>
                          </a:solidFill>
                        </a:rPr>
                        <a:t>November/December</a:t>
                      </a:r>
                      <a:endParaRPr sz="1800" dirty="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cxnSp>
        <p:nvCxnSpPr>
          <p:cNvPr id="87" name="Google Shape;87;p15"/>
          <p:cNvCxnSpPr/>
          <p:nvPr/>
        </p:nvCxnSpPr>
        <p:spPr>
          <a:xfrm rot="10800000">
            <a:off x="569975" y="1439375"/>
            <a:ext cx="0" cy="954600"/>
          </a:xfrm>
          <a:prstGeom prst="straightConnector1">
            <a:avLst/>
          </a:prstGeom>
          <a:noFill/>
          <a:ln w="9525" cap="flat" cmpd="sng">
            <a:solidFill>
              <a:schemeClr val="dk2"/>
            </a:solidFill>
            <a:prstDash val="solid"/>
            <a:round/>
            <a:headEnd type="none" w="med" len="med"/>
            <a:tailEnd type="oval" w="med" len="med"/>
          </a:ln>
        </p:spPr>
      </p:cxnSp>
      <p:sp>
        <p:nvSpPr>
          <p:cNvPr id="88" name="Google Shape;88;p15"/>
          <p:cNvSpPr txBox="1">
            <a:spLocks noGrp="1"/>
          </p:cNvSpPr>
          <p:nvPr>
            <p:ph type="title"/>
          </p:nvPr>
        </p:nvSpPr>
        <p:spPr>
          <a:xfrm>
            <a:off x="646175" y="1235062"/>
            <a:ext cx="23157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04/10/2023</a:t>
            </a:r>
            <a:endParaRPr sz="1800" b="1">
              <a:solidFill>
                <a:schemeClr val="dk1"/>
              </a:solidFill>
            </a:endParaRPr>
          </a:p>
        </p:txBody>
      </p:sp>
      <p:sp>
        <p:nvSpPr>
          <p:cNvPr id="89" name="Google Shape;89;p15"/>
          <p:cNvSpPr txBox="1">
            <a:spLocks noGrp="1"/>
          </p:cNvSpPr>
          <p:nvPr>
            <p:ph type="body" idx="4294967295"/>
          </p:nvPr>
        </p:nvSpPr>
        <p:spPr>
          <a:xfrm>
            <a:off x="646175" y="1560476"/>
            <a:ext cx="23157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Initial Meet with Capstone Project director</a:t>
            </a:r>
            <a:endParaRPr sz="1400"/>
          </a:p>
        </p:txBody>
      </p:sp>
      <p:sp>
        <p:nvSpPr>
          <p:cNvPr id="90" name="Google Shape;90;p15"/>
          <p:cNvSpPr txBox="1">
            <a:spLocks noGrp="1"/>
          </p:cNvSpPr>
          <p:nvPr>
            <p:ph type="title"/>
          </p:nvPr>
        </p:nvSpPr>
        <p:spPr>
          <a:xfrm>
            <a:off x="3251009" y="3668337"/>
            <a:ext cx="23157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08/11/2023</a:t>
            </a:r>
            <a:endParaRPr sz="1800" b="1">
              <a:solidFill>
                <a:schemeClr val="dk1"/>
              </a:solidFill>
            </a:endParaRPr>
          </a:p>
        </p:txBody>
      </p:sp>
      <p:sp>
        <p:nvSpPr>
          <p:cNvPr id="91" name="Google Shape;91;p15"/>
          <p:cNvSpPr txBox="1">
            <a:spLocks noGrp="1"/>
          </p:cNvSpPr>
          <p:nvPr>
            <p:ph type="body" idx="4294967295"/>
          </p:nvPr>
        </p:nvSpPr>
        <p:spPr>
          <a:xfrm>
            <a:off x="3251009" y="3993750"/>
            <a:ext cx="23157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Have application MVP1 ready for presentation</a:t>
            </a:r>
            <a:endParaRPr sz="1400"/>
          </a:p>
        </p:txBody>
      </p:sp>
      <p:sp>
        <p:nvSpPr>
          <p:cNvPr id="92" name="Google Shape;92;p15"/>
          <p:cNvSpPr txBox="1">
            <a:spLocks noGrp="1"/>
          </p:cNvSpPr>
          <p:nvPr>
            <p:ph type="title"/>
          </p:nvPr>
        </p:nvSpPr>
        <p:spPr>
          <a:xfrm>
            <a:off x="5091057" y="1235062"/>
            <a:ext cx="23532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06/12/2023</a:t>
            </a:r>
            <a:endParaRPr sz="1800" b="1">
              <a:solidFill>
                <a:schemeClr val="dk1"/>
              </a:solidFill>
            </a:endParaRPr>
          </a:p>
        </p:txBody>
      </p:sp>
      <p:sp>
        <p:nvSpPr>
          <p:cNvPr id="93" name="Google Shape;93;p15"/>
          <p:cNvSpPr txBox="1">
            <a:spLocks noGrp="1"/>
          </p:cNvSpPr>
          <p:nvPr>
            <p:ph type="body" idx="4294967295"/>
          </p:nvPr>
        </p:nvSpPr>
        <p:spPr>
          <a:xfrm>
            <a:off x="5091049" y="1560476"/>
            <a:ext cx="23532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Have application MMP ready for presentation </a:t>
            </a:r>
            <a:endParaRPr sz="1400"/>
          </a:p>
        </p:txBody>
      </p:sp>
      <p:sp>
        <p:nvSpPr>
          <p:cNvPr id="94" name="Google Shape;94;p15"/>
          <p:cNvSpPr txBox="1">
            <a:spLocks noGrp="1"/>
          </p:cNvSpPr>
          <p:nvPr>
            <p:ph type="title"/>
          </p:nvPr>
        </p:nvSpPr>
        <p:spPr>
          <a:xfrm>
            <a:off x="6245122" y="3668337"/>
            <a:ext cx="23532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12/12/2023</a:t>
            </a:r>
            <a:endParaRPr sz="1800" b="1">
              <a:solidFill>
                <a:schemeClr val="dk1"/>
              </a:solidFill>
            </a:endParaRPr>
          </a:p>
        </p:txBody>
      </p:sp>
      <p:sp>
        <p:nvSpPr>
          <p:cNvPr id="95" name="Google Shape;95;p15"/>
          <p:cNvSpPr txBox="1">
            <a:spLocks noGrp="1"/>
          </p:cNvSpPr>
          <p:nvPr>
            <p:ph type="body" idx="4294967295"/>
          </p:nvPr>
        </p:nvSpPr>
        <p:spPr>
          <a:xfrm>
            <a:off x="6245125" y="3993750"/>
            <a:ext cx="2353200" cy="57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Final presentation of BuzzHub application</a:t>
            </a:r>
            <a:endParaRPr sz="1400"/>
          </a:p>
        </p:txBody>
      </p:sp>
      <p:cxnSp>
        <p:nvCxnSpPr>
          <p:cNvPr id="96" name="Google Shape;96;p15"/>
          <p:cNvCxnSpPr/>
          <p:nvPr/>
        </p:nvCxnSpPr>
        <p:spPr>
          <a:xfrm>
            <a:off x="3174800" y="3113100"/>
            <a:ext cx="0" cy="828000"/>
          </a:xfrm>
          <a:prstGeom prst="straightConnector1">
            <a:avLst/>
          </a:prstGeom>
          <a:noFill/>
          <a:ln w="9525" cap="flat" cmpd="sng">
            <a:solidFill>
              <a:schemeClr val="dk2"/>
            </a:solidFill>
            <a:prstDash val="solid"/>
            <a:round/>
            <a:headEnd type="none" w="med" len="med"/>
            <a:tailEnd type="oval" w="med" len="med"/>
          </a:ln>
        </p:spPr>
      </p:cxnSp>
      <p:cxnSp>
        <p:nvCxnSpPr>
          <p:cNvPr id="97" name="Google Shape;97;p15"/>
          <p:cNvCxnSpPr/>
          <p:nvPr/>
        </p:nvCxnSpPr>
        <p:spPr>
          <a:xfrm rot="10800000">
            <a:off x="4997750" y="1439375"/>
            <a:ext cx="0" cy="954600"/>
          </a:xfrm>
          <a:prstGeom prst="straightConnector1">
            <a:avLst/>
          </a:prstGeom>
          <a:noFill/>
          <a:ln w="9525" cap="flat" cmpd="sng">
            <a:solidFill>
              <a:schemeClr val="dk2"/>
            </a:solidFill>
            <a:prstDash val="solid"/>
            <a:round/>
            <a:headEnd type="none" w="med" len="med"/>
            <a:tailEnd type="oval" w="med" len="med"/>
          </a:ln>
        </p:spPr>
      </p:cxnSp>
      <p:cxnSp>
        <p:nvCxnSpPr>
          <p:cNvPr id="98" name="Google Shape;98;p15"/>
          <p:cNvCxnSpPr/>
          <p:nvPr/>
        </p:nvCxnSpPr>
        <p:spPr>
          <a:xfrm>
            <a:off x="6168925" y="3113100"/>
            <a:ext cx="0" cy="8280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61750" y="396225"/>
            <a:ext cx="86205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RELEASES</a:t>
            </a:r>
            <a:endParaRPr/>
          </a:p>
        </p:txBody>
      </p:sp>
      <p:sp>
        <p:nvSpPr>
          <p:cNvPr id="104" name="Google Shape;104;p16"/>
          <p:cNvSpPr/>
          <p:nvPr/>
        </p:nvSpPr>
        <p:spPr>
          <a:xfrm>
            <a:off x="371775" y="1228425"/>
            <a:ext cx="2629500" cy="3439828"/>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210425" y="1228425"/>
            <a:ext cx="2629500" cy="3439828"/>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6049100" y="1228424"/>
            <a:ext cx="2629500" cy="3439827"/>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a:spLocks noGrp="1"/>
          </p:cNvSpPr>
          <p:nvPr>
            <p:ph type="title"/>
          </p:nvPr>
        </p:nvSpPr>
        <p:spPr>
          <a:xfrm>
            <a:off x="612527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12/12/2023</a:t>
            </a:r>
            <a:endParaRPr sz="2100">
              <a:solidFill>
                <a:schemeClr val="lt1"/>
              </a:solidFill>
            </a:endParaRPr>
          </a:p>
          <a:p>
            <a:pPr marL="0" lvl="0" indent="0" algn="l" rtl="0">
              <a:spcBef>
                <a:spcPts val="1200"/>
              </a:spcBef>
              <a:spcAft>
                <a:spcPts val="1200"/>
              </a:spcAft>
              <a:buNone/>
            </a:pPr>
            <a:r>
              <a:rPr lang="en" sz="1400" b="0"/>
              <a:t>Production ready application which should have the previously presented features functional.</a:t>
            </a:r>
            <a:endParaRPr sz="1400" b="0">
              <a:solidFill>
                <a:schemeClr val="lt1"/>
              </a:solidFill>
            </a:endParaRPr>
          </a:p>
        </p:txBody>
      </p:sp>
      <p:sp>
        <p:nvSpPr>
          <p:cNvPr id="108" name="Google Shape;108;p16"/>
          <p:cNvSpPr txBox="1">
            <a:spLocks noGrp="1"/>
          </p:cNvSpPr>
          <p:nvPr>
            <p:ph type="title"/>
          </p:nvPr>
        </p:nvSpPr>
        <p:spPr>
          <a:xfrm>
            <a:off x="447975" y="1228425"/>
            <a:ext cx="2481600" cy="34398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08/11/2023</a:t>
            </a:r>
            <a:endParaRPr sz="2100" dirty="0">
              <a:solidFill>
                <a:schemeClr val="lt1"/>
              </a:solidFill>
            </a:endParaRPr>
          </a:p>
          <a:p>
            <a:pPr>
              <a:spcBef>
                <a:spcPts val="1200"/>
              </a:spcBef>
            </a:pPr>
            <a:r>
              <a:rPr lang="en" sz="1400" b="0" dirty="0"/>
              <a:t>User Registration and Login.</a:t>
            </a:r>
            <a:br>
              <a:rPr lang="en" sz="1400" b="0" dirty="0"/>
            </a:br>
            <a:br>
              <a:rPr lang="en" sz="1400" b="0" dirty="0"/>
            </a:br>
            <a:r>
              <a:rPr lang="en-US" sz="1400" b="0" dirty="0"/>
              <a:t>Able to read information from identification documents.</a:t>
            </a:r>
            <a:br>
              <a:rPr lang="en-US" sz="1400" b="0" dirty="0"/>
            </a:br>
            <a:br>
              <a:rPr lang="en-US" sz="1400" b="0" dirty="0"/>
            </a:br>
            <a:r>
              <a:rPr lang="en-US" sz="1400" b="0" dirty="0"/>
              <a:t>Able to preview user profiles.</a:t>
            </a:r>
            <a:br>
              <a:rPr lang="en-US" sz="1400" b="0" dirty="0"/>
            </a:br>
            <a:br>
              <a:rPr lang="en-US" sz="1400" b="0" dirty="0"/>
            </a:br>
            <a:r>
              <a:rPr lang="en-US" sz="1400" b="0" dirty="0"/>
              <a:t>Can view your personal feed.</a:t>
            </a:r>
            <a:endParaRPr sz="1400" b="0" dirty="0"/>
          </a:p>
        </p:txBody>
      </p:sp>
      <p:sp>
        <p:nvSpPr>
          <p:cNvPr id="109" name="Google Shape;109;p16"/>
          <p:cNvSpPr txBox="1">
            <a:spLocks noGrp="1"/>
          </p:cNvSpPr>
          <p:nvPr>
            <p:ph type="title"/>
          </p:nvPr>
        </p:nvSpPr>
        <p:spPr>
          <a:xfrm>
            <a:off x="3286625" y="1228499"/>
            <a:ext cx="2481600" cy="34397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06/12/2023</a:t>
            </a:r>
            <a:endParaRPr sz="2100" dirty="0">
              <a:solidFill>
                <a:schemeClr val="lt1"/>
              </a:solidFill>
            </a:endParaRPr>
          </a:p>
          <a:p>
            <a:pPr marL="0" lvl="0" indent="0" algn="l" rtl="0">
              <a:spcBef>
                <a:spcPts val="1200"/>
              </a:spcBef>
              <a:spcAft>
                <a:spcPts val="0"/>
              </a:spcAft>
              <a:buNone/>
            </a:pPr>
            <a:r>
              <a:rPr lang="en" sz="1400" b="0" dirty="0"/>
              <a:t>Able to use facial recognition to compare image from ID against one uploaded by the user.</a:t>
            </a:r>
            <a:endParaRPr sz="1400" b="0" dirty="0"/>
          </a:p>
          <a:p>
            <a:pPr marL="0" lvl="0" indent="0" algn="l" rtl="0">
              <a:spcBef>
                <a:spcPts val="1200"/>
              </a:spcBef>
              <a:spcAft>
                <a:spcPts val="0"/>
              </a:spcAft>
              <a:buNone/>
            </a:pPr>
            <a:r>
              <a:rPr lang="en" sz="1400" b="0" dirty="0"/>
              <a:t>Able to send direct messages.</a:t>
            </a:r>
            <a:br>
              <a:rPr lang="en" sz="1400" b="0" dirty="0"/>
            </a:br>
            <a:br>
              <a:rPr lang="en" sz="1400" b="0" dirty="0"/>
            </a:br>
            <a:r>
              <a:rPr lang="en-US" sz="1400" b="0" dirty="0"/>
              <a:t>Able to follow/unfollow other users.</a:t>
            </a:r>
            <a:br>
              <a:rPr lang="en-US" sz="1400" b="0" dirty="0"/>
            </a:br>
            <a:br>
              <a:rPr lang="en-US" sz="1400" b="0" dirty="0"/>
            </a:br>
            <a:r>
              <a:rPr lang="en-US" sz="1400" b="0" dirty="0"/>
              <a:t>Able to like/unlike posts.</a:t>
            </a:r>
            <a:br>
              <a:rPr lang="en-US" sz="1400" b="0" dirty="0"/>
            </a:br>
            <a:r>
              <a:rPr lang="en-US" sz="1400" b="0" dirty="0"/>
              <a:t>Able to comment on posts.</a:t>
            </a:r>
            <a:endParaRPr sz="1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sp>
        <p:nvSpPr>
          <p:cNvPr id="114" name="Google Shape;114;p17"/>
          <p:cNvSpPr txBox="1"/>
          <p:nvPr/>
        </p:nvSpPr>
        <p:spPr>
          <a:xfrm>
            <a:off x="3584400" y="552350"/>
            <a:ext cx="1975200" cy="4506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GITHUB REPOSITORY</a:t>
            </a:r>
            <a:endParaRPr>
              <a:latin typeface="Lato"/>
              <a:ea typeface="Lato"/>
              <a:cs typeface="Lato"/>
              <a:sym typeface="Lato"/>
            </a:endParaRPr>
          </a:p>
        </p:txBody>
      </p:sp>
      <p:sp>
        <p:nvSpPr>
          <p:cNvPr id="115" name="Google Shape;115;p17"/>
          <p:cNvSpPr txBox="1"/>
          <p:nvPr/>
        </p:nvSpPr>
        <p:spPr>
          <a:xfrm>
            <a:off x="3783600" y="1884525"/>
            <a:ext cx="1576800" cy="4506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AZURE CLOUD</a:t>
            </a:r>
            <a:endParaRPr>
              <a:latin typeface="Lato"/>
              <a:ea typeface="Lato"/>
              <a:cs typeface="Lato"/>
              <a:sym typeface="Lato"/>
            </a:endParaRPr>
          </a:p>
        </p:txBody>
      </p:sp>
      <p:sp>
        <p:nvSpPr>
          <p:cNvPr id="116" name="Google Shape;116;p17"/>
          <p:cNvSpPr/>
          <p:nvPr/>
        </p:nvSpPr>
        <p:spPr>
          <a:xfrm>
            <a:off x="787350" y="3216725"/>
            <a:ext cx="7569300" cy="1334400"/>
          </a:xfrm>
          <a:prstGeom prst="roundRect">
            <a:avLst>
              <a:gd name="adj" fmla="val 16667"/>
            </a:avLst>
          </a:prstGeom>
          <a:solidFill>
            <a:schemeClr val="dk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7" name="Google Shape;117;p17"/>
          <p:cNvSpPr txBox="1"/>
          <p:nvPr/>
        </p:nvSpPr>
        <p:spPr>
          <a:xfrm>
            <a:off x="974025" y="3572325"/>
            <a:ext cx="15768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REACT NATIVE</a:t>
            </a:r>
            <a:endParaRPr>
              <a:latin typeface="Lato"/>
              <a:ea typeface="Lato"/>
              <a:cs typeface="Lato"/>
              <a:sym typeface="Lato"/>
            </a:endParaRPr>
          </a:p>
        </p:txBody>
      </p:sp>
      <p:sp>
        <p:nvSpPr>
          <p:cNvPr id="118" name="Google Shape;118;p17"/>
          <p:cNvSpPr txBox="1"/>
          <p:nvPr/>
        </p:nvSpPr>
        <p:spPr>
          <a:xfrm>
            <a:off x="3517800" y="3572325"/>
            <a:ext cx="19752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PYTHON DJANGO</a:t>
            </a:r>
            <a:endParaRPr>
              <a:latin typeface="Lato"/>
              <a:ea typeface="Lato"/>
              <a:cs typeface="Lato"/>
              <a:sym typeface="Lato"/>
            </a:endParaRPr>
          </a:p>
        </p:txBody>
      </p:sp>
      <p:sp>
        <p:nvSpPr>
          <p:cNvPr id="119" name="Google Shape;119;p17"/>
          <p:cNvSpPr txBox="1"/>
          <p:nvPr/>
        </p:nvSpPr>
        <p:spPr>
          <a:xfrm>
            <a:off x="6459975" y="3598825"/>
            <a:ext cx="1497900" cy="5967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POSTGRESQL</a:t>
            </a:r>
            <a:endParaRPr>
              <a:latin typeface="Lato"/>
              <a:ea typeface="Lato"/>
              <a:cs typeface="Lato"/>
              <a:sym typeface="Lato"/>
            </a:endParaRPr>
          </a:p>
        </p:txBody>
      </p:sp>
      <p:cxnSp>
        <p:nvCxnSpPr>
          <p:cNvPr id="120" name="Google Shape;120;p17"/>
          <p:cNvCxnSpPr>
            <a:stCxn id="114" idx="2"/>
            <a:endCxn id="115" idx="0"/>
          </p:cNvCxnSpPr>
          <p:nvPr/>
        </p:nvCxnSpPr>
        <p:spPr>
          <a:xfrm>
            <a:off x="4572000" y="1002950"/>
            <a:ext cx="0" cy="881700"/>
          </a:xfrm>
          <a:prstGeom prst="straightConnector1">
            <a:avLst/>
          </a:prstGeom>
          <a:noFill/>
          <a:ln w="9525" cap="flat" cmpd="sng">
            <a:solidFill>
              <a:schemeClr val="dk2"/>
            </a:solidFill>
            <a:prstDash val="solid"/>
            <a:round/>
            <a:headEnd type="triangle" w="med" len="med"/>
            <a:tailEnd type="triangle" w="med" len="med"/>
          </a:ln>
        </p:spPr>
      </p:cxnSp>
      <p:cxnSp>
        <p:nvCxnSpPr>
          <p:cNvPr id="121" name="Google Shape;121;p17"/>
          <p:cNvCxnSpPr>
            <a:stCxn id="115" idx="2"/>
            <a:endCxn id="116" idx="0"/>
          </p:cNvCxnSpPr>
          <p:nvPr/>
        </p:nvCxnSpPr>
        <p:spPr>
          <a:xfrm>
            <a:off x="4572000" y="2335125"/>
            <a:ext cx="0" cy="881700"/>
          </a:xfrm>
          <a:prstGeom prst="straightConnector1">
            <a:avLst/>
          </a:prstGeom>
          <a:noFill/>
          <a:ln w="9525" cap="flat" cmpd="sng">
            <a:solidFill>
              <a:schemeClr val="dk2"/>
            </a:solidFill>
            <a:prstDash val="solid"/>
            <a:round/>
            <a:headEnd type="triangle" w="med" len="med"/>
            <a:tailEnd type="triangle" w="med" len="med"/>
          </a:ln>
        </p:spPr>
      </p:cxnSp>
      <p:cxnSp>
        <p:nvCxnSpPr>
          <p:cNvPr id="122" name="Google Shape;122;p17"/>
          <p:cNvCxnSpPr>
            <a:stCxn id="117" idx="3"/>
            <a:endCxn id="118" idx="1"/>
          </p:cNvCxnSpPr>
          <p:nvPr/>
        </p:nvCxnSpPr>
        <p:spPr>
          <a:xfrm>
            <a:off x="2550825" y="3870675"/>
            <a:ext cx="966900" cy="0"/>
          </a:xfrm>
          <a:prstGeom prst="straightConnector1">
            <a:avLst/>
          </a:prstGeom>
          <a:noFill/>
          <a:ln w="9525" cap="flat" cmpd="sng">
            <a:solidFill>
              <a:schemeClr val="dk2"/>
            </a:solidFill>
            <a:prstDash val="solid"/>
            <a:round/>
            <a:headEnd type="triangle" w="med" len="med"/>
            <a:tailEnd type="triangle" w="med" len="med"/>
          </a:ln>
        </p:spPr>
      </p:cxnSp>
      <p:cxnSp>
        <p:nvCxnSpPr>
          <p:cNvPr id="123" name="Google Shape;123;p17"/>
          <p:cNvCxnSpPr>
            <a:stCxn id="118" idx="3"/>
            <a:endCxn id="119" idx="1"/>
          </p:cNvCxnSpPr>
          <p:nvPr/>
        </p:nvCxnSpPr>
        <p:spPr>
          <a:xfrm>
            <a:off x="5493000" y="3870675"/>
            <a:ext cx="966900" cy="26400"/>
          </a:xfrm>
          <a:prstGeom prst="straightConnector1">
            <a:avLst/>
          </a:prstGeom>
          <a:noFill/>
          <a:ln w="9525" cap="flat" cmpd="sng">
            <a:solidFill>
              <a:schemeClr val="dk2"/>
            </a:solidFill>
            <a:prstDash val="solid"/>
            <a:round/>
            <a:headEnd type="triangle" w="med" len="med"/>
            <a:tailEnd type="triangle" w="med" len="med"/>
          </a:ln>
        </p:spPr>
      </p:cxnSp>
      <p:sp>
        <p:nvSpPr>
          <p:cNvPr id="124" name="Google Shape;124;p17"/>
          <p:cNvSpPr txBox="1"/>
          <p:nvPr/>
        </p:nvSpPr>
        <p:spPr>
          <a:xfrm>
            <a:off x="932375" y="2872225"/>
            <a:ext cx="28512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APPLICATION ENVIRONMENT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1750" y="396225"/>
            <a:ext cx="8620500"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APPLICATION TECHNOLOGIES</a:t>
            </a:r>
            <a:endParaRPr sz="4600"/>
          </a:p>
        </p:txBody>
      </p:sp>
      <p:sp>
        <p:nvSpPr>
          <p:cNvPr id="130" name="Google Shape;130;p18"/>
          <p:cNvSpPr/>
          <p:nvPr/>
        </p:nvSpPr>
        <p:spPr>
          <a:xfrm>
            <a:off x="371775" y="1228425"/>
            <a:ext cx="2629500" cy="31551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3210425" y="1228425"/>
            <a:ext cx="2629500" cy="31551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6049100" y="1228425"/>
            <a:ext cx="2629500" cy="31551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a:spLocks noGrp="1"/>
          </p:cNvSpPr>
          <p:nvPr>
            <p:ph type="title"/>
          </p:nvPr>
        </p:nvSpPr>
        <p:spPr>
          <a:xfrm>
            <a:off x="612527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DATABASE</a:t>
            </a:r>
            <a:endParaRPr sz="2100">
              <a:solidFill>
                <a:schemeClr val="lt1"/>
              </a:solidFill>
            </a:endParaRPr>
          </a:p>
          <a:p>
            <a:pPr marL="0" lvl="0" indent="0" algn="l" rtl="0">
              <a:spcBef>
                <a:spcPts val="1200"/>
              </a:spcBef>
              <a:spcAft>
                <a:spcPts val="0"/>
              </a:spcAft>
              <a:buNone/>
            </a:pPr>
            <a:r>
              <a:rPr lang="en" sz="1400" b="0"/>
              <a:t>The application shall use a PostgreSQL database.</a:t>
            </a:r>
            <a:endParaRPr sz="1400" b="0"/>
          </a:p>
          <a:p>
            <a:pPr marL="0" lvl="0" indent="0" algn="l" rtl="0">
              <a:spcBef>
                <a:spcPts val="1200"/>
              </a:spcBef>
              <a:spcAft>
                <a:spcPts val="0"/>
              </a:spcAft>
              <a:buNone/>
            </a:pPr>
            <a:r>
              <a:rPr lang="en" sz="1400" b="0"/>
              <a:t>This database technology was chosen for its quick databases and easy integration.</a:t>
            </a:r>
            <a:endParaRPr sz="1400" b="0"/>
          </a:p>
          <a:p>
            <a:pPr marL="0" lvl="0" indent="0" algn="l" rtl="0">
              <a:spcBef>
                <a:spcPts val="1200"/>
              </a:spcBef>
              <a:spcAft>
                <a:spcPts val="1200"/>
              </a:spcAft>
              <a:buNone/>
            </a:pPr>
            <a:r>
              <a:rPr lang="en" sz="1400" b="0"/>
              <a:t>Most of the team members had experience working with SQL databases.</a:t>
            </a:r>
            <a:endParaRPr sz="1400" b="0"/>
          </a:p>
        </p:txBody>
      </p:sp>
      <p:sp>
        <p:nvSpPr>
          <p:cNvPr id="134" name="Google Shape;134;p18"/>
          <p:cNvSpPr txBox="1">
            <a:spLocks noGrp="1"/>
          </p:cNvSpPr>
          <p:nvPr>
            <p:ph type="title"/>
          </p:nvPr>
        </p:nvSpPr>
        <p:spPr>
          <a:xfrm>
            <a:off x="447975" y="1228425"/>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FRONTEND</a:t>
            </a:r>
            <a:endParaRPr sz="2100">
              <a:solidFill>
                <a:schemeClr val="lt1"/>
              </a:solidFill>
            </a:endParaRPr>
          </a:p>
          <a:p>
            <a:pPr marL="0" lvl="0" indent="0" algn="l" rtl="0">
              <a:spcBef>
                <a:spcPts val="1200"/>
              </a:spcBef>
              <a:spcAft>
                <a:spcPts val="0"/>
              </a:spcAft>
              <a:buNone/>
            </a:pPr>
            <a:r>
              <a:rPr lang="en" sz="1400" b="0"/>
              <a:t>The application shall use a React Native frontend.</a:t>
            </a:r>
            <a:endParaRPr sz="1400" b="0"/>
          </a:p>
          <a:p>
            <a:pPr marL="0" lvl="0" indent="0" algn="l" rtl="0">
              <a:spcBef>
                <a:spcPts val="1200"/>
              </a:spcBef>
              <a:spcAft>
                <a:spcPts val="0"/>
              </a:spcAft>
              <a:buNone/>
            </a:pPr>
            <a:r>
              <a:rPr lang="en" sz="1400" b="0"/>
              <a:t>We chose this technology because of its flexibility in cross-platform development.</a:t>
            </a:r>
            <a:endParaRPr sz="1400" b="0"/>
          </a:p>
          <a:p>
            <a:pPr marL="0" lvl="0" indent="0" algn="l" rtl="0">
              <a:spcBef>
                <a:spcPts val="1200"/>
              </a:spcBef>
              <a:spcAft>
                <a:spcPts val="1200"/>
              </a:spcAft>
              <a:buNone/>
            </a:pPr>
            <a:r>
              <a:rPr lang="en" sz="1400" b="0"/>
              <a:t>React is also easy to integrate with Python projects.</a:t>
            </a:r>
            <a:endParaRPr sz="1400" b="0"/>
          </a:p>
        </p:txBody>
      </p:sp>
      <p:sp>
        <p:nvSpPr>
          <p:cNvPr id="135" name="Google Shape;135;p18"/>
          <p:cNvSpPr txBox="1">
            <a:spLocks noGrp="1"/>
          </p:cNvSpPr>
          <p:nvPr>
            <p:ph type="title"/>
          </p:nvPr>
        </p:nvSpPr>
        <p:spPr>
          <a:xfrm>
            <a:off x="3286625" y="1228500"/>
            <a:ext cx="2481600" cy="31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BACKEND</a:t>
            </a:r>
            <a:endParaRPr sz="2100">
              <a:solidFill>
                <a:schemeClr val="lt1"/>
              </a:solidFill>
            </a:endParaRPr>
          </a:p>
          <a:p>
            <a:pPr marL="0" lvl="0" indent="0" algn="l" rtl="0">
              <a:spcBef>
                <a:spcPts val="1200"/>
              </a:spcBef>
              <a:spcAft>
                <a:spcPts val="0"/>
              </a:spcAft>
              <a:buNone/>
            </a:pPr>
            <a:r>
              <a:rPr lang="en" sz="1400" b="0"/>
              <a:t>The application shall use a Python Django backend.</a:t>
            </a:r>
            <a:endParaRPr sz="1400" b="0"/>
          </a:p>
          <a:p>
            <a:pPr marL="0" lvl="0" indent="0" algn="l" rtl="0">
              <a:spcBef>
                <a:spcPts val="1200"/>
              </a:spcBef>
              <a:spcAft>
                <a:spcPts val="0"/>
              </a:spcAft>
              <a:buNone/>
            </a:pPr>
            <a:r>
              <a:rPr lang="en" sz="1400" b="0"/>
              <a:t>We chose Django because the framework is built for web app development in Python.</a:t>
            </a:r>
            <a:endParaRPr sz="1400" b="0"/>
          </a:p>
          <a:p>
            <a:pPr marL="0" lvl="0" indent="0" algn="l" rtl="0">
              <a:spcBef>
                <a:spcPts val="1200"/>
              </a:spcBef>
              <a:spcAft>
                <a:spcPts val="1200"/>
              </a:spcAft>
              <a:buNone/>
            </a:pPr>
            <a:r>
              <a:rPr lang="en" sz="1400" b="0"/>
              <a:t>We chose the Python language because its the most ideal to develop AI features in.</a:t>
            </a:r>
            <a:endParaRPr sz="1400"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145200" y="162725"/>
            <a:ext cx="6853600" cy="4818049"/>
          </a:xfrm>
          <a:prstGeom prst="rect">
            <a:avLst/>
          </a:prstGeom>
          <a:noFill/>
          <a:ln>
            <a:noFill/>
          </a:ln>
        </p:spPr>
      </p:pic>
      <p:pic>
        <p:nvPicPr>
          <p:cNvPr id="141" name="Google Shape;141;p19" descr="Piece of duct tape sticking a note to the slide"/>
          <p:cNvPicPr preferRelativeResize="0"/>
          <p:nvPr/>
        </p:nvPicPr>
        <p:blipFill rotWithShape="1">
          <a:blip r:embed="rId4">
            <a:alphaModFix/>
          </a:blip>
          <a:srcRect l="9244" t="5926" r="2118" b="10011"/>
          <a:stretch/>
        </p:blipFill>
        <p:spPr>
          <a:xfrm rot="154828">
            <a:off x="1613825" y="209001"/>
            <a:ext cx="2072000" cy="736050"/>
          </a:xfrm>
          <a:prstGeom prst="rect">
            <a:avLst/>
          </a:prstGeom>
          <a:noFill/>
          <a:ln>
            <a:noFill/>
          </a:ln>
        </p:spPr>
      </p:pic>
      <p:sp>
        <p:nvSpPr>
          <p:cNvPr id="142" name="Google Shape;142;p19"/>
          <p:cNvSpPr txBox="1"/>
          <p:nvPr/>
        </p:nvSpPr>
        <p:spPr>
          <a:xfrm>
            <a:off x="1598300" y="727172"/>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AI FEATURES</a:t>
            </a:r>
            <a:endParaRPr sz="3000" b="1">
              <a:solidFill>
                <a:schemeClr val="lt2"/>
              </a:solidFill>
              <a:latin typeface="Raleway"/>
              <a:ea typeface="Raleway"/>
              <a:cs typeface="Raleway"/>
              <a:sym typeface="Raleway"/>
            </a:endParaRPr>
          </a:p>
        </p:txBody>
      </p:sp>
      <p:sp>
        <p:nvSpPr>
          <p:cNvPr id="143" name="Google Shape;143;p19"/>
          <p:cNvSpPr txBox="1">
            <a:spLocks noGrp="1"/>
          </p:cNvSpPr>
          <p:nvPr>
            <p:ph type="body" idx="4294967295"/>
          </p:nvPr>
        </p:nvSpPr>
        <p:spPr>
          <a:xfrm>
            <a:off x="1598300" y="1417250"/>
            <a:ext cx="60552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aleway"/>
                <a:ea typeface="Raleway"/>
                <a:cs typeface="Raleway"/>
                <a:sym typeface="Raleway"/>
              </a:rPr>
              <a:t>These are the AI functionalities that we shall be implementing into our application:</a:t>
            </a:r>
            <a:endParaRPr sz="1200">
              <a:latin typeface="Raleway"/>
              <a:ea typeface="Raleway"/>
              <a:cs typeface="Raleway"/>
              <a:sym typeface="Raleway"/>
            </a:endParaRPr>
          </a:p>
          <a:p>
            <a:pPr marL="457200" lvl="0" indent="-304800" algn="l" rtl="0">
              <a:spcBef>
                <a:spcPts val="1000"/>
              </a:spcBef>
              <a:spcAft>
                <a:spcPts val="0"/>
              </a:spcAft>
              <a:buClr>
                <a:schemeClr val="dk1"/>
              </a:buClr>
              <a:buSzPts val="1200"/>
              <a:buFont typeface="Raleway"/>
              <a:buChar char="➔"/>
            </a:pPr>
            <a:r>
              <a:rPr lang="en" sz="1200">
                <a:latin typeface="Raleway"/>
                <a:ea typeface="Raleway"/>
                <a:cs typeface="Raleway"/>
                <a:sym typeface="Raleway"/>
              </a:rPr>
              <a:t>Optical Character Recognition (OCR)</a:t>
            </a:r>
            <a:endParaRPr sz="1200">
              <a:latin typeface="Raleway"/>
              <a:ea typeface="Raleway"/>
              <a:cs typeface="Raleway"/>
              <a:sym typeface="Raleway"/>
            </a:endParaRPr>
          </a:p>
          <a:p>
            <a:pPr marL="457200" lvl="0" indent="0" algn="l" rtl="0">
              <a:spcBef>
                <a:spcPts val="1000"/>
              </a:spcBef>
              <a:spcAft>
                <a:spcPts val="0"/>
              </a:spcAft>
              <a:buNone/>
            </a:pPr>
            <a:r>
              <a:rPr lang="en" sz="1200">
                <a:latin typeface="Raleway"/>
                <a:ea typeface="Raleway"/>
                <a:cs typeface="Raleway"/>
                <a:sym typeface="Raleway"/>
              </a:rPr>
              <a:t>We shall be using OCR to enable our AI model to be able to capture user information and photos off identification documents and then save the information in a database.</a:t>
            </a:r>
            <a:endParaRPr sz="1200">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304800" algn="l" rtl="0">
              <a:spcBef>
                <a:spcPts val="1000"/>
              </a:spcBef>
              <a:spcAft>
                <a:spcPts val="0"/>
              </a:spcAft>
              <a:buClr>
                <a:schemeClr val="dk1"/>
              </a:buClr>
              <a:buSzPts val="1200"/>
              <a:buFont typeface="Raleway"/>
              <a:buChar char="➔"/>
            </a:pPr>
            <a:r>
              <a:rPr lang="en" sz="1200">
                <a:latin typeface="Raleway"/>
                <a:ea typeface="Raleway"/>
                <a:cs typeface="Raleway"/>
                <a:sym typeface="Raleway"/>
              </a:rPr>
              <a:t>Face Recognition Technology</a:t>
            </a:r>
            <a:endParaRPr sz="1200">
              <a:latin typeface="Raleway"/>
              <a:ea typeface="Raleway"/>
              <a:cs typeface="Raleway"/>
              <a:sym typeface="Raleway"/>
            </a:endParaRPr>
          </a:p>
          <a:p>
            <a:pPr marL="457200" lvl="0" indent="0" algn="l" rtl="0">
              <a:spcBef>
                <a:spcPts val="1000"/>
              </a:spcBef>
              <a:spcAft>
                <a:spcPts val="1000"/>
              </a:spcAft>
              <a:buNone/>
            </a:pPr>
            <a:r>
              <a:rPr lang="en" sz="1200">
                <a:latin typeface="Raleway"/>
                <a:ea typeface="Raleway"/>
                <a:cs typeface="Raleway"/>
                <a:sym typeface="Raleway"/>
              </a:rPr>
              <a:t>We shall ask the user to upload a photo of themselves and use facial recognition to compare image extracted off the identification document and the image uploaded to confirm that they are the same person.</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accent5"/>
                </a:solidFill>
              </a:rPr>
              <a:t>END!</a:t>
            </a:r>
            <a:endParaRPr dirty="0"/>
          </a:p>
          <a:p>
            <a:pPr marL="0" lvl="0" indent="0" algn="l" rtl="0">
              <a:spcBef>
                <a:spcPts val="1000"/>
              </a:spcBef>
              <a:spcAft>
                <a:spcPts val="1000"/>
              </a:spcAft>
              <a:buNone/>
            </a:pPr>
            <a:r>
              <a:rPr lang="en" sz="2400" b="0" dirty="0"/>
              <a:t>A presentation by the Buzzies.</a:t>
            </a:r>
            <a:br>
              <a:rPr lang="en" sz="2400" b="0" dirty="0"/>
            </a:br>
            <a:br>
              <a:rPr lang="en" sz="2400" b="0" dirty="0"/>
            </a:br>
            <a:r>
              <a:rPr lang="en" sz="2400" b="0" dirty="0"/>
              <a:t>Here is our project repo: </a:t>
            </a:r>
            <a:r>
              <a:rPr lang="en" sz="2400" b="0" dirty="0">
                <a:hlinkClick r:id="rId3"/>
              </a:rPr>
              <a:t>Click Me!</a:t>
            </a:r>
            <a:endParaRPr sz="2400" b="0"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431</Words>
  <Application>Microsoft Office PowerPoint</Application>
  <PresentationFormat>On-screen Show (16:9)</PresentationFormat>
  <Paragraphs>57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Raleway</vt:lpstr>
      <vt:lpstr>Lato</vt:lpstr>
      <vt:lpstr>Arial</vt:lpstr>
      <vt:lpstr>Swiss</vt:lpstr>
      <vt:lpstr>BUZZHUB</vt:lpstr>
      <vt:lpstr>Project Overview and Definition</vt:lpstr>
      <vt:lpstr>PROJECT TIMELINE</vt:lpstr>
      <vt:lpstr>FEATURE RELEASES</vt:lpstr>
      <vt:lpstr>PowerPoint Presentation</vt:lpstr>
      <vt:lpstr>APPLICATION TECHNOLOGIES</vt:lpstr>
      <vt:lpstr>PowerPoint Presentation</vt:lpstr>
      <vt:lpstr>THE END! A presentation by the Buzzies.  Here is our project repo: Click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BUZZHUB</dc:title>
  <cp:lastModifiedBy>Declan Trevor Kintu</cp:lastModifiedBy>
  <cp:revision>3</cp:revision>
  <dcterms:modified xsi:type="dcterms:W3CDTF">2023-10-18T17:37:11Z</dcterms:modified>
</cp:coreProperties>
</file>