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6" r:id="rId3"/>
  </p:sldIdLst>
  <p:sldSz cx="7562850" cy="5330825"/>
  <p:notesSz cx="6858000" cy="9144000"/>
  <p:defaultTextStyle>
    <a:defPPr>
      <a:defRPr lang="de-DE"/>
    </a:defPPr>
    <a:lvl1pPr marL="0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403388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806775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210163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613550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2016938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2420325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2823713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3227100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9CD5E7"/>
    <a:srgbClr val="1191D1"/>
    <a:srgbClr val="5D5E5F"/>
    <a:srgbClr val="7E006B"/>
    <a:srgbClr val="D2B1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46" d="100"/>
          <a:sy n="146" d="100"/>
        </p:scale>
        <p:origin x="-1456" y="-104"/>
      </p:cViewPr>
      <p:guideLst>
        <p:guide orient="horz" pos="1253"/>
        <p:guide pos="33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66813" y="545546"/>
            <a:ext cx="4612406" cy="461665"/>
          </a:xfrm>
        </p:spPr>
        <p:txBody>
          <a:bodyPr/>
          <a:lstStyle>
            <a:lvl1pPr algn="l">
              <a:defRPr/>
            </a:lvl1pPr>
          </a:lstStyle>
          <a:p>
            <a:r>
              <a:rPr lang="de-DE" smtClean="0"/>
              <a:t>Mastertitelformat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166813" y="845255"/>
            <a:ext cx="5293995" cy="462329"/>
          </a:xfrm>
        </p:spPr>
        <p:txBody>
          <a:bodyPr>
            <a:normAutofit/>
          </a:bodyPr>
          <a:lstStyle>
            <a:lvl1pPr marL="0" indent="0" algn="l">
              <a:buNone/>
              <a:defRPr sz="2300">
                <a:solidFill>
                  <a:srgbClr val="1191D1"/>
                </a:solidFill>
                <a:latin typeface="Avenir Book"/>
                <a:cs typeface="Avenir Book"/>
              </a:defRPr>
            </a:lvl1pPr>
            <a:lvl2pPr marL="4033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067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101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135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169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203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237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27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lang="de-DE" dirty="0"/>
          </a:p>
        </p:txBody>
      </p:sp>
      <p:sp>
        <p:nvSpPr>
          <p:cNvPr id="7" name="Textplatzhalter 2"/>
          <p:cNvSpPr>
            <a:spLocks noGrp="1"/>
          </p:cNvSpPr>
          <p:nvPr>
            <p:ph idx="13"/>
          </p:nvPr>
        </p:nvSpPr>
        <p:spPr>
          <a:xfrm>
            <a:off x="858838" y="1568452"/>
            <a:ext cx="6011545" cy="3133835"/>
          </a:xfrm>
          <a:prstGeom prst="rect">
            <a:avLst/>
          </a:prstGeom>
        </p:spPr>
        <p:txBody>
          <a:bodyPr vert="horz" lIns="80678" tIns="40339" rIns="80678" bIns="40339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69296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58838" y="1555750"/>
            <a:ext cx="6011545" cy="3133835"/>
          </a:xfrm>
        </p:spPr>
        <p:txBody>
          <a:bodyPr/>
          <a:lstStyle>
            <a:lvl1pPr marL="263525" indent="-263525">
              <a:lnSpc>
                <a:spcPct val="150000"/>
              </a:lnSpc>
              <a:buSzPct val="170000"/>
              <a:buFont typeface="Wingdings" charset="2"/>
              <a:buChar char=""/>
              <a:defRPr/>
            </a:lvl1pPr>
            <a:lvl2pPr marL="536575" indent="-252413">
              <a:lnSpc>
                <a:spcPct val="150000"/>
              </a:lnSpc>
              <a:buSzPct val="170000"/>
              <a:buFont typeface="Wingdings" charset="2"/>
              <a:buChar char=""/>
              <a:tabLst/>
              <a:defRPr/>
            </a:lvl2pPr>
            <a:lvl3pPr marL="1074738" indent="-268288">
              <a:lnSpc>
                <a:spcPct val="150000"/>
              </a:lnSpc>
              <a:buSzPct val="170000"/>
              <a:buFont typeface="Wingdings" charset="2"/>
              <a:buChar char=""/>
              <a:defRPr/>
            </a:lvl3pPr>
            <a:lvl4pPr marL="1525588" indent="-315913">
              <a:lnSpc>
                <a:spcPct val="150000"/>
              </a:lnSpc>
              <a:buSzPct val="170000"/>
              <a:buFont typeface="Wingdings" charset="2"/>
              <a:buChar char=""/>
              <a:defRPr/>
            </a:lvl4pPr>
            <a:lvl5pPr marL="1884363" indent="-271463">
              <a:lnSpc>
                <a:spcPct val="150000"/>
              </a:lnSpc>
              <a:buSzPct val="170000"/>
              <a:buFont typeface="Wingdings" charset="2"/>
              <a:buChar char=""/>
              <a:defRPr/>
            </a:lvl5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2" name="Textfeld 11"/>
          <p:cNvSpPr txBox="1"/>
          <p:nvPr userDrawn="1"/>
        </p:nvSpPr>
        <p:spPr>
          <a:xfrm>
            <a:off x="1174413" y="747972"/>
            <a:ext cx="3673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1191D1"/>
                </a:solidFill>
                <a:latin typeface="Avenir Heavy"/>
                <a:cs typeface="Avenir Heavy"/>
              </a:rPr>
              <a:t>TR	AININGS</a:t>
            </a:r>
            <a:r>
              <a:rPr lang="de-DE" sz="2400" dirty="0" smtClean="0">
                <a:solidFill>
                  <a:srgbClr val="1191D1"/>
                </a:solidFill>
                <a:latin typeface="Avenir Light"/>
                <a:cs typeface="Avenir Light"/>
              </a:rPr>
              <a:t>AUFGABEN</a:t>
            </a:r>
            <a:endParaRPr lang="de-DE" sz="2300" dirty="0">
              <a:solidFill>
                <a:srgbClr val="1191D1"/>
              </a:solidFill>
              <a:latin typeface="Avenir Light"/>
              <a:cs typeface="Avenir Light"/>
            </a:endParaRPr>
          </a:p>
        </p:txBody>
      </p:sp>
    </p:spTree>
    <p:extLst>
      <p:ext uri="{BB962C8B-B14F-4D97-AF65-F5344CB8AC3E}">
        <p14:creationId xmlns:p14="http://schemas.microsoft.com/office/powerpoint/2010/main" val="2128432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66813" y="724550"/>
            <a:ext cx="4612406" cy="461665"/>
          </a:xfrm>
        </p:spPr>
        <p:txBody>
          <a:bodyPr/>
          <a:lstStyle>
            <a:lvl1pPr algn="l">
              <a:defRPr/>
            </a:lvl1pPr>
          </a:lstStyle>
          <a:p>
            <a:r>
              <a:rPr lang="de-DE" smtClean="0"/>
              <a:t>Mastertitelformat bearbeiten</a:t>
            </a:r>
            <a:endParaRPr lang="de-DE" dirty="0"/>
          </a:p>
        </p:txBody>
      </p:sp>
      <p:sp>
        <p:nvSpPr>
          <p:cNvPr id="7" name="Textplatzhalter 2"/>
          <p:cNvSpPr>
            <a:spLocks noGrp="1"/>
          </p:cNvSpPr>
          <p:nvPr>
            <p:ph idx="13"/>
          </p:nvPr>
        </p:nvSpPr>
        <p:spPr>
          <a:xfrm>
            <a:off x="858838" y="1568452"/>
            <a:ext cx="6011545" cy="3133835"/>
          </a:xfrm>
          <a:prstGeom prst="rect">
            <a:avLst/>
          </a:prstGeom>
        </p:spPr>
        <p:txBody>
          <a:bodyPr vert="horz" lIns="80678" tIns="40339" rIns="80678" bIns="40339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83044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B2BAF-DF38-0A48-A798-0C06E514FD52}" type="datetimeFigureOut">
              <a:rPr lang="de-DE" smtClean="0"/>
              <a:t>28.05.15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AAF8E-01AD-0B40-85E5-1DEBD88C87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9033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173163" y="550863"/>
            <a:ext cx="43588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algn="l"/>
            <a:r>
              <a:rPr lang="de-DE" dirty="0" smtClean="0"/>
              <a:t>Überschrift </a:t>
            </a:r>
            <a:br>
              <a:rPr lang="de-DE" dirty="0" smtClean="0"/>
            </a:br>
            <a:r>
              <a:rPr lang="de-DE" dirty="0" smtClean="0"/>
              <a:t>bearbeiten 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58838" y="1568452"/>
            <a:ext cx="6011545" cy="3133835"/>
          </a:xfrm>
          <a:prstGeom prst="rect">
            <a:avLst/>
          </a:prstGeom>
          <a:noFill/>
        </p:spPr>
        <p:txBody>
          <a:bodyPr vert="horz" lIns="80678" tIns="40339" rIns="80678" bIns="40339" rtlCol="0">
            <a:normAutofit/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378144" y="4940886"/>
            <a:ext cx="1764665" cy="283817"/>
          </a:xfrm>
          <a:prstGeom prst="rect">
            <a:avLst/>
          </a:prstGeom>
        </p:spPr>
        <p:txBody>
          <a:bodyPr vert="horz" lIns="80678" tIns="40339" rIns="80678" bIns="40339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5B2BAF-DF38-0A48-A798-0C06E514FD52}" type="datetimeFigureOut">
              <a:rPr lang="de-DE" smtClean="0"/>
              <a:t>28.05.15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583974" y="4940886"/>
            <a:ext cx="2394903" cy="283817"/>
          </a:xfrm>
          <a:prstGeom prst="rect">
            <a:avLst/>
          </a:prstGeom>
        </p:spPr>
        <p:txBody>
          <a:bodyPr vert="horz" lIns="80678" tIns="40339" rIns="80678" bIns="40339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420044" y="4940886"/>
            <a:ext cx="1764665" cy="283817"/>
          </a:xfrm>
          <a:prstGeom prst="rect">
            <a:avLst/>
          </a:prstGeom>
        </p:spPr>
        <p:txBody>
          <a:bodyPr vert="horz" lIns="80678" tIns="40339" rIns="80678" bIns="40339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AAF8E-01AD-0B40-85E5-1DEBD88C874F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0" y="0"/>
            <a:ext cx="7562850" cy="61450"/>
          </a:xfrm>
          <a:prstGeom prst="rect">
            <a:avLst/>
          </a:prstGeom>
          <a:solidFill>
            <a:srgbClr val="9CD5E7"/>
          </a:solidFill>
          <a:ln>
            <a:solidFill>
              <a:srgbClr val="9CD5E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Ecken des Rechtecks auf der gleichen Seite abrunden 8"/>
          <p:cNvSpPr/>
          <p:nvPr/>
        </p:nvSpPr>
        <p:spPr>
          <a:xfrm flipV="1">
            <a:off x="5189271" y="-6830"/>
            <a:ext cx="1905008" cy="430153"/>
          </a:xfrm>
          <a:prstGeom prst="round2SameRect">
            <a:avLst>
              <a:gd name="adj1" fmla="val 11111"/>
              <a:gd name="adj2" fmla="val 0"/>
            </a:avLst>
          </a:prstGeom>
          <a:solidFill>
            <a:srgbClr val="1191D1"/>
          </a:solidFill>
          <a:ln>
            <a:solidFill>
              <a:srgbClr val="1191D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Textfeld 9"/>
          <p:cNvSpPr txBox="1"/>
          <p:nvPr/>
        </p:nvSpPr>
        <p:spPr>
          <a:xfrm>
            <a:off x="5208103" y="82390"/>
            <a:ext cx="19050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b="1" dirty="0" smtClean="0">
                <a:solidFill>
                  <a:schemeClr val="bg1"/>
                </a:solidFill>
                <a:latin typeface="Avenir Book"/>
                <a:cs typeface="Avenir Book"/>
              </a:rPr>
              <a:t>TRAININGSKARTE</a:t>
            </a:r>
            <a:r>
              <a:rPr lang="de-DE" sz="1050" dirty="0" smtClean="0">
                <a:solidFill>
                  <a:schemeClr val="bg1"/>
                </a:solidFill>
                <a:latin typeface="Avenir Book"/>
                <a:cs typeface="Avenir Book"/>
              </a:rPr>
              <a:t> </a:t>
            </a:r>
            <a:r>
              <a:rPr lang="de-DE" sz="1050" b="1" dirty="0" smtClean="0">
                <a:solidFill>
                  <a:schemeClr val="bg1"/>
                </a:solidFill>
                <a:latin typeface="Avenir Heavy"/>
                <a:cs typeface="Avenir Heavy"/>
              </a:rPr>
              <a:t>PER-05</a:t>
            </a:r>
            <a:endParaRPr lang="de-DE" sz="1050" b="1" dirty="0" smtClean="0">
              <a:solidFill>
                <a:schemeClr val="bg1"/>
              </a:solidFill>
              <a:latin typeface="Avenir Heavy"/>
              <a:cs typeface="Avenir Heavy"/>
            </a:endParaRPr>
          </a:p>
        </p:txBody>
      </p:sp>
      <p:pic>
        <p:nvPicPr>
          <p:cNvPr id="11" name="Bild 10" descr="Agile-Moves_neu.png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51" t="11643" r="41617" b="41498"/>
          <a:stretch/>
        </p:blipFill>
        <p:spPr>
          <a:xfrm>
            <a:off x="218218" y="589976"/>
            <a:ext cx="886754" cy="808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194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1" r:id="rId4"/>
  </p:sldLayoutIdLst>
  <p:txStyles>
    <p:titleStyle>
      <a:lvl1pPr algn="ctr" defTabSz="403388" rtl="0" eaLnBrk="1" latinLnBrk="0" hangingPunct="1">
        <a:spcBef>
          <a:spcPct val="0"/>
        </a:spcBef>
        <a:buNone/>
        <a:defRPr lang="de-DE" sz="2400" b="0" kern="1200" baseline="0">
          <a:solidFill>
            <a:srgbClr val="1191D1"/>
          </a:solidFill>
          <a:latin typeface="Avenir Heavy"/>
          <a:ea typeface="+mn-ea"/>
          <a:cs typeface="Avenir Heavy"/>
        </a:defRPr>
      </a:lvl1pPr>
    </p:titleStyle>
    <p:bodyStyle>
      <a:lvl1pPr marL="263525" indent="-263525" algn="l" defTabSz="403388" rtl="0" eaLnBrk="1" latinLnBrk="0" hangingPunct="1">
        <a:spcBef>
          <a:spcPct val="20000"/>
        </a:spcBef>
        <a:buClr>
          <a:srgbClr val="1191D1"/>
        </a:buClr>
        <a:buSzPct val="190000"/>
        <a:buFontTx/>
        <a:buBlip>
          <a:blip r:embed="rId7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1pPr>
      <a:lvl2pPr marL="630238" indent="-227013" algn="l" defTabSz="403388" rtl="0" eaLnBrk="1" latinLnBrk="0" hangingPunct="1">
        <a:spcBef>
          <a:spcPct val="20000"/>
        </a:spcBef>
        <a:buClr>
          <a:srgbClr val="1191D1"/>
        </a:buClr>
        <a:buSzPct val="190000"/>
        <a:buFontTx/>
        <a:buBlip>
          <a:blip r:embed="rId7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2pPr>
      <a:lvl3pPr marL="1008469" indent="-201694" algn="l" defTabSz="403388" rtl="0" eaLnBrk="1" latinLnBrk="0" hangingPunct="1">
        <a:spcBef>
          <a:spcPct val="20000"/>
        </a:spcBef>
        <a:buClr>
          <a:srgbClr val="1191D1"/>
        </a:buClr>
        <a:buSzPct val="190000"/>
        <a:buFontTx/>
        <a:buBlip>
          <a:blip r:embed="rId7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3pPr>
      <a:lvl4pPr marL="1411856" indent="-201694" algn="l" defTabSz="403388" rtl="0" eaLnBrk="1" latinLnBrk="0" hangingPunct="1">
        <a:spcBef>
          <a:spcPct val="20000"/>
        </a:spcBef>
        <a:buClr>
          <a:srgbClr val="1191D1"/>
        </a:buClr>
        <a:buSzPct val="190000"/>
        <a:buFontTx/>
        <a:buBlip>
          <a:blip r:embed="rId7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4pPr>
      <a:lvl5pPr marL="1815244" indent="-201694" algn="l" defTabSz="403388" rtl="0" eaLnBrk="1" latinLnBrk="0" hangingPunct="1">
        <a:spcBef>
          <a:spcPct val="20000"/>
        </a:spcBef>
        <a:buClr>
          <a:srgbClr val="1191D1"/>
        </a:buClr>
        <a:buSzPct val="190000"/>
        <a:buFontTx/>
        <a:buBlip>
          <a:blip r:embed="rId7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5pPr>
      <a:lvl6pPr marL="2218632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22019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25407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28794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3388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06775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10163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13550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6938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20325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23713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27100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66813" y="766418"/>
            <a:ext cx="4612406" cy="461665"/>
          </a:xfrm>
        </p:spPr>
        <p:txBody>
          <a:bodyPr/>
          <a:lstStyle/>
          <a:p>
            <a:r>
              <a:rPr lang="de-DE" dirty="0" smtClean="0"/>
              <a:t>STÄRKEN</a:t>
            </a:r>
            <a:r>
              <a:rPr lang="de-DE" dirty="0" smtClean="0">
                <a:latin typeface="Avenir Light"/>
                <a:cs typeface="Avenir Light"/>
              </a:rPr>
              <a:t>SPIEGEL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3"/>
          </p:nvPr>
        </p:nvSpPr>
        <p:spPr>
          <a:xfrm>
            <a:off x="858838" y="1568452"/>
            <a:ext cx="6011545" cy="3557607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de-DE" dirty="0"/>
              <a:t>Wie wir uns und andere wahrnehmen und diese Wahrnehmungen bewerten, bildet die Grundlage für unser Handeln.</a:t>
            </a:r>
          </a:p>
          <a:p>
            <a:pPr>
              <a:lnSpc>
                <a:spcPct val="150000"/>
              </a:lnSpc>
            </a:pPr>
            <a:r>
              <a:rPr lang="de-DE" dirty="0"/>
              <a:t>Nicht alles an uns ist toll und nicht alles kann jeder toll. </a:t>
            </a:r>
            <a:r>
              <a:rPr lang="de-DE" dirty="0" smtClean="0"/>
              <a:t>Das ist völlig normal und in Ordnung so. Alles </a:t>
            </a:r>
            <a:r>
              <a:rPr lang="de-DE" dirty="0"/>
              <a:t>andere wäre der Blick durch die rosarote </a:t>
            </a:r>
            <a:r>
              <a:rPr lang="de-DE" dirty="0" smtClean="0"/>
              <a:t>Brille.</a:t>
            </a:r>
            <a:endParaRPr lang="de-DE" dirty="0"/>
          </a:p>
          <a:p>
            <a:pPr>
              <a:lnSpc>
                <a:spcPct val="150000"/>
              </a:lnSpc>
            </a:pPr>
            <a:r>
              <a:rPr lang="de-DE" dirty="0"/>
              <a:t>In unserer Gesellschaft gilt es </a:t>
            </a:r>
            <a:r>
              <a:rPr lang="de-DE" dirty="0" smtClean="0"/>
              <a:t>jedoch im Gegenteil als </a:t>
            </a:r>
            <a:r>
              <a:rPr lang="de-DE" dirty="0"/>
              <a:t>hohes Gut, sich nicht selbst zu loben (schon gar nicht öffentlich)</a:t>
            </a:r>
            <a:r>
              <a:rPr lang="de-DE" dirty="0" smtClean="0"/>
              <a:t>. Viele Menschen haben diese Verhaltensregel verinnerlicht: Eigenlob stinkt.</a:t>
            </a:r>
            <a:endParaRPr lang="de-DE" dirty="0"/>
          </a:p>
          <a:p>
            <a:pPr>
              <a:lnSpc>
                <a:spcPct val="150000"/>
              </a:lnSpc>
            </a:pPr>
            <a:r>
              <a:rPr lang="de-DE" dirty="0"/>
              <a:t>Dazu wird große Selbstzufriedenheit häufig von uns selbst als Gefahr gesehen, den Antrieb zu verlieren, sich zu verbessern</a:t>
            </a:r>
            <a:r>
              <a:rPr lang="de-DE" dirty="0" smtClean="0"/>
              <a:t>. Wenn ich zu zufrieden bin, verliere ich meine Motivation.</a:t>
            </a:r>
            <a:endParaRPr lang="de-DE" dirty="0"/>
          </a:p>
          <a:p>
            <a:pPr>
              <a:lnSpc>
                <a:spcPct val="150000"/>
              </a:lnSpc>
            </a:pPr>
            <a:r>
              <a:rPr lang="de-DE" dirty="0"/>
              <a:t>Viele Menschen tendieren daher </a:t>
            </a:r>
            <a:r>
              <a:rPr lang="de-DE" dirty="0" smtClean="0"/>
              <a:t>dazu</a:t>
            </a:r>
            <a:r>
              <a:rPr lang="de-DE" dirty="0"/>
              <a:t>, ihre Fehler zu überhöhen und ihre Stärken zu banalisieren.</a:t>
            </a:r>
          </a:p>
          <a:p>
            <a:pPr>
              <a:lnSpc>
                <a:spcPct val="150000"/>
              </a:lnSpc>
            </a:pPr>
            <a:r>
              <a:rPr lang="de-DE" dirty="0"/>
              <a:t>Je ehrlicher wir mit uns selbst sind und je genauer wir unsere Stärken kennen, desto besser können wir Entscheidungen treffen, die uns helfen, positive Erfahrungen zu machen und Selbstwert aufzubauen.</a:t>
            </a:r>
          </a:p>
          <a:p>
            <a:pPr>
              <a:lnSpc>
                <a:spcPct val="150000"/>
              </a:lnSpc>
            </a:pPr>
            <a:r>
              <a:rPr lang="de-DE" dirty="0"/>
              <a:t>Es geht dabei um ein realistisches Bild und darum, unsere eigene Perspektive auf uns durch Perspektiven von </a:t>
            </a:r>
            <a:r>
              <a:rPr lang="de-DE" dirty="0" smtClean="0"/>
              <a:t>außen </a:t>
            </a:r>
            <a:r>
              <a:rPr lang="de-DE" dirty="0"/>
              <a:t>zu ergänzen und zu bereichern.</a:t>
            </a:r>
          </a:p>
          <a:p>
            <a:pPr marL="0" indent="0">
              <a:lnSpc>
                <a:spcPct val="150000"/>
              </a:lnSpc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71778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858838" y="1555750"/>
            <a:ext cx="6430212" cy="3542700"/>
          </a:xfrm>
        </p:spPr>
        <p:txBody>
          <a:bodyPr>
            <a:noAutofit/>
          </a:bodyPr>
          <a:lstStyle/>
          <a:p>
            <a:r>
              <a:rPr lang="de-DE" dirty="0"/>
              <a:t>Bitte 5 bis 8 Personen aus Deinem Umfeld, die Dich gut kennen, Dir die folgenden Fragen schriftlich zu beantworten:</a:t>
            </a:r>
          </a:p>
          <a:p>
            <a:pPr marL="284162" lvl="1" indent="0">
              <a:buNone/>
            </a:pPr>
            <a:r>
              <a:rPr lang="de-DE" dirty="0"/>
              <a:t>a) Welche Fähigkeit ist eine große Stärke von mir?</a:t>
            </a:r>
          </a:p>
          <a:p>
            <a:pPr marL="284162" lvl="1" indent="0">
              <a:buNone/>
            </a:pPr>
            <a:r>
              <a:rPr lang="de-DE" dirty="0"/>
              <a:t>b) In welchen konkreten Situationen hast Du genau diese Fähigkeit </a:t>
            </a:r>
            <a:r>
              <a:rPr lang="de-DE" dirty="0" smtClean="0"/>
              <a:t>beobachtet?</a:t>
            </a:r>
            <a:br>
              <a:rPr lang="de-DE" dirty="0" smtClean="0"/>
            </a:br>
            <a:r>
              <a:rPr lang="de-DE" dirty="0" smtClean="0"/>
              <a:t> </a:t>
            </a:r>
            <a:r>
              <a:rPr lang="de-DE" dirty="0"/>
              <a:t>(je genauer beschrieben, desto besser)</a:t>
            </a:r>
          </a:p>
          <a:p>
            <a:r>
              <a:rPr lang="de-DE" dirty="0"/>
              <a:t>Jede der gefragten Personen sollte jeweils drei verschiedene Fähigkeiten und dazu jeweils mind. eine spezifische Situation notieren (ergibt </a:t>
            </a:r>
            <a:r>
              <a:rPr lang="de-DE" dirty="0" smtClean="0"/>
              <a:t>15 </a:t>
            </a:r>
            <a:r>
              <a:rPr lang="de-DE" dirty="0"/>
              <a:t>- 18 Fähigkeiten mit konkreten Situationen)</a:t>
            </a:r>
          </a:p>
          <a:p>
            <a:r>
              <a:rPr lang="de-DE" dirty="0"/>
              <a:t>Sammle die Antworten ein und bilde Themencluster daraus. Es wird vermutlich einige Doppelnennungen geben, einiges wird Dir bekannt sein, einiges vielleicht neu.</a:t>
            </a:r>
          </a:p>
          <a:p>
            <a:r>
              <a:rPr lang="de-DE" dirty="0"/>
              <a:t>Filtere daraus Deine Schlüsselstärken </a:t>
            </a:r>
            <a:r>
              <a:rPr lang="de-DE" dirty="0" smtClean="0"/>
              <a:t>heraus. Was wurde mehrfach genannt? Was findest Du wichtig für Dich? Was hast Du Dir selbst schon gedacht? Notiere </a:t>
            </a:r>
            <a:r>
              <a:rPr lang="de-DE" dirty="0"/>
              <a:t>sie Dir so, dass Du darauf zurückgreifen </a:t>
            </a:r>
            <a:r>
              <a:rPr lang="de-DE" dirty="0" smtClean="0"/>
              <a:t>kannst  – besonders in </a:t>
            </a:r>
            <a:r>
              <a:rPr lang="de-DE" dirty="0"/>
              <a:t>Drucksituationen oder bei schwierigen </a:t>
            </a:r>
            <a:r>
              <a:rPr lang="de-DE" dirty="0" smtClean="0"/>
              <a:t>Entscheidungen.</a:t>
            </a:r>
            <a:endParaRPr lang="de-DE" dirty="0"/>
          </a:p>
          <a:p>
            <a:r>
              <a:rPr lang="de-DE" dirty="0" smtClean="0"/>
              <a:t>Mache </a:t>
            </a:r>
            <a:r>
              <a:rPr lang="de-DE" dirty="0"/>
              <a:t>diese Übung und teile das </a:t>
            </a:r>
            <a:r>
              <a:rPr lang="de-DE" dirty="0" smtClean="0"/>
              <a:t>Endergebnis mit </a:t>
            </a:r>
            <a:r>
              <a:rPr lang="de-DE" dirty="0"/>
              <a:t>mind. drei anderen Personen.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5302098"/>
      </p:ext>
    </p:extLst>
  </p:cSld>
  <p:clrMapOvr>
    <a:masterClrMapping/>
  </p:clrMapOvr>
</p:sld>
</file>

<file path=ppt/theme/theme1.xml><?xml version="1.0" encoding="utf-8"?>
<a:theme xmlns:a="http://schemas.openxmlformats.org/drawingml/2006/main" name="am_Trainingskarte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am_Trainingskarte_Template.potx</Template>
  <TotalTime>0</TotalTime>
  <Words>238</Words>
  <Application>Microsoft Macintosh PowerPoint</Application>
  <PresentationFormat>Benutzerdefiniert</PresentationFormat>
  <Paragraphs>15</Paragraphs>
  <Slides>2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3" baseType="lpstr">
      <vt:lpstr>am_Trainingskarte_Template</vt:lpstr>
      <vt:lpstr>STÄRKENSPIEGEL</vt:lpstr>
      <vt:lpstr>PowerPoint-Präsentation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Regina Brandhuber</dc:creator>
  <cp:lastModifiedBy>Silke Kainzbauer</cp:lastModifiedBy>
  <cp:revision>38</cp:revision>
  <cp:lastPrinted>2015-03-26T09:33:33Z</cp:lastPrinted>
  <dcterms:created xsi:type="dcterms:W3CDTF">2015-03-26T08:30:55Z</dcterms:created>
  <dcterms:modified xsi:type="dcterms:W3CDTF">2015-05-28T20:31:15Z</dcterms:modified>
</cp:coreProperties>
</file>