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7556500" cy="5321300"/>
  <p:notesSz cx="6858000" cy="9144000"/>
  <p:defaultTextStyle>
    <a:lvl1pPr defTabSz="403387">
      <a:defRPr sz="1600">
        <a:latin typeface="Calibri"/>
        <a:ea typeface="Calibri"/>
        <a:cs typeface="Calibri"/>
        <a:sym typeface="Calibri"/>
      </a:defRPr>
    </a:lvl1pPr>
    <a:lvl2pPr indent="403387" defTabSz="403387">
      <a:defRPr sz="1600">
        <a:latin typeface="Calibri"/>
        <a:ea typeface="Calibri"/>
        <a:cs typeface="Calibri"/>
        <a:sym typeface="Calibri"/>
      </a:defRPr>
    </a:lvl2pPr>
    <a:lvl3pPr indent="806774" defTabSz="403387">
      <a:defRPr sz="1600">
        <a:latin typeface="Calibri"/>
        <a:ea typeface="Calibri"/>
        <a:cs typeface="Calibri"/>
        <a:sym typeface="Calibri"/>
      </a:defRPr>
    </a:lvl3pPr>
    <a:lvl4pPr indent="1210162" defTabSz="403387">
      <a:defRPr sz="1600">
        <a:latin typeface="Calibri"/>
        <a:ea typeface="Calibri"/>
        <a:cs typeface="Calibri"/>
        <a:sym typeface="Calibri"/>
      </a:defRPr>
    </a:lvl4pPr>
    <a:lvl5pPr indent="1613549" defTabSz="403387">
      <a:defRPr sz="1600">
        <a:latin typeface="Calibri"/>
        <a:ea typeface="Calibri"/>
        <a:cs typeface="Calibri"/>
        <a:sym typeface="Calibri"/>
      </a:defRPr>
    </a:lvl5pPr>
    <a:lvl6pPr indent="2016937" defTabSz="403387">
      <a:defRPr sz="1600">
        <a:latin typeface="Calibri"/>
        <a:ea typeface="Calibri"/>
        <a:cs typeface="Calibri"/>
        <a:sym typeface="Calibri"/>
      </a:defRPr>
    </a:lvl6pPr>
    <a:lvl7pPr indent="2420324" defTabSz="403387">
      <a:defRPr sz="1600">
        <a:latin typeface="Calibri"/>
        <a:ea typeface="Calibri"/>
        <a:cs typeface="Calibri"/>
        <a:sym typeface="Calibri"/>
      </a:defRPr>
    </a:lvl7pPr>
    <a:lvl8pPr indent="2823712" defTabSz="403387">
      <a:defRPr sz="1600">
        <a:latin typeface="Calibri"/>
        <a:ea typeface="Calibri"/>
        <a:cs typeface="Calibri"/>
        <a:sym typeface="Calibri"/>
      </a:defRPr>
    </a:lvl8pPr>
    <a:lvl9pPr indent="3227099" defTabSz="403387">
      <a:defRPr sz="1600"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Shape 10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" name="Shape 11"/>
          <p:cNvSpPr/>
          <p:nvPr/>
        </p:nvSpPr>
        <p:spPr>
          <a:xfrm>
            <a:off x="5250722" y="82390"/>
            <a:ext cx="190500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000">
                <a:solidFill>
                  <a:srgbClr val="FFFFFF"/>
                </a:solidFill>
              </a:rPr>
              <a:t>TRAINING CARD SCR 07</a:t>
            </a:r>
          </a:p>
        </p:txBody>
      </p:sp>
      <p:pic>
        <p:nvPicPr>
          <p:cNvPr id="12" name="image1.png" descr="Agile-Moves_neu.png"/>
          <p:cNvPicPr/>
          <p:nvPr/>
        </p:nvPicPr>
        <p:blipFill>
          <a:blip r:embed="rId2">
            <a:extLst/>
          </a:blip>
          <a:srcRect l="41251" t="11643" r="41617" b="41497"/>
          <a:stretch>
            <a:fillRect/>
          </a:stretch>
        </p:blipFill>
        <p:spPr>
          <a:xfrm>
            <a:off x="218218" y="589975"/>
            <a:ext cx="886755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>
            <p:ph type="title"/>
          </p:nvPr>
        </p:nvSpPr>
        <p:spPr>
          <a:xfrm>
            <a:off x="1166812" y="545546"/>
            <a:ext cx="4612408" cy="4616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1191D1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166812" y="845254"/>
            <a:ext cx="5293997" cy="46233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300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403387">
              <a:spcBef>
                <a:spcPts val="500"/>
              </a:spcBef>
              <a:buSzTx/>
              <a:buNone/>
              <a:defRPr sz="2300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806774">
              <a:spcBef>
                <a:spcPts val="500"/>
              </a:spcBef>
              <a:buSzTx/>
              <a:buNone/>
              <a:defRPr sz="2300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1210162">
              <a:spcBef>
                <a:spcPts val="500"/>
              </a:spcBef>
              <a:buSzTx/>
              <a:buNone/>
              <a:defRPr sz="2300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1613549">
              <a:spcBef>
                <a:spcPts val="500"/>
              </a:spcBef>
              <a:buSzTx/>
              <a:buNone/>
              <a:defRPr sz="2300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1191D1"/>
                </a:solidFill>
              </a:rPr>
              <a:t>Body Level One</a:t>
            </a:r>
            <a:endParaRPr sz="2300">
              <a:solidFill>
                <a:srgbClr val="1191D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1191D1"/>
                </a:solidFill>
              </a:rPr>
              <a:t>Body Level Two</a:t>
            </a:r>
            <a:endParaRPr sz="2300">
              <a:solidFill>
                <a:srgbClr val="1191D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1191D1"/>
                </a:solidFill>
              </a:rPr>
              <a:t>Body Level Three</a:t>
            </a:r>
            <a:endParaRPr sz="2300">
              <a:solidFill>
                <a:srgbClr val="1191D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1191D1"/>
                </a:solidFill>
              </a:rPr>
              <a:t>Body Level Four</a:t>
            </a:r>
            <a:endParaRPr sz="2300">
              <a:solidFill>
                <a:srgbClr val="1191D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1191D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1.png" descr="Agile-Moves_neu.png"/>
          <p:cNvPicPr/>
          <p:nvPr/>
        </p:nvPicPr>
        <p:blipFill>
          <a:blip r:embed="rId2">
            <a:extLst/>
          </a:blip>
          <a:srcRect l="41251" t="11643" r="41617" b="41497"/>
          <a:stretch>
            <a:fillRect/>
          </a:stretch>
        </p:blipFill>
        <p:spPr>
          <a:xfrm>
            <a:off x="218218" y="589975"/>
            <a:ext cx="886755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body" idx="1"/>
          </p:nvPr>
        </p:nvSpPr>
        <p:spPr>
          <a:xfrm>
            <a:off x="858837" y="1555750"/>
            <a:ext cx="6011547" cy="376555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1191D1"/>
              </a:buClr>
              <a:buSzPct val="170000"/>
              <a:buFont typeface="Wingdings"/>
              <a:buChar char="◻"/>
            </a:lvl1pPr>
            <a:lvl2pPr marL="536575" indent="-252413">
              <a:lnSpc>
                <a:spcPct val="150000"/>
              </a:lnSpc>
              <a:buClr>
                <a:srgbClr val="1191D1"/>
              </a:buClr>
              <a:buSzPct val="170000"/>
              <a:buFont typeface="Wingdings"/>
              <a:buChar char="◻"/>
            </a:lvl2pPr>
            <a:lvl3pPr marL="1074737" indent="-268287">
              <a:lnSpc>
                <a:spcPct val="150000"/>
              </a:lnSpc>
              <a:buClr>
                <a:srgbClr val="1191D1"/>
              </a:buClr>
              <a:buSzPct val="170000"/>
              <a:buFont typeface="Wingdings"/>
              <a:buChar char="◻"/>
            </a:lvl3pPr>
            <a:lvl4pPr marL="1525587" indent="-315912">
              <a:lnSpc>
                <a:spcPct val="150000"/>
              </a:lnSpc>
              <a:buClr>
                <a:srgbClr val="1191D1"/>
              </a:buClr>
              <a:buSzPct val="170000"/>
              <a:buFont typeface="Wingdings"/>
              <a:buChar char="◻"/>
            </a:lvl4pPr>
            <a:lvl5pPr marL="1884363" indent="-271462">
              <a:lnSpc>
                <a:spcPct val="150000"/>
              </a:lnSpc>
              <a:buClr>
                <a:srgbClr val="1191D1"/>
              </a:buClr>
              <a:buSzPct val="170000"/>
              <a:buFont typeface="Wingdings"/>
              <a:buChar char="◻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Body Level One</a:t>
            </a:r>
            <a:endParaRPr sz="1000">
              <a:solidFill>
                <a:srgbClr val="5D5E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Body Level Two</a:t>
            </a:r>
            <a:endParaRPr sz="1000">
              <a:solidFill>
                <a:srgbClr val="5D5E5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Body Level Three</a:t>
            </a:r>
            <a:endParaRPr sz="1000">
              <a:solidFill>
                <a:srgbClr val="5D5E5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Body Level Four</a:t>
            </a:r>
            <a:endParaRPr sz="1000">
              <a:solidFill>
                <a:srgbClr val="5D5E5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Body Level Five</a:t>
            </a:r>
          </a:p>
        </p:txBody>
      </p:sp>
      <p:sp>
        <p:nvSpPr>
          <p:cNvPr id="18" name="Shape 18"/>
          <p:cNvSpPr/>
          <p:nvPr/>
        </p:nvSpPr>
        <p:spPr>
          <a:xfrm>
            <a:off x="1174412" y="747971"/>
            <a:ext cx="3673459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sz="2400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	AINING </a:t>
            </a:r>
            <a:r>
              <a:rPr sz="2400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EXCERCISES</a:t>
            </a:r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5250722" y="82390"/>
            <a:ext cx="190500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000">
                <a:solidFill>
                  <a:srgbClr val="FFFFFF"/>
                </a:solidFill>
              </a:rPr>
              <a:t>TRAINING CARD SCR 07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1191D1"/>
                </a:solidFill>
              </a:rP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Body Level One</a:t>
            </a:r>
            <a:endParaRPr sz="1000">
              <a:solidFill>
                <a:srgbClr val="5D5E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Body Level Two</a:t>
            </a:r>
            <a:endParaRPr sz="1000">
              <a:solidFill>
                <a:srgbClr val="5D5E5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Body Level Three</a:t>
            </a:r>
            <a:endParaRPr sz="1000">
              <a:solidFill>
                <a:srgbClr val="5D5E5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Body Level Four</a:t>
            </a:r>
            <a:endParaRPr sz="1000">
              <a:solidFill>
                <a:srgbClr val="5D5E5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1173162" y="550862"/>
            <a:ext cx="4358864" cy="8309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1191D1"/>
                </a:solidFill>
              </a:rPr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xfrm>
            <a:off x="5420043" y="4959905"/>
            <a:ext cx="1764666" cy="245779"/>
          </a:xfrm>
          <a:prstGeom prst="rect">
            <a:avLst/>
          </a:prstGeom>
          <a:ln w="12700">
            <a:miter lim="400000"/>
          </a:ln>
        </p:spPr>
        <p:txBody>
          <a:bodyPr lIns="40338" tIns="40338" rIns="40338" bIns="40338" anchor="ctr">
            <a:spAutoFit/>
          </a:bodyPr>
          <a:lstStyle>
            <a:lvl1pPr algn="r">
              <a:defRPr sz="11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Agile-Moves_neu.png"/>
          <p:cNvPicPr/>
          <p:nvPr/>
        </p:nvPicPr>
        <p:blipFill>
          <a:blip r:embed="rId2">
            <a:extLst/>
          </a:blip>
          <a:srcRect l="41251" t="11643" r="41617" b="41497"/>
          <a:stretch>
            <a:fillRect/>
          </a:stretch>
        </p:blipFill>
        <p:spPr>
          <a:xfrm>
            <a:off x="218218" y="589975"/>
            <a:ext cx="886755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1166812" y="724550"/>
            <a:ext cx="4612408" cy="843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1191D1"/>
                </a:solidFill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858837" y="1568452"/>
            <a:ext cx="6011547" cy="3752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8" tIns="40338" rIns="40338" bIns="40338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Body Level One</a:t>
            </a:r>
            <a:endParaRPr sz="1000">
              <a:solidFill>
                <a:srgbClr val="5D5E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Body Level Two</a:t>
            </a:r>
            <a:endParaRPr sz="1000">
              <a:solidFill>
                <a:srgbClr val="5D5E5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Body Level Three</a:t>
            </a:r>
            <a:endParaRPr sz="1000">
              <a:solidFill>
                <a:srgbClr val="5D5E5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Body Level Four</a:t>
            </a:r>
            <a:endParaRPr sz="1000">
              <a:solidFill>
                <a:srgbClr val="5D5E5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Body Level Five</a:t>
            </a: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hape 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/>
          <p:nvPr/>
        </p:nvSpPr>
        <p:spPr>
          <a:xfrm>
            <a:off x="5250722" y="82390"/>
            <a:ext cx="190500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000">
                <a:solidFill>
                  <a:srgbClr val="FFFFFF"/>
                </a:solidFill>
              </a:rPr>
              <a:t>TRAINING CARD SCR 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spd="med" advClick="1"/>
  <p:txStyles>
    <p:titleStyle>
      <a:lvl1pPr defTabSz="403387">
        <a:defRPr b="1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1pPr>
      <a:lvl2pPr defTabSz="403387">
        <a:defRPr b="1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>
        <a:defRPr b="1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>
        <a:defRPr b="1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>
        <a:defRPr b="1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>
        <a:defRPr b="1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>
        <a:defRPr b="1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>
        <a:defRPr b="1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>
        <a:defRPr b="1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263525" indent="-263525" defTabSz="403387">
        <a:spcBef>
          <a:spcPts val="200"/>
        </a:spcBef>
        <a:buSzPct val="190000"/>
        <a:buBlip>
          <a:blip r:embed="rId3"/>
        </a:buBlip>
        <a:defRPr sz="1000">
          <a:solidFill>
            <a:srgbClr val="5D5E5F"/>
          </a:solidFill>
          <a:latin typeface="Avenir Light"/>
          <a:ea typeface="Avenir Light"/>
          <a:cs typeface="Avenir Light"/>
          <a:sym typeface="Avenir Light"/>
        </a:defRPr>
      </a:lvl1pPr>
      <a:lvl2pPr marL="630237" indent="-227013" defTabSz="403387">
        <a:spcBef>
          <a:spcPts val="200"/>
        </a:spcBef>
        <a:buSzPct val="190000"/>
        <a:buBlip>
          <a:blip r:embed="rId3"/>
        </a:buBlip>
        <a:defRPr sz="1000">
          <a:solidFill>
            <a:srgbClr val="5D5E5F"/>
          </a:solidFill>
          <a:latin typeface="Avenir Light"/>
          <a:ea typeface="Avenir Light"/>
          <a:cs typeface="Avenir Light"/>
          <a:sym typeface="Avenir Light"/>
        </a:defRPr>
      </a:lvl2pPr>
      <a:lvl3pPr marL="1008468" indent="-201693" defTabSz="403387">
        <a:spcBef>
          <a:spcPts val="200"/>
        </a:spcBef>
        <a:buSzPct val="190000"/>
        <a:buBlip>
          <a:blip r:embed="rId3"/>
        </a:buBlip>
        <a:defRPr sz="1000">
          <a:solidFill>
            <a:srgbClr val="5D5E5F"/>
          </a:solidFill>
          <a:latin typeface="Avenir Light"/>
          <a:ea typeface="Avenir Light"/>
          <a:cs typeface="Avenir Light"/>
          <a:sym typeface="Avenir Light"/>
        </a:defRPr>
      </a:lvl3pPr>
      <a:lvl4pPr marL="1411855" indent="-201693" defTabSz="403387">
        <a:spcBef>
          <a:spcPts val="200"/>
        </a:spcBef>
        <a:buSzPct val="190000"/>
        <a:buBlip>
          <a:blip r:embed="rId3"/>
        </a:buBlip>
        <a:defRPr sz="1000">
          <a:solidFill>
            <a:srgbClr val="5D5E5F"/>
          </a:solidFill>
          <a:latin typeface="Avenir Light"/>
          <a:ea typeface="Avenir Light"/>
          <a:cs typeface="Avenir Light"/>
          <a:sym typeface="Avenir Light"/>
        </a:defRPr>
      </a:lvl4pPr>
      <a:lvl5pPr marL="1815244" indent="-201693" defTabSz="403387">
        <a:spcBef>
          <a:spcPts val="200"/>
        </a:spcBef>
        <a:buSzPct val="190000"/>
        <a:buBlip>
          <a:blip r:embed="rId3"/>
        </a:buBlip>
        <a:defRPr sz="1000">
          <a:solidFill>
            <a:srgbClr val="5D5E5F"/>
          </a:solidFill>
          <a:latin typeface="Avenir Light"/>
          <a:ea typeface="Avenir Light"/>
          <a:cs typeface="Avenir Light"/>
          <a:sym typeface="Avenir Light"/>
        </a:defRPr>
      </a:lvl5pPr>
      <a:lvl6pPr marL="2128990" indent="-112052" defTabSz="403387">
        <a:spcBef>
          <a:spcPts val="200"/>
        </a:spcBef>
        <a:buSzPct val="100000"/>
        <a:buChar char="•"/>
        <a:defRPr sz="1000">
          <a:solidFill>
            <a:srgbClr val="5D5E5F"/>
          </a:solidFill>
          <a:latin typeface="Avenir Light"/>
          <a:ea typeface="Avenir Light"/>
          <a:cs typeface="Avenir Light"/>
          <a:sym typeface="Avenir Light"/>
        </a:defRPr>
      </a:lvl6pPr>
      <a:lvl7pPr marL="2532377" indent="-112052" defTabSz="403387">
        <a:spcBef>
          <a:spcPts val="200"/>
        </a:spcBef>
        <a:buSzPct val="100000"/>
        <a:buChar char="•"/>
        <a:defRPr sz="1000">
          <a:solidFill>
            <a:srgbClr val="5D5E5F"/>
          </a:solidFill>
          <a:latin typeface="Avenir Light"/>
          <a:ea typeface="Avenir Light"/>
          <a:cs typeface="Avenir Light"/>
          <a:sym typeface="Avenir Light"/>
        </a:defRPr>
      </a:lvl7pPr>
      <a:lvl8pPr marL="2935765" indent="-112052" defTabSz="403387">
        <a:spcBef>
          <a:spcPts val="200"/>
        </a:spcBef>
        <a:buSzPct val="100000"/>
        <a:buChar char="•"/>
        <a:defRPr sz="1000">
          <a:solidFill>
            <a:srgbClr val="5D5E5F"/>
          </a:solidFill>
          <a:latin typeface="Avenir Light"/>
          <a:ea typeface="Avenir Light"/>
          <a:cs typeface="Avenir Light"/>
          <a:sym typeface="Avenir Light"/>
        </a:defRPr>
      </a:lvl8pPr>
      <a:lvl9pPr marL="3339151" indent="-112052" defTabSz="403387">
        <a:spcBef>
          <a:spcPts val="200"/>
        </a:spcBef>
        <a:buSzPct val="100000"/>
        <a:buChar char="•"/>
        <a:defRPr sz="1000">
          <a:solidFill>
            <a:srgbClr val="5D5E5F"/>
          </a:solidFill>
          <a:latin typeface="Avenir Light"/>
          <a:ea typeface="Avenir Light"/>
          <a:cs typeface="Avenir Light"/>
          <a:sym typeface="Avenir Light"/>
        </a:defRPr>
      </a:lvl9pPr>
    </p:bodyStyle>
    <p:otherStyle>
      <a:lvl1pPr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03387"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806774"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210162"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613549"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016937"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420324"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2823712"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227099"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1191D1"/>
                </a:solidFill>
              </a:rPr>
              <a:t>DAILY SCRUM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131252" y="921454"/>
            <a:ext cx="5293996" cy="462330"/>
          </a:xfrm>
          <a:prstGeom prst="rect">
            <a:avLst/>
          </a:prstGeom>
        </p:spPr>
        <p:txBody>
          <a:bodyPr/>
          <a:lstStyle>
            <a:lvl1pPr defTabSz="375150">
              <a:defRPr sz="213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39">
                <a:solidFill>
                  <a:srgbClr val="1191D1"/>
                </a:solidFill>
              </a:rPr>
              <a:t>Every day - same time</a:t>
            </a:r>
          </a:p>
        </p:txBody>
      </p:sp>
      <p:sp>
        <p:nvSpPr>
          <p:cNvPr id="33" name="Shape 33"/>
          <p:cNvSpPr/>
          <p:nvPr/>
        </p:nvSpPr>
        <p:spPr>
          <a:xfrm>
            <a:off x="610282" y="1497328"/>
            <a:ext cx="6335936" cy="3133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8" tIns="40338" rIns="40338" bIns="40338">
            <a:normAutofit fontScale="100000" lnSpcReduction="0"/>
          </a:bodyPr>
          <a:lstStyle/>
          <a:p>
            <a:pPr lvl="0" marL="320973" indent="-320973" defTabSz="350947">
              <a:spcBef>
                <a:spcPts val="200"/>
              </a:spcBef>
              <a:buSzPct val="190000"/>
              <a:buBlip>
                <a:blip r:embed="rId2"/>
              </a:buBlip>
              <a:defRPr sz="1800"/>
            </a:pPr>
            <a:r>
              <a:rPr sz="1218">
                <a:solidFill>
                  <a:srgbClr val="5D5E5F"/>
                </a:solidFill>
                <a:latin typeface="Avenir Light"/>
                <a:ea typeface="Avenir Light"/>
                <a:cs typeface="Avenir Light"/>
                <a:sym typeface="Avenir Light"/>
              </a:rPr>
              <a:t>This short meeting allows a quick and very efficient way of synchronisation for a team</a:t>
            </a:r>
            <a:endParaRPr sz="1218">
              <a:solidFill>
                <a:srgbClr val="5D5E5F"/>
              </a:solidFill>
              <a:latin typeface="Avenir Light"/>
              <a:ea typeface="Avenir Light"/>
              <a:cs typeface="Avenir Light"/>
              <a:sym typeface="Avenir Light"/>
            </a:endParaRPr>
          </a:p>
          <a:p>
            <a:pPr lvl="0" marL="320973" indent="-320973" defTabSz="350947">
              <a:spcBef>
                <a:spcPts val="200"/>
              </a:spcBef>
              <a:buSzPct val="190000"/>
              <a:buBlip>
                <a:blip r:embed="rId2"/>
              </a:buBlip>
              <a:defRPr sz="1800"/>
            </a:pPr>
            <a:r>
              <a:rPr sz="1218">
                <a:solidFill>
                  <a:srgbClr val="5D5E5F"/>
                </a:solidFill>
                <a:latin typeface="Avenir Light"/>
                <a:ea typeface="Avenir Light"/>
                <a:cs typeface="Avenir Light"/>
                <a:sym typeface="Avenir Light"/>
              </a:rPr>
              <a:t>It promotes know-how transfer, increases synergies, self-organisation, commitment within the team and impediments can be identified</a:t>
            </a:r>
            <a:endParaRPr sz="1218">
              <a:solidFill>
                <a:srgbClr val="5D5E5F"/>
              </a:solidFill>
              <a:latin typeface="Avenir Light"/>
              <a:ea typeface="Avenir Light"/>
              <a:cs typeface="Avenir Light"/>
              <a:sym typeface="Avenir Light"/>
            </a:endParaRPr>
          </a:p>
          <a:p>
            <a:pPr lvl="0" marL="320973" indent="-320973" defTabSz="350947">
              <a:spcBef>
                <a:spcPts val="200"/>
              </a:spcBef>
              <a:buSzPct val="190000"/>
              <a:buBlip>
                <a:blip r:embed="rId2"/>
              </a:buBlip>
              <a:defRPr sz="1800"/>
            </a:pPr>
            <a:r>
              <a:rPr sz="1218">
                <a:solidFill>
                  <a:srgbClr val="5D5E5F"/>
                </a:solidFill>
                <a:latin typeface="Avenir Light"/>
                <a:ea typeface="Avenir Light"/>
                <a:cs typeface="Avenir Light"/>
                <a:sym typeface="Avenir Light"/>
              </a:rPr>
              <a:t>Participants: The development team </a:t>
            </a:r>
            <a:endParaRPr sz="870">
              <a:solidFill>
                <a:srgbClr val="5D5E5F"/>
              </a:solidFill>
              <a:latin typeface="Avenir Light"/>
              <a:ea typeface="Avenir Light"/>
              <a:cs typeface="Avenir Light"/>
              <a:sym typeface="Avenir Light"/>
            </a:endParaRPr>
          </a:p>
          <a:p>
            <a:pPr lvl="0" marL="320973" indent="-320973" defTabSz="350947">
              <a:spcBef>
                <a:spcPts val="200"/>
              </a:spcBef>
              <a:buSzPct val="190000"/>
              <a:buBlip>
                <a:blip r:embed="rId2"/>
              </a:buBlip>
              <a:defRPr sz="1800"/>
            </a:pPr>
            <a:r>
              <a:rPr sz="1218">
                <a:solidFill>
                  <a:srgbClr val="5D5E5F"/>
                </a:solidFill>
                <a:latin typeface="Avenir Light"/>
                <a:ea typeface="Avenir Light"/>
                <a:cs typeface="Avenir Light"/>
                <a:sym typeface="Avenir Light"/>
              </a:rPr>
              <a:t>Procedure: The team meets every day at the same time. The meeting is time-boxed to 15 minutes</a:t>
            </a:r>
            <a:endParaRPr sz="1218">
              <a:solidFill>
                <a:srgbClr val="5D5E5F"/>
              </a:solidFill>
              <a:latin typeface="Avenir Light"/>
              <a:ea typeface="Avenir Light"/>
              <a:cs typeface="Avenir Light"/>
              <a:sym typeface="Avenir Light"/>
            </a:endParaRPr>
          </a:p>
          <a:p>
            <a:pPr lvl="0" marL="320973" indent="-320973" defTabSz="350947">
              <a:spcBef>
                <a:spcPts val="200"/>
              </a:spcBef>
              <a:buSzPct val="190000"/>
              <a:buBlip>
                <a:blip r:embed="rId2"/>
              </a:buBlip>
              <a:defRPr sz="1800"/>
            </a:pPr>
            <a:r>
              <a:rPr sz="1218">
                <a:solidFill>
                  <a:srgbClr val="5D5E5F"/>
                </a:solidFill>
                <a:latin typeface="Avenir Light"/>
                <a:ea typeface="Avenir Light"/>
                <a:cs typeface="Avenir Light"/>
                <a:sym typeface="Avenir Light"/>
              </a:rPr>
              <a:t>This meeting involves everybody answering following three questions:</a:t>
            </a:r>
            <a:endParaRPr sz="870">
              <a:solidFill>
                <a:srgbClr val="5D5E5F"/>
              </a:solidFill>
              <a:latin typeface="Avenir Light"/>
              <a:ea typeface="Avenir Light"/>
              <a:cs typeface="Avenir Light"/>
              <a:sym typeface="Avenir Light"/>
            </a:endParaRPr>
          </a:p>
          <a:p>
            <a:pPr lvl="1" marL="627307" indent="-276501" defTabSz="350947">
              <a:spcBef>
                <a:spcPts val="200"/>
              </a:spcBef>
              <a:buSzPct val="190000"/>
              <a:buBlip>
                <a:blip r:embed="rId2"/>
              </a:buBlip>
              <a:defRPr sz="1800"/>
            </a:pPr>
            <a:r>
              <a:rPr sz="1218">
                <a:solidFill>
                  <a:srgbClr val="5D5E5F"/>
                </a:solidFill>
                <a:latin typeface="Avenir Light"/>
                <a:ea typeface="Avenir Light"/>
                <a:cs typeface="Avenir Light"/>
                <a:sym typeface="Avenir Light"/>
              </a:rPr>
              <a:t>What did I accomplish yesterday?</a:t>
            </a:r>
            <a:endParaRPr sz="870">
              <a:solidFill>
                <a:srgbClr val="5D5E5F"/>
              </a:solidFill>
              <a:latin typeface="Avenir Light"/>
              <a:ea typeface="Avenir Light"/>
              <a:cs typeface="Avenir Light"/>
              <a:sym typeface="Avenir Light"/>
            </a:endParaRPr>
          </a:p>
          <a:p>
            <a:pPr lvl="1" marL="627307" indent="-276501" defTabSz="350947">
              <a:spcBef>
                <a:spcPts val="200"/>
              </a:spcBef>
              <a:buSzPct val="190000"/>
              <a:buBlip>
                <a:blip r:embed="rId2"/>
              </a:buBlip>
              <a:defRPr sz="1800"/>
            </a:pPr>
            <a:r>
              <a:rPr sz="1218">
                <a:solidFill>
                  <a:srgbClr val="5D5E5F"/>
                </a:solidFill>
                <a:latin typeface="Avenir Light"/>
                <a:ea typeface="Avenir Light"/>
                <a:cs typeface="Avenir Light"/>
                <a:sym typeface="Avenir Light"/>
              </a:rPr>
              <a:t>What will I do today?</a:t>
            </a:r>
            <a:endParaRPr sz="870">
              <a:solidFill>
                <a:srgbClr val="5D5E5F"/>
              </a:solidFill>
              <a:latin typeface="Avenir Light"/>
              <a:ea typeface="Avenir Light"/>
              <a:cs typeface="Avenir Light"/>
              <a:sym typeface="Avenir Light"/>
            </a:endParaRPr>
          </a:p>
          <a:p>
            <a:pPr lvl="1" marL="627307" indent="-276501" defTabSz="350947">
              <a:spcBef>
                <a:spcPts val="200"/>
              </a:spcBef>
              <a:buSzPct val="190000"/>
              <a:buBlip>
                <a:blip r:embed="rId2"/>
              </a:buBlip>
              <a:defRPr sz="1800"/>
            </a:pPr>
            <a:r>
              <a:rPr sz="1218">
                <a:solidFill>
                  <a:srgbClr val="5D5E5F"/>
                </a:solidFill>
                <a:latin typeface="Avenir Light"/>
                <a:ea typeface="Avenir Light"/>
                <a:cs typeface="Avenir Light"/>
                <a:sym typeface="Avenir Light"/>
              </a:rPr>
              <a:t>What obstacles are impeding my progress?</a:t>
            </a:r>
            <a:endParaRPr sz="870">
              <a:solidFill>
                <a:srgbClr val="5D5E5F"/>
              </a:solidFill>
              <a:latin typeface="Avenir Light"/>
              <a:ea typeface="Avenir Light"/>
              <a:cs typeface="Avenir Light"/>
              <a:sym typeface="Avenir Light"/>
            </a:endParaRPr>
          </a:p>
          <a:p>
            <a:pPr lvl="0" marL="229266" indent="-229266" defTabSz="350947">
              <a:spcBef>
                <a:spcPts val="200"/>
              </a:spcBef>
              <a:buSzPct val="190000"/>
              <a:buBlip>
                <a:blip r:embed="rId2"/>
              </a:buBlip>
              <a:defRPr sz="1800"/>
            </a:pPr>
            <a:endParaRPr sz="1218">
              <a:solidFill>
                <a:srgbClr val="5D5E5F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858837" y="1555750"/>
            <a:ext cx="6011547" cy="3133836"/>
          </a:xfrm>
          <a:prstGeom prst="rect">
            <a:avLst/>
          </a:prstGeom>
        </p:spPr>
        <p:txBody>
          <a:bodyPr/>
          <a:lstStyle/>
          <a:p>
            <a:pPr lvl="0" marL="221361" indent="-221361" defTabSz="338845">
              <a:defRPr sz="1800">
                <a:solidFill>
                  <a:srgbClr val="000000"/>
                </a:solidFill>
              </a:defRPr>
            </a:pPr>
            <a:r>
              <a:rPr sz="839">
                <a:solidFill>
                  <a:srgbClr val="5D5E5F"/>
                </a:solidFill>
              </a:rPr>
              <a:t>Organise a Kick-off Meeting</a:t>
            </a:r>
            <a:endParaRPr sz="839">
              <a:solidFill>
                <a:srgbClr val="5D5E5F"/>
              </a:solidFill>
            </a:endParaRPr>
          </a:p>
          <a:p>
            <a:pPr lvl="1" marL="460057" indent="-221361" defTabSz="338845">
              <a:defRPr sz="1800">
                <a:solidFill>
                  <a:srgbClr val="000000"/>
                </a:solidFill>
              </a:defRPr>
            </a:pPr>
            <a:r>
              <a:rPr sz="839">
                <a:solidFill>
                  <a:srgbClr val="5D5E5F"/>
                </a:solidFill>
              </a:rPr>
              <a:t>Make sure everybody understands the sense of the daily scrum</a:t>
            </a:r>
            <a:endParaRPr sz="839">
              <a:solidFill>
                <a:srgbClr val="5D5E5F"/>
              </a:solidFill>
            </a:endParaRPr>
          </a:p>
          <a:p>
            <a:pPr lvl="1" marL="460057" indent="-221361" defTabSz="338845">
              <a:defRPr sz="1800">
                <a:solidFill>
                  <a:srgbClr val="000000"/>
                </a:solidFill>
              </a:defRPr>
            </a:pPr>
            <a:r>
              <a:rPr sz="839">
                <a:solidFill>
                  <a:srgbClr val="5D5E5F"/>
                </a:solidFill>
              </a:rPr>
              <a:t>Set the criterias for a star rating (1 to 5) of the daily meeting’s quality (return-on-investment, time-boxing, fun factor, bus-factor, etc.). </a:t>
            </a:r>
            <a:endParaRPr sz="839">
              <a:solidFill>
                <a:srgbClr val="5D5E5F"/>
              </a:solidFill>
            </a:endParaRPr>
          </a:p>
          <a:p>
            <a:pPr lvl="1" marL="460057" indent="-221361" defTabSz="338845">
              <a:defRPr sz="1800">
                <a:solidFill>
                  <a:srgbClr val="000000"/>
                </a:solidFill>
              </a:defRPr>
            </a:pPr>
            <a:r>
              <a:rPr sz="839">
                <a:solidFill>
                  <a:srgbClr val="5D5E5F"/>
                </a:solidFill>
              </a:rPr>
              <a:t>Plan daily scrum meetings within the next 3 weeks (time-boxed to 15 minutes)</a:t>
            </a:r>
            <a:endParaRPr sz="839">
              <a:solidFill>
                <a:srgbClr val="5D5E5F"/>
              </a:solidFill>
            </a:endParaRPr>
          </a:p>
          <a:p>
            <a:pPr lvl="0" marL="221361" indent="-221361" defTabSz="338845">
              <a:defRPr sz="1800">
                <a:solidFill>
                  <a:srgbClr val="000000"/>
                </a:solidFill>
              </a:defRPr>
            </a:pPr>
            <a:r>
              <a:rPr sz="839">
                <a:solidFill>
                  <a:srgbClr val="5D5E5F"/>
                </a:solidFill>
              </a:rPr>
              <a:t>Absolve the Moves</a:t>
            </a:r>
            <a:endParaRPr sz="839">
              <a:solidFill>
                <a:srgbClr val="5D5E5F"/>
              </a:solidFill>
            </a:endParaRPr>
          </a:p>
          <a:p>
            <a:pPr lvl="1" marL="460057" indent="-221361" defTabSz="338845">
              <a:defRPr sz="1800">
                <a:solidFill>
                  <a:srgbClr val="000000"/>
                </a:solidFill>
              </a:defRPr>
            </a:pPr>
            <a:r>
              <a:rPr sz="839">
                <a:solidFill>
                  <a:srgbClr val="5D5E5F"/>
                </a:solidFill>
              </a:rPr>
              <a:t>Do the daily scrum meeting according the procedures explained before </a:t>
            </a:r>
            <a:endParaRPr sz="839">
              <a:solidFill>
                <a:srgbClr val="5D5E5F"/>
              </a:solidFill>
            </a:endParaRPr>
          </a:p>
          <a:p>
            <a:pPr lvl="1" marL="460057" indent="-221361" defTabSz="338845">
              <a:defRPr sz="1800">
                <a:solidFill>
                  <a:srgbClr val="000000"/>
                </a:solidFill>
              </a:defRPr>
            </a:pPr>
            <a:r>
              <a:rPr sz="839">
                <a:solidFill>
                  <a:srgbClr val="5D5E5F"/>
                </a:solidFill>
              </a:rPr>
              <a:t>After every daily scrum, every team member makes a star rating of the meeting according the criterias set in the kick-off meeting</a:t>
            </a:r>
            <a:endParaRPr sz="839">
              <a:solidFill>
                <a:srgbClr val="5D5E5F"/>
              </a:solidFill>
            </a:endParaRPr>
          </a:p>
          <a:p>
            <a:pPr lvl="1" marL="460057" indent="-221361" defTabSz="338845">
              <a:defRPr sz="1800">
                <a:solidFill>
                  <a:srgbClr val="000000"/>
                </a:solidFill>
              </a:defRPr>
            </a:pPr>
            <a:r>
              <a:rPr sz="839">
                <a:solidFill>
                  <a:srgbClr val="5D5E5F"/>
                </a:solidFill>
              </a:rPr>
              <a:t>The move is passed if it gets an average of 3 stars or more</a:t>
            </a:r>
            <a:endParaRPr sz="839">
              <a:solidFill>
                <a:srgbClr val="5D5E5F"/>
              </a:solidFill>
            </a:endParaRPr>
          </a:p>
          <a:p>
            <a:pPr lvl="0" marL="221361" indent="-221361" defTabSz="338845">
              <a:defRPr sz="1800">
                <a:solidFill>
                  <a:srgbClr val="000000"/>
                </a:solidFill>
              </a:defRPr>
            </a:pPr>
            <a:r>
              <a:rPr sz="839">
                <a:solidFill>
                  <a:srgbClr val="5D5E5F"/>
                </a:solidFill>
              </a:rPr>
              <a:t>Organise a Retrospective Meeting at the end of the three weeks</a:t>
            </a:r>
            <a:endParaRPr sz="839">
              <a:solidFill>
                <a:srgbClr val="5D5E5F"/>
              </a:solidFill>
            </a:endParaRPr>
          </a:p>
          <a:p>
            <a:pPr lvl="1" marL="460057" indent="-221361" defTabSz="338845">
              <a:defRPr sz="1800">
                <a:solidFill>
                  <a:srgbClr val="000000"/>
                </a:solidFill>
              </a:defRPr>
            </a:pPr>
            <a:r>
              <a:rPr sz="839">
                <a:solidFill>
                  <a:srgbClr val="5D5E5F"/>
                </a:solidFill>
              </a:rPr>
              <a:t>Take a retrospective look at the moves and the corresponding rates</a:t>
            </a:r>
            <a:endParaRPr sz="839">
              <a:solidFill>
                <a:srgbClr val="5D5E5F"/>
              </a:solidFill>
            </a:endParaRPr>
          </a:p>
          <a:p>
            <a:pPr lvl="1" marL="460057" indent="-221361" defTabSz="338845">
              <a:defRPr sz="1800">
                <a:solidFill>
                  <a:srgbClr val="000000"/>
                </a:solidFill>
              </a:defRPr>
            </a:pPr>
            <a:r>
              <a:rPr sz="839">
                <a:solidFill>
                  <a:srgbClr val="5D5E5F"/>
                </a:solidFill>
              </a:rPr>
              <a:t>The team passes the certification if there are 10 passed moves within the 3 weeks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