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CD5E7"/>
    <a:srgbClr val="1191D1"/>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9" d="100"/>
          <a:sy n="119" d="100"/>
        </p:scale>
        <p:origin x="-1472" y="-104"/>
      </p:cViewPr>
      <p:guideLst>
        <p:guide orient="horz" pos="1103"/>
        <p:guide pos="5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45255"/>
            <a:ext cx="5293995" cy="462329"/>
          </a:xfrm>
        </p:spPr>
        <p:txBody>
          <a:bodyPr>
            <a:normAutofit/>
          </a:bodyPr>
          <a:lstStyle>
            <a:lvl1pPr marL="0" indent="0" algn="l">
              <a:buNone/>
              <a:defRPr sz="2300">
                <a:solidFill>
                  <a:srgbClr val="1191D1"/>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 typeface="Wingdings" charset="2"/>
              <a:buChar char=""/>
              <a:defRPr/>
            </a:lvl1pPr>
            <a:lvl2pPr marL="536575" indent="-252413">
              <a:lnSpc>
                <a:spcPct val="150000"/>
              </a:lnSpc>
              <a:buSzPct val="170000"/>
              <a:buFont typeface="Wingdings" charset="2"/>
              <a:buChar char=""/>
              <a:tabLst/>
              <a:defRPr/>
            </a:lvl2pPr>
            <a:lvl3pPr marL="1074738" indent="-268288">
              <a:lnSpc>
                <a:spcPct val="150000"/>
              </a:lnSpc>
              <a:buSzPct val="170000"/>
              <a:buFont typeface="Wingdings" charset="2"/>
              <a:buChar char=""/>
              <a:defRPr/>
            </a:lvl3pPr>
            <a:lvl4pPr marL="1525588" indent="-315913">
              <a:lnSpc>
                <a:spcPct val="150000"/>
              </a:lnSpc>
              <a:buSzPct val="170000"/>
              <a:buFont typeface="Wingdings" charset="2"/>
              <a:buChar char=""/>
              <a:defRPr/>
            </a:lvl4pPr>
            <a:lvl5pPr marL="1884363" indent="-271463">
              <a:lnSpc>
                <a:spcPct val="150000"/>
              </a:lnSpc>
              <a:buSzPct val="17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47972"/>
            <a:ext cx="3673457" cy="461665"/>
          </a:xfrm>
          <a:prstGeom prst="rect">
            <a:avLst/>
          </a:prstGeom>
          <a:noFill/>
        </p:spPr>
        <p:txBody>
          <a:bodyPr wrap="square" rtlCol="0">
            <a:spAutoFit/>
          </a:bodyPr>
          <a:lstStyle/>
          <a:p>
            <a:r>
              <a:rPr lang="de-DE" sz="2400" dirty="0" smtClean="0">
                <a:solidFill>
                  <a:srgbClr val="1191D1"/>
                </a:solidFill>
                <a:latin typeface="Avenir Heavy"/>
                <a:cs typeface="Avenir Heavy"/>
              </a:rPr>
              <a:t>TRAININGS</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24550"/>
            <a:ext cx="4612406" cy="461665"/>
          </a:xfrm>
        </p:spPr>
        <p:txBody>
          <a:bodyPr/>
          <a:lstStyle>
            <a:lvl1pPr algn="l">
              <a:defRPr/>
            </a:lvl1pPr>
          </a:lstStyle>
          <a:p>
            <a:r>
              <a:rPr lang="de-DE" smtClean="0"/>
              <a:t>Mastertitelformat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48304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29.05.15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a:noFill/>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29.05.15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CD5E7"/>
          </a:solidFill>
          <a:ln>
            <a:solidFill>
              <a:srgbClr val="9CD5E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1191D1"/>
          </a:solidFill>
          <a:ln>
            <a:solidFill>
              <a:srgbClr val="1191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191055"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ITE</a:t>
            </a:r>
            <a:r>
              <a:rPr lang="de-DE" sz="1050" b="1" baseline="0" dirty="0" smtClean="0">
                <a:solidFill>
                  <a:schemeClr val="bg1"/>
                </a:solidFill>
                <a:latin typeface="Avenir Heavy"/>
                <a:cs typeface="Avenir Heavy"/>
              </a:rPr>
              <a:t> </a:t>
            </a:r>
            <a:r>
              <a:rPr lang="de-DE" sz="1050" b="1" dirty="0" smtClean="0">
                <a:solidFill>
                  <a:schemeClr val="bg1"/>
                </a:solidFill>
                <a:latin typeface="Avenir Heavy"/>
                <a:cs typeface="Avenir Heavy"/>
              </a:rPr>
              <a:t>01</a:t>
            </a:r>
            <a:endParaRPr lang="de-DE" sz="1050" b="1" dirty="0">
              <a:solidFill>
                <a:schemeClr val="bg1"/>
              </a:solidFill>
              <a:latin typeface="Avenir Heavy"/>
              <a:cs typeface="Avenir Heavy"/>
            </a:endParaRPr>
          </a:p>
        </p:txBody>
      </p:sp>
      <p:pic>
        <p:nvPicPr>
          <p:cNvPr id="11" name="Bild 10" descr="Agile-Moves_neu.png"/>
          <p:cNvPicPr>
            <a:picLocks noChangeAspect="1"/>
          </p:cNvPicPr>
          <p:nvPr/>
        </p:nvPicPr>
        <p:blipFill rotWithShape="1">
          <a:blip r:embed="rId6">
            <a:extLst>
              <a:ext uri="{28A0092B-C50C-407E-A947-70E740481C1C}">
                <a14:useLocalDpi xmlns:a14="http://schemas.microsoft.com/office/drawing/2010/main" val="0"/>
              </a:ext>
            </a:extLst>
          </a:blip>
          <a:srcRect l="41251" t="11643" r="41617" b="41498"/>
          <a:stretch/>
        </p:blipFill>
        <p:spPr>
          <a:xfrm>
            <a:off x="218218" y="589976"/>
            <a:ext cx="886754" cy="808932"/>
          </a:xfrm>
          <a:prstGeom prst="rect">
            <a:avLst/>
          </a:prstGeom>
        </p:spPr>
      </p:pic>
      <p:sp>
        <p:nvSpPr>
          <p:cNvPr id="12" name="Rechteck 11"/>
          <p:cNvSpPr/>
          <p:nvPr userDrawn="1"/>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ctr" defTabSz="403388" rtl="0" eaLnBrk="1" latinLnBrk="0" hangingPunct="1">
        <a:spcBef>
          <a:spcPct val="0"/>
        </a:spcBef>
        <a:buNone/>
        <a:defRPr lang="de-DE" sz="2400" b="0" kern="1200" baseline="0">
          <a:solidFill>
            <a:srgbClr val="1191D1"/>
          </a:solidFill>
          <a:latin typeface="Avenir Heavy"/>
          <a:ea typeface="+mn-ea"/>
          <a:cs typeface="Avenir Heavy"/>
        </a:defRPr>
      </a:lvl1pPr>
    </p:titleStyle>
    <p:bodyStyle>
      <a:lvl1pPr marL="263525" indent="-263525"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a:xfrm>
            <a:off x="1166813" y="545546"/>
            <a:ext cx="4612406" cy="461665"/>
          </a:xfrm>
        </p:spPr>
        <p:txBody>
          <a:bodyPr/>
          <a:lstStyle/>
          <a:p>
            <a:r>
              <a:rPr lang="de-DE" dirty="0" smtClean="0"/>
              <a:t>ITERATIV -</a:t>
            </a:r>
            <a:endParaRPr lang="de-DE" dirty="0"/>
          </a:p>
        </p:txBody>
      </p:sp>
      <p:sp>
        <p:nvSpPr>
          <p:cNvPr id="5" name="Untertitel 4"/>
          <p:cNvSpPr>
            <a:spLocks noGrp="1"/>
          </p:cNvSpPr>
          <p:nvPr>
            <p:ph type="subTitle" idx="1"/>
          </p:nvPr>
        </p:nvSpPr>
        <p:spPr/>
        <p:txBody>
          <a:bodyPr/>
          <a:lstStyle/>
          <a:p>
            <a:r>
              <a:rPr lang="de-DE" dirty="0" smtClean="0"/>
              <a:t>DA WERDE ICH JA NIE FERTIG </a:t>
            </a:r>
            <a:r>
              <a:rPr lang="de-DE" dirty="0"/>
              <a:t>...</a:t>
            </a:r>
          </a:p>
        </p:txBody>
      </p:sp>
      <p:sp>
        <p:nvSpPr>
          <p:cNvPr id="6" name="Inhaltsplatzhalter 5"/>
          <p:cNvSpPr>
            <a:spLocks noGrp="1"/>
          </p:cNvSpPr>
          <p:nvPr>
            <p:ph idx="13"/>
          </p:nvPr>
        </p:nvSpPr>
        <p:spPr>
          <a:xfrm>
            <a:off x="858838" y="1467219"/>
            <a:ext cx="6328976" cy="3133835"/>
          </a:xfrm>
        </p:spPr>
        <p:txBody>
          <a:bodyPr>
            <a:noAutofit/>
          </a:bodyPr>
          <a:lstStyle/>
          <a:p>
            <a:pPr>
              <a:lnSpc>
                <a:spcPct val="150000"/>
              </a:lnSpc>
            </a:pPr>
            <a:r>
              <a:rPr lang="de-DE" dirty="0" smtClean="0"/>
              <a:t>Agiles Arbeiten beinhaltet iteratives und inkrementelles Vorgehen. Meistens wird jedoch der Fokus auf inkrementelles Arbeiten gelegt, also kleine distinktive Teile des Ganzen fertiggestellt, wie einzelne Stufen, die erklommen werden.</a:t>
            </a:r>
            <a:endParaRPr lang="de-DE" dirty="0"/>
          </a:p>
          <a:p>
            <a:pPr>
              <a:lnSpc>
                <a:spcPct val="150000"/>
              </a:lnSpc>
            </a:pPr>
            <a:r>
              <a:rPr lang="de-DE" dirty="0"/>
              <a:t>Iteratives Arbeiten ist Arbeiten in kleinen Schritten, die in einem kontinuierlichen Feedback-</a:t>
            </a:r>
            <a:r>
              <a:rPr lang="de-DE" dirty="0" err="1"/>
              <a:t>Prozeß</a:t>
            </a:r>
            <a:r>
              <a:rPr lang="de-DE" dirty="0"/>
              <a:t> überprüft und so laufend verbessert werden können.</a:t>
            </a:r>
          </a:p>
          <a:p>
            <a:pPr>
              <a:lnSpc>
                <a:spcPct val="150000"/>
              </a:lnSpc>
            </a:pPr>
            <a:r>
              <a:rPr lang="de-DE" dirty="0"/>
              <a:t>Wie ein Maler, der sein Bild  als ersten Schritt grob skizziert, dann vielleicht als zweiten Schritt die ersten Schattierungen des Hintergrundes aufträgt, dann in weiteren Schritten sein Bild entstehen lässt und dabei immer wieder die Proportionen anpasst, die Farbzusammenstellung verfeinert etc.. Auch er hatte vermutlich eine Vision seines Bildes im Kopf, bevor er angefangen hat. Aber er hat davon abgesehen, die ersten 10 Quadratzentimeter links unten komplett fertigzustellen, um sich dann an die nächsten 10 Quadratzentimeter zu machen. Statt dessen skizziert er die groben umrisse und malt Schicht um Schicht, </a:t>
            </a:r>
            <a:r>
              <a:rPr lang="de-DE" dirty="0" smtClean="0"/>
              <a:t>während </a:t>
            </a:r>
            <a:r>
              <a:rPr lang="de-DE" dirty="0"/>
              <a:t>er sein Werk immer wieder überprüft und verändert.</a:t>
            </a:r>
          </a:p>
          <a:p>
            <a:pPr>
              <a:lnSpc>
                <a:spcPct val="150000"/>
              </a:lnSpc>
            </a:pPr>
            <a:r>
              <a:rPr lang="de-DE" dirty="0"/>
              <a:t>Iterativ arbeiten bedeutet, überprüfen und ändern als Standardvorgehensweise während des ganzen Prozesses von der groben Skizze bis zur feingranularen Ausarbeitung. Bis zu dem Punkt, an dem Abgabe ist. </a:t>
            </a:r>
            <a:r>
              <a:rPr lang="de-DE" dirty="0" smtClean="0"/>
              <a:t>Denn wie </a:t>
            </a:r>
            <a:r>
              <a:rPr lang="de-DE" dirty="0"/>
              <a:t>schon Da Vinci sagte: "Great </a:t>
            </a:r>
            <a:r>
              <a:rPr lang="de-DE" dirty="0" err="1"/>
              <a:t>art</a:t>
            </a:r>
            <a:r>
              <a:rPr lang="de-DE" dirty="0"/>
              <a:t> </a:t>
            </a:r>
            <a:r>
              <a:rPr lang="de-DE" dirty="0" err="1"/>
              <a:t>is</a:t>
            </a:r>
            <a:r>
              <a:rPr lang="de-DE" dirty="0"/>
              <a:t> </a:t>
            </a:r>
            <a:r>
              <a:rPr lang="de-DE" dirty="0" err="1"/>
              <a:t>never</a:t>
            </a:r>
            <a:r>
              <a:rPr lang="de-DE" dirty="0"/>
              <a:t> </a:t>
            </a:r>
            <a:r>
              <a:rPr lang="de-DE" dirty="0" err="1"/>
              <a:t>finished</a:t>
            </a:r>
            <a:r>
              <a:rPr lang="de-DE" dirty="0"/>
              <a:t>, </a:t>
            </a:r>
            <a:r>
              <a:rPr lang="de-DE" dirty="0" err="1"/>
              <a:t>only</a:t>
            </a:r>
            <a:r>
              <a:rPr lang="de-DE" dirty="0"/>
              <a:t> </a:t>
            </a:r>
            <a:r>
              <a:rPr lang="de-DE" dirty="0" err="1"/>
              <a:t>abandoned</a:t>
            </a:r>
            <a:r>
              <a:rPr lang="de-DE" dirty="0"/>
              <a:t>."</a:t>
            </a:r>
          </a:p>
          <a:p>
            <a:pPr>
              <a:lnSpc>
                <a:spcPct val="150000"/>
              </a:lnSpc>
            </a:pPr>
            <a:endParaRPr lang="de-DE"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DE" dirty="0"/>
              <a:t>Erstelle eine Trainingskarte zu einem aktuellen Problem in Deinem Team. Überlege Dir zuerst die Idee und besprich sie mit Deinen Teammitgliedern.</a:t>
            </a:r>
          </a:p>
          <a:p>
            <a:r>
              <a:rPr lang="de-DE" dirty="0"/>
              <a:t>Verfeinere die Idee mit diesem Feedback und erstelle eine grobe Übersicht, was Du machen willst, warum das nützlich sein sollte und wie man es trainieren könnte.</a:t>
            </a:r>
          </a:p>
          <a:p>
            <a:r>
              <a:rPr lang="de-DE" dirty="0"/>
              <a:t>Hole Dir Rückmeldungen für diese Übersicht und verfeinere sie.</a:t>
            </a:r>
          </a:p>
          <a:p>
            <a:r>
              <a:rPr lang="de-DE" dirty="0"/>
              <a:t>Notiere Dir 5 Aspekte, die in der Erklärung auf der Kartenvorderseite beinhaltet sein sollten. Auch dazu solltest Du Feedback einholen und dies berücksichtigen.</a:t>
            </a:r>
          </a:p>
          <a:p>
            <a:r>
              <a:rPr lang="de-DE" dirty="0"/>
              <a:t>Entwickle anhand Deiner ersten groben Übersicht die Trainingseinheit mit Inhalt, Dauer und Zertifizierungsstufen. Besprich dies mit Deinen Teamkollegen und verfeinere Deinen Ansatz mit diesen Perspektiven.</a:t>
            </a:r>
          </a:p>
          <a:p>
            <a:r>
              <a:rPr lang="de-DE" dirty="0"/>
              <a:t>Stelle Deine Trainingskarte dem Team vor und diskutiere sie mit ihm.</a:t>
            </a:r>
          </a:p>
          <a:p>
            <a:r>
              <a:rPr lang="de-DE" dirty="0" smtClean="0"/>
              <a:t>Mache Deine Trainingskarte selbst. Idealerweise findest Du Mitstreiter im Team. Besprecht Eure Praxiserfahrung und verfeinere anhand der neuen Erfahrungen Deine Trainingskarte. </a:t>
            </a:r>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am_Trainingskart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am_Trainingskarte_Template.potx</Template>
  <TotalTime>0</TotalTime>
  <Words>227</Words>
  <Application>Microsoft Macintosh PowerPoint</Application>
  <PresentationFormat>Benutzerdefiniert</PresentationFormat>
  <Paragraphs>13</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am_Trainingskarte_Template</vt:lpstr>
      <vt:lpstr>ITERATIV -</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Silke Kainzbauer</cp:lastModifiedBy>
  <cp:revision>35</cp:revision>
  <cp:lastPrinted>2015-03-26T09:33:33Z</cp:lastPrinted>
  <dcterms:created xsi:type="dcterms:W3CDTF">2015-03-26T08:30:55Z</dcterms:created>
  <dcterms:modified xsi:type="dcterms:W3CDTF">2015-05-29T17:31:09Z</dcterms:modified>
</cp:coreProperties>
</file>