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0" d="100"/>
          <a:sy n="150" d="100"/>
        </p:scale>
        <p:origin x="-1472" y="16"/>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3BC0241D-DE0F-E945-9A75-245A5A21A256}" type="datetimeFigureOut">
              <a:rPr lang="de-DE" smtClean="0"/>
              <a:t>10.04.14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19601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C0241D-DE0F-E945-9A75-245A5A21A256}" type="datetimeFigureOut">
              <a:rPr lang="de-DE" smtClean="0"/>
              <a:t>10.04.14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248225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C0241D-DE0F-E945-9A75-245A5A21A256}" type="datetimeFigureOut">
              <a:rPr lang="de-DE" smtClean="0"/>
              <a:t>10.04.14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32947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C0241D-DE0F-E945-9A75-245A5A21A256}" type="datetimeFigureOut">
              <a:rPr lang="de-DE" smtClean="0"/>
              <a:t>10.04.14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324942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3BC0241D-DE0F-E945-9A75-245A5A21A256}" type="datetimeFigureOut">
              <a:rPr lang="de-DE" smtClean="0"/>
              <a:t>10.04.14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309934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C0241D-DE0F-E945-9A75-245A5A21A256}" type="datetimeFigureOut">
              <a:rPr lang="de-DE" smtClean="0"/>
              <a:t>10.04.14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136662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C0241D-DE0F-E945-9A75-245A5A21A256}" type="datetimeFigureOut">
              <a:rPr lang="de-DE" smtClean="0"/>
              <a:t>10.04.14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256687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3BC0241D-DE0F-E945-9A75-245A5A21A256}" type="datetimeFigureOut">
              <a:rPr lang="de-DE" smtClean="0"/>
              <a:t>10.04.14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27368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C0241D-DE0F-E945-9A75-245A5A21A256}" type="datetimeFigureOut">
              <a:rPr lang="de-DE" smtClean="0"/>
              <a:t>10.04.14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24275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3BC0241D-DE0F-E945-9A75-245A5A21A256}" type="datetimeFigureOut">
              <a:rPr lang="de-DE" smtClean="0"/>
              <a:t>10.04.14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17810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3BC0241D-DE0F-E945-9A75-245A5A21A256}" type="datetimeFigureOut">
              <a:rPr lang="de-DE" smtClean="0"/>
              <a:t>10.04.14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1109CED-5281-124B-88C0-A3DBBF3A6E42}" type="slidenum">
              <a:rPr lang="de-DE" smtClean="0"/>
              <a:t>‹Nr.›</a:t>
            </a:fld>
            <a:endParaRPr lang="de-DE"/>
          </a:p>
        </p:txBody>
      </p:sp>
    </p:spTree>
    <p:extLst>
      <p:ext uri="{BB962C8B-B14F-4D97-AF65-F5344CB8AC3E}">
        <p14:creationId xmlns:p14="http://schemas.microsoft.com/office/powerpoint/2010/main" val="1793496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3BC0241D-DE0F-E945-9A75-245A5A21A256}" type="datetimeFigureOut">
              <a:rPr lang="de-DE" smtClean="0"/>
              <a:t>10.04.14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51109CED-5281-124B-88C0-A3DBBF3A6E42}" type="slidenum">
              <a:rPr lang="de-DE" smtClean="0"/>
              <a:t>‹Nr.›</a:t>
            </a:fld>
            <a:endParaRPr lang="de-DE"/>
          </a:p>
        </p:txBody>
      </p:sp>
    </p:spTree>
    <p:extLst>
      <p:ext uri="{BB962C8B-B14F-4D97-AF65-F5344CB8AC3E}">
        <p14:creationId xmlns:p14="http://schemas.microsoft.com/office/powerpoint/2010/main" val="357992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Agile-Moves.jpg"/>
          <p:cNvPicPr>
            <a:picLocks noChangeAspect="1"/>
          </p:cNvPicPr>
          <p:nvPr/>
        </p:nvPicPr>
        <p:blipFill rotWithShape="1">
          <a:blip r:embed="rId2">
            <a:extLst>
              <a:ext uri="{28A0092B-C50C-407E-A947-70E740481C1C}">
                <a14:useLocalDpi xmlns:a14="http://schemas.microsoft.com/office/drawing/2010/main" val="0"/>
              </a:ext>
            </a:extLst>
          </a:blip>
          <a:srcRect t="17259" b="27745"/>
          <a:stretch/>
        </p:blipFill>
        <p:spPr>
          <a:xfrm>
            <a:off x="5562251" y="4962451"/>
            <a:ext cx="1424495" cy="293778"/>
          </a:xfrm>
          <a:prstGeom prst="rect">
            <a:avLst/>
          </a:prstGeom>
        </p:spPr>
      </p:pic>
      <p:sp>
        <p:nvSpPr>
          <p:cNvPr id="6" name="Rechteck 5"/>
          <p:cNvSpPr/>
          <p:nvPr/>
        </p:nvSpPr>
        <p:spPr>
          <a:xfrm>
            <a:off x="4235406" y="1662237"/>
            <a:ext cx="1444701" cy="338554"/>
          </a:xfrm>
          <a:prstGeom prst="rect">
            <a:avLst/>
          </a:prstGeom>
        </p:spPr>
        <p:txBody>
          <a:bodyPr wrap="square" lIns="91428" tIns="45715" rIns="91428" bIns="45715">
            <a:spAutoFit/>
          </a:bodyPr>
          <a:lstStyle/>
          <a:p>
            <a:r>
              <a:rPr lang="de-DE" sz="1600" b="1" dirty="0" smtClean="0">
                <a:solidFill>
                  <a:srgbClr val="F49825"/>
                </a:solidFill>
              </a:rPr>
              <a:t>Training</a:t>
            </a:r>
            <a:endParaRPr lang="de-DE" sz="1600" b="1" dirty="0">
              <a:solidFill>
                <a:srgbClr val="F49825"/>
              </a:solidFill>
            </a:endParaRPr>
          </a:p>
        </p:txBody>
      </p:sp>
      <p:sp>
        <p:nvSpPr>
          <p:cNvPr id="7" name="Rechteck 6"/>
          <p:cNvSpPr/>
          <p:nvPr/>
        </p:nvSpPr>
        <p:spPr>
          <a:xfrm>
            <a:off x="217804" y="332355"/>
            <a:ext cx="3781425" cy="338544"/>
          </a:xfrm>
          <a:prstGeom prst="rect">
            <a:avLst/>
          </a:prstGeom>
        </p:spPr>
        <p:txBody>
          <a:bodyPr lIns="91428" tIns="45715" rIns="91428" bIns="45715">
            <a:spAutoFit/>
          </a:bodyPr>
          <a:lstStyle/>
          <a:p>
            <a:r>
              <a:rPr lang="de-DE" sz="1600" b="1" dirty="0" smtClean="0">
                <a:solidFill>
                  <a:srgbClr val="F49825"/>
                </a:solidFill>
              </a:rPr>
              <a:t>Dauerlauf </a:t>
            </a:r>
            <a:r>
              <a:rPr lang="de-DE" sz="1600" b="1" smtClean="0">
                <a:solidFill>
                  <a:srgbClr val="F49825"/>
                </a:solidFill>
              </a:rPr>
              <a:t>mit Sprints</a:t>
            </a:r>
            <a:endParaRPr lang="de-DE" dirty="0">
              <a:solidFill>
                <a:srgbClr val="F49825"/>
              </a:solidFill>
            </a:endParaRPr>
          </a:p>
        </p:txBody>
      </p:sp>
      <p:cxnSp>
        <p:nvCxnSpPr>
          <p:cNvPr id="9" name="Gerade Verbindung 8"/>
          <p:cNvCxnSpPr/>
          <p:nvPr/>
        </p:nvCxnSpPr>
        <p:spPr>
          <a:xfrm>
            <a:off x="4114694" y="317589"/>
            <a:ext cx="0" cy="4773132"/>
          </a:xfrm>
          <a:prstGeom prst="line">
            <a:avLst/>
          </a:prstGeom>
          <a:ln w="6350"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1" name="Rechteck 10"/>
          <p:cNvSpPr/>
          <p:nvPr/>
        </p:nvSpPr>
        <p:spPr>
          <a:xfrm>
            <a:off x="0" y="0"/>
            <a:ext cx="7562850" cy="5330825"/>
          </a:xfrm>
          <a:prstGeom prst="rect">
            <a:avLst/>
          </a:prstGeom>
          <a:no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6" name="Bild 15" descr="druckfrei_athlet.jpg"/>
          <p:cNvPicPr>
            <a:picLocks noChangeAspect="1"/>
          </p:cNvPicPr>
          <p:nvPr/>
        </p:nvPicPr>
        <p:blipFill rotWithShape="1">
          <a:blip r:embed="rId3">
            <a:extLst>
              <a:ext uri="{28A0092B-C50C-407E-A947-70E740481C1C}">
                <a14:useLocalDpi xmlns:a14="http://schemas.microsoft.com/office/drawing/2010/main" val="0"/>
              </a:ext>
            </a:extLst>
          </a:blip>
          <a:srcRect l="30627" t="1662" r="29403" b="20595"/>
          <a:stretch/>
        </p:blipFill>
        <p:spPr>
          <a:xfrm>
            <a:off x="5655217" y="754795"/>
            <a:ext cx="1813163" cy="3069823"/>
          </a:xfrm>
          <a:prstGeom prst="rect">
            <a:avLst/>
          </a:prstGeom>
        </p:spPr>
      </p:pic>
      <p:sp>
        <p:nvSpPr>
          <p:cNvPr id="17" name="Rechteck 16"/>
          <p:cNvSpPr/>
          <p:nvPr/>
        </p:nvSpPr>
        <p:spPr>
          <a:xfrm>
            <a:off x="217804" y="902607"/>
            <a:ext cx="3739439" cy="4093418"/>
          </a:xfrm>
          <a:prstGeom prst="rect">
            <a:avLst/>
          </a:prstGeom>
        </p:spPr>
        <p:txBody>
          <a:bodyPr wrap="square" lIns="91428" tIns="45715" rIns="91428" bIns="45715">
            <a:spAutoFit/>
          </a:bodyPr>
          <a:lstStyle/>
          <a:p>
            <a:pPr marL="171450" indent="-171450">
              <a:buFont typeface="Arial"/>
              <a:buChar char="•"/>
            </a:pPr>
            <a:r>
              <a:rPr lang="de-DE" sz="1000" dirty="0" smtClean="0"/>
              <a:t>Ein </a:t>
            </a:r>
            <a:r>
              <a:rPr lang="de-DE" sz="1000" dirty="0"/>
              <a:t>S</a:t>
            </a:r>
            <a:r>
              <a:rPr lang="de-DE" sz="1000" dirty="0" smtClean="0"/>
              <a:t>print ist eine Zeiteinheit </a:t>
            </a:r>
            <a:r>
              <a:rPr lang="de-DE" sz="1000" dirty="0"/>
              <a:t>von eins bis vier </a:t>
            </a:r>
            <a:r>
              <a:rPr lang="de-DE" sz="1000" dirty="0" smtClean="0"/>
              <a:t>Wochen. Zu Beginn wird die Dauer festgelegt und dann nicht mehr verändert.</a:t>
            </a:r>
          </a:p>
          <a:p>
            <a:pPr marL="171450" indent="-171450">
              <a:buFont typeface="Arial"/>
              <a:buChar char="•"/>
            </a:pPr>
            <a:endParaRPr lang="de-DE" sz="1000" dirty="0"/>
          </a:p>
          <a:p>
            <a:pPr marL="171450" indent="-171450">
              <a:buFont typeface="Arial"/>
              <a:buChar char="•"/>
            </a:pPr>
            <a:r>
              <a:rPr lang="de-DE" sz="1000" dirty="0" smtClean="0"/>
              <a:t>Lege die </a:t>
            </a:r>
            <a:r>
              <a:rPr lang="de-DE" sz="1000" dirty="0"/>
              <a:t>k</a:t>
            </a:r>
            <a:r>
              <a:rPr lang="de-DE" sz="1000" dirty="0" smtClean="0"/>
              <a:t>ürzest mögliche Dauer für einen Sprint fest.</a:t>
            </a:r>
          </a:p>
          <a:p>
            <a:pPr marL="171450" indent="-171450">
              <a:buFont typeface="Arial"/>
              <a:buChar char="•"/>
            </a:pPr>
            <a:endParaRPr lang="de-DE" sz="1000" dirty="0"/>
          </a:p>
          <a:p>
            <a:pPr marL="171450" lvl="0" indent="-171450">
              <a:buFont typeface="Arial"/>
              <a:buChar char="•"/>
            </a:pPr>
            <a:r>
              <a:rPr lang="de-DE" sz="1000" dirty="0"/>
              <a:t>Zum Sprint gehört eine vorherige schriftliche Planung, ein Demo- und ein Retrotreffen mit Deinem Team. Der Sprint läuft auf das Demotreffen zu, in dem man dem Team seine Ergebnisse zeigt. Danach folgt eine Retro, in der man bespricht wie der Sprint verlaufen ist und was man im nächsten Sprint verbessern kann</a:t>
            </a:r>
            <a:r>
              <a:rPr lang="de-DE" sz="1000" dirty="0" smtClean="0"/>
              <a:t>.</a:t>
            </a:r>
          </a:p>
          <a:p>
            <a:pPr marL="171450" lvl="0" indent="-171450">
              <a:buFont typeface="Arial"/>
              <a:buChar char="•"/>
            </a:pPr>
            <a:endParaRPr lang="de-DE" sz="1000" dirty="0"/>
          </a:p>
          <a:p>
            <a:pPr marL="171450" lvl="0" indent="-171450">
              <a:buFont typeface="Arial"/>
              <a:buChar char="•"/>
            </a:pPr>
            <a:r>
              <a:rPr lang="de-DE" sz="1000" dirty="0"/>
              <a:t>Sprints lösen sich unmittelbar ab. Wenn ein Sprint beendet ist beginnt sofort der nächste</a:t>
            </a:r>
            <a:r>
              <a:rPr lang="de-DE" sz="1000" dirty="0" smtClean="0"/>
              <a:t>.</a:t>
            </a:r>
          </a:p>
          <a:p>
            <a:pPr marL="171450" lvl="0" indent="-171450">
              <a:buFont typeface="Arial"/>
              <a:buChar char="•"/>
            </a:pPr>
            <a:endParaRPr lang="de-DE" sz="1000" dirty="0"/>
          </a:p>
          <a:p>
            <a:pPr marL="171450" lvl="0" indent="-171450">
              <a:buFont typeface="Arial"/>
              <a:buChar char="•"/>
            </a:pPr>
            <a:r>
              <a:rPr lang="de-DE" sz="1000" dirty="0"/>
              <a:t>Ein Sprint wird nicht unterbrochen</a:t>
            </a:r>
            <a:r>
              <a:rPr lang="de-DE" sz="1000" dirty="0" smtClean="0"/>
              <a:t>.</a:t>
            </a:r>
          </a:p>
          <a:p>
            <a:pPr marL="171450" lvl="0" indent="-171450">
              <a:buFont typeface="Arial"/>
              <a:buChar char="•"/>
            </a:pPr>
            <a:endParaRPr lang="de-DE" sz="1000" dirty="0"/>
          </a:p>
          <a:p>
            <a:pPr marL="171450" lvl="0" indent="-171450">
              <a:buFont typeface="Arial"/>
              <a:buChar char="•"/>
            </a:pPr>
            <a:r>
              <a:rPr lang="de-DE" sz="1000" dirty="0"/>
              <a:t>Du stellst Dir Aufgaben für Deinen Sprint, die am </a:t>
            </a:r>
            <a:r>
              <a:rPr lang="de-DE" sz="1000" dirty="0" smtClean="0"/>
              <a:t>Ende </a:t>
            </a:r>
            <a:r>
              <a:rPr lang="de-DE" sz="1000" dirty="0"/>
              <a:t>zu einem vorzeigbaren Ergebnis führen</a:t>
            </a:r>
            <a:r>
              <a:rPr lang="de-DE" sz="1000" dirty="0" smtClean="0"/>
              <a:t>.</a:t>
            </a:r>
          </a:p>
          <a:p>
            <a:pPr marL="171450" lvl="0" indent="-171450">
              <a:buFont typeface="Arial"/>
              <a:buChar char="•"/>
            </a:pPr>
            <a:endParaRPr lang="de-DE" sz="1000" dirty="0"/>
          </a:p>
          <a:p>
            <a:pPr marL="171450" lvl="0" indent="-171450">
              <a:buFont typeface="Arial"/>
              <a:buChar char="•"/>
            </a:pPr>
            <a:r>
              <a:rPr lang="de-DE" sz="1000" dirty="0"/>
              <a:t>Diese Aufgaben packst Du vor Beginn des Sprints in Deine „Sprintkiste“</a:t>
            </a:r>
            <a:r>
              <a:rPr lang="de-DE" sz="1000" dirty="0" smtClean="0"/>
              <a:t>.</a:t>
            </a:r>
          </a:p>
          <a:p>
            <a:pPr marL="171450" lvl="0" indent="-171450">
              <a:buFont typeface="Arial"/>
              <a:buChar char="•"/>
            </a:pPr>
            <a:endParaRPr lang="de-DE" sz="1000" dirty="0"/>
          </a:p>
          <a:p>
            <a:pPr marL="171450" lvl="0" indent="-171450">
              <a:buFont typeface="Arial"/>
              <a:buChar char="•"/>
            </a:pPr>
            <a:r>
              <a:rPr lang="de-DE" sz="1000" dirty="0"/>
              <a:t>Es kommen während dem Sprint keine neuen Aufgaben hinzu und keine weg. Größere Aufgaben kannst </a:t>
            </a:r>
            <a:r>
              <a:rPr lang="de-DE" sz="1000" dirty="0" smtClean="0"/>
              <a:t>Du </a:t>
            </a:r>
            <a:r>
              <a:rPr lang="de-DE" sz="1000" dirty="0"/>
              <a:t>in kleinere Einheiten zerlegen.</a:t>
            </a:r>
          </a:p>
          <a:p>
            <a:r>
              <a:rPr lang="de-DE" sz="1000" dirty="0"/>
              <a:t> </a:t>
            </a:r>
          </a:p>
        </p:txBody>
      </p:sp>
      <p:sp>
        <p:nvSpPr>
          <p:cNvPr id="18" name="Rechteck 17"/>
          <p:cNvSpPr/>
          <p:nvPr/>
        </p:nvSpPr>
        <p:spPr>
          <a:xfrm>
            <a:off x="4235406" y="4062665"/>
            <a:ext cx="3232974" cy="707876"/>
          </a:xfrm>
          <a:prstGeom prst="rect">
            <a:avLst/>
          </a:prstGeom>
        </p:spPr>
        <p:txBody>
          <a:bodyPr wrap="square" lIns="91428" tIns="45715" rIns="91428" bIns="45715">
            <a:spAutoFit/>
          </a:bodyPr>
          <a:lstStyle/>
          <a:p>
            <a:r>
              <a:rPr lang="de-DE" sz="1000" dirty="0" smtClean="0"/>
              <a:t>Es ist unabhängig davon, ob alle Aufgaben im Sprint erledigt wurden. Ein Sprint kann als abgeschlossen gelten, wenn noch Aufgaben übrig sind. Wichtig ist, dass das Ergebnis vorzeigbar ist.</a:t>
            </a:r>
            <a:endParaRPr lang="de-DE" sz="1000" dirty="0"/>
          </a:p>
        </p:txBody>
      </p:sp>
      <p:sp>
        <p:nvSpPr>
          <p:cNvPr id="19" name="Textfeld 18"/>
          <p:cNvSpPr txBox="1"/>
          <p:nvPr/>
        </p:nvSpPr>
        <p:spPr>
          <a:xfrm>
            <a:off x="4235407" y="2222339"/>
            <a:ext cx="1981149" cy="1785094"/>
          </a:xfrm>
          <a:prstGeom prst="rect">
            <a:avLst/>
          </a:prstGeom>
          <a:noFill/>
        </p:spPr>
        <p:txBody>
          <a:bodyPr wrap="square" lIns="91428" tIns="45715" rIns="91428" bIns="45715" rtlCol="0">
            <a:spAutoFit/>
          </a:bodyPr>
          <a:lstStyle/>
          <a:p>
            <a:r>
              <a:rPr lang="de-DE" sz="1000" dirty="0" smtClean="0"/>
              <a:t>Plane </a:t>
            </a:r>
            <a:r>
              <a:rPr lang="de-DE" sz="1000" dirty="0"/>
              <a:t>sechs Sprints. </a:t>
            </a:r>
            <a:endParaRPr lang="de-DE" sz="1000" dirty="0" smtClean="0"/>
          </a:p>
          <a:p>
            <a:endParaRPr lang="de-DE" sz="1000" dirty="0"/>
          </a:p>
          <a:p>
            <a:r>
              <a:rPr lang="de-DE" sz="1000" dirty="0" smtClean="0"/>
              <a:t>Beginne </a:t>
            </a:r>
            <a:r>
              <a:rPr lang="de-DE" sz="1000" dirty="0"/>
              <a:t>mit vier </a:t>
            </a:r>
            <a:r>
              <a:rPr lang="de-DE" sz="1000" dirty="0" smtClean="0"/>
              <a:t>einwöchigen Sprints </a:t>
            </a:r>
            <a:r>
              <a:rPr lang="de-DE" sz="1000" dirty="0"/>
              <a:t>und plane danach zwei zweiwöchige</a:t>
            </a:r>
            <a:r>
              <a:rPr lang="de-DE" sz="1000" dirty="0" smtClean="0"/>
              <a:t>. </a:t>
            </a:r>
          </a:p>
          <a:p>
            <a:endParaRPr lang="de-DE" sz="1000" dirty="0" smtClean="0"/>
          </a:p>
          <a:p>
            <a:r>
              <a:rPr lang="de-DE" sz="1000" dirty="0"/>
              <a:t>Ein Sprint gilt als durchgeführt wenn es vor dem Sprint eine Planung gegeben hat und nach dem Sprint eine Demo und eine  </a:t>
            </a:r>
            <a:r>
              <a:rPr lang="de-DE" sz="1000" dirty="0" smtClean="0"/>
              <a:t>Retro mit </a:t>
            </a:r>
            <a:r>
              <a:rPr lang="de-DE" sz="1000" dirty="0"/>
              <a:t>Deinem Team</a:t>
            </a:r>
            <a:r>
              <a:rPr lang="de-DE" sz="1000" dirty="0" smtClean="0"/>
              <a:t>.</a:t>
            </a:r>
            <a:endParaRPr lang="de-DE" sz="1000" dirty="0"/>
          </a:p>
        </p:txBody>
      </p:sp>
      <p:sp>
        <p:nvSpPr>
          <p:cNvPr id="12" name="Textfeld 11"/>
          <p:cNvSpPr txBox="1"/>
          <p:nvPr/>
        </p:nvSpPr>
        <p:spPr>
          <a:xfrm>
            <a:off x="6891139" y="4994199"/>
            <a:ext cx="671711" cy="477044"/>
          </a:xfrm>
          <a:prstGeom prst="rect">
            <a:avLst/>
          </a:prstGeom>
          <a:noFill/>
        </p:spPr>
        <p:txBody>
          <a:bodyPr wrap="square" lIns="91428" tIns="45715" rIns="91428" bIns="45715" rtlCol="0">
            <a:spAutoFit/>
          </a:bodyPr>
          <a:lstStyle/>
          <a:p>
            <a:r>
              <a:rPr lang="de-DE" sz="1000" dirty="0" smtClean="0">
                <a:solidFill>
                  <a:schemeClr val="bg1">
                    <a:lumMod val="50000"/>
                  </a:schemeClr>
                </a:solidFill>
              </a:rPr>
              <a:t>SCR - 01</a:t>
            </a:r>
            <a:endParaRPr lang="de-DE" sz="1000" dirty="0">
              <a:solidFill>
                <a:schemeClr val="bg1">
                  <a:lumMod val="50000"/>
                </a:schemeClr>
              </a:solidFill>
            </a:endParaRPr>
          </a:p>
          <a:p>
            <a:endParaRPr lang="de-DE" dirty="0"/>
          </a:p>
        </p:txBody>
      </p:sp>
    </p:spTree>
    <p:extLst>
      <p:ext uri="{BB962C8B-B14F-4D97-AF65-F5344CB8AC3E}">
        <p14:creationId xmlns:p14="http://schemas.microsoft.com/office/powerpoint/2010/main" val="35382727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245</Words>
  <Application>Microsoft Macintosh PowerPoint</Application>
  <PresentationFormat>Benutzerdefiniert</PresentationFormat>
  <Paragraphs>25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Office-Design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 B</dc:creator>
  <cp:lastModifiedBy>R B</cp:lastModifiedBy>
  <cp:revision>5</cp:revision>
  <dcterms:created xsi:type="dcterms:W3CDTF">2014-02-08T19:38:53Z</dcterms:created>
  <dcterms:modified xsi:type="dcterms:W3CDTF">2014-04-10T08:40:08Z</dcterms:modified>
</cp:coreProperties>
</file>