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1" r:id="rId2"/>
  </p:sldMasterIdLst>
  <p:sldIdLst>
    <p:sldId id="257" r:id="rId3"/>
    <p:sldId id="265" r:id="rId4"/>
    <p:sldId id="266" r:id="rId5"/>
    <p:sldId id="264" r:id="rId6"/>
    <p:sldId id="263" r:id="rId7"/>
    <p:sldId id="258" r:id="rId8"/>
    <p:sldId id="260" r:id="rId9"/>
    <p:sldId id="261" r:id="rId10"/>
    <p:sldId id="262" r:id="rId11"/>
    <p:sldId id="259"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BC7C-CB79-43DC-85F1-27DA77ADECD0}" v="10" dt="2023-07-28T18:35:16.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27"/>
  </p:normalViewPr>
  <p:slideViewPr>
    <p:cSldViewPr snapToGrid="0">
      <p:cViewPr varScale="1">
        <p:scale>
          <a:sx n="150" d="100"/>
          <a:sy n="150" d="100"/>
        </p:scale>
        <p:origin x="396" y="12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Bailey" userId="a9b1bd50-90dc-4d66-bc03-e5525e84120e" providerId="ADAL" clId="{BD58BC7C-CB79-43DC-85F1-27DA77ADECD0}"/>
    <pc:docChg chg="undo custSel addSld delSld modSld sldOrd">
      <pc:chgData name="Matt Bailey" userId="a9b1bd50-90dc-4d66-bc03-e5525e84120e" providerId="ADAL" clId="{BD58BC7C-CB79-43DC-85F1-27DA77ADECD0}" dt="2023-07-28T16:10:21.873" v="10909" actId="20577"/>
      <pc:docMkLst>
        <pc:docMk/>
      </pc:docMkLst>
      <pc:sldChg chg="modSp mod">
        <pc:chgData name="Matt Bailey" userId="a9b1bd50-90dc-4d66-bc03-e5525e84120e" providerId="ADAL" clId="{BD58BC7C-CB79-43DC-85F1-27DA77ADECD0}" dt="2023-07-28T16:05:00.905" v="10845" actId="20577"/>
        <pc:sldMkLst>
          <pc:docMk/>
          <pc:sldMk cId="1598103045" sldId="257"/>
        </pc:sldMkLst>
        <pc:spChg chg="mod">
          <ac:chgData name="Matt Bailey" userId="a9b1bd50-90dc-4d66-bc03-e5525e84120e" providerId="ADAL" clId="{BD58BC7C-CB79-43DC-85F1-27DA77ADECD0}" dt="2023-07-28T16:05:00.905" v="10845" actId="20577"/>
          <ac:spMkLst>
            <pc:docMk/>
            <pc:sldMk cId="1598103045" sldId="257"/>
            <ac:spMk id="2" creationId="{7851B829-4F57-C65A-2E3B-1669F45615CE}"/>
          </ac:spMkLst>
        </pc:spChg>
        <pc:spChg chg="mod">
          <ac:chgData name="Matt Bailey" userId="a9b1bd50-90dc-4d66-bc03-e5525e84120e" providerId="ADAL" clId="{BD58BC7C-CB79-43DC-85F1-27DA77ADECD0}" dt="2023-07-27T14:44:00.695" v="7126" actId="12788"/>
          <ac:spMkLst>
            <pc:docMk/>
            <pc:sldMk cId="1598103045" sldId="257"/>
            <ac:spMk id="5" creationId="{0167AB13-4ABB-E4AE-7FA9-D3914B48ED55}"/>
          </ac:spMkLst>
        </pc:spChg>
      </pc:sldChg>
      <pc:sldChg chg="modSp add mod">
        <pc:chgData name="Matt Bailey" userId="a9b1bd50-90dc-4d66-bc03-e5525e84120e" providerId="ADAL" clId="{BD58BC7C-CB79-43DC-85F1-27DA77ADECD0}" dt="2023-07-27T15:30:39.688" v="8862" actId="12788"/>
        <pc:sldMkLst>
          <pc:docMk/>
          <pc:sldMk cId="333436133" sldId="258"/>
        </pc:sldMkLst>
        <pc:spChg chg="mod">
          <ac:chgData name="Matt Bailey" userId="a9b1bd50-90dc-4d66-bc03-e5525e84120e" providerId="ADAL" clId="{BD58BC7C-CB79-43DC-85F1-27DA77ADECD0}" dt="2023-07-27T15:30:16.990" v="8844" actId="6549"/>
          <ac:spMkLst>
            <pc:docMk/>
            <pc:sldMk cId="333436133" sldId="258"/>
            <ac:spMk id="2" creationId="{7851B829-4F57-C65A-2E3B-1669F45615CE}"/>
          </ac:spMkLst>
        </pc:spChg>
        <pc:spChg chg="mod">
          <ac:chgData name="Matt Bailey" userId="a9b1bd50-90dc-4d66-bc03-e5525e84120e" providerId="ADAL" clId="{BD58BC7C-CB79-43DC-85F1-27DA77ADECD0}" dt="2023-07-27T15:30:39.688" v="8862" actId="12788"/>
          <ac:spMkLst>
            <pc:docMk/>
            <pc:sldMk cId="333436133" sldId="258"/>
            <ac:spMk id="5" creationId="{0167AB13-4ABB-E4AE-7FA9-D3914B48ED55}"/>
          </ac:spMkLst>
        </pc:spChg>
      </pc:sldChg>
      <pc:sldChg chg="modSp add mod ord">
        <pc:chgData name="Matt Bailey" userId="a9b1bd50-90dc-4d66-bc03-e5525e84120e" providerId="ADAL" clId="{BD58BC7C-CB79-43DC-85F1-27DA77ADECD0}" dt="2023-07-27T16:02:57.600" v="9846" actId="15"/>
        <pc:sldMkLst>
          <pc:docMk/>
          <pc:sldMk cId="3410665684" sldId="259"/>
        </pc:sldMkLst>
        <pc:spChg chg="mod">
          <ac:chgData name="Matt Bailey" userId="a9b1bd50-90dc-4d66-bc03-e5525e84120e" providerId="ADAL" clId="{BD58BC7C-CB79-43DC-85F1-27DA77ADECD0}" dt="2023-07-27T16:02:57.600" v="9846" actId="15"/>
          <ac:spMkLst>
            <pc:docMk/>
            <pc:sldMk cId="3410665684" sldId="259"/>
            <ac:spMk id="2" creationId="{7851B829-4F57-C65A-2E3B-1669F45615CE}"/>
          </ac:spMkLst>
        </pc:spChg>
        <pc:spChg chg="mod">
          <ac:chgData name="Matt Bailey" userId="a9b1bd50-90dc-4d66-bc03-e5525e84120e" providerId="ADAL" clId="{BD58BC7C-CB79-43DC-85F1-27DA77ADECD0}" dt="2023-07-26T13:41:54.214" v="868" actId="6549"/>
          <ac:spMkLst>
            <pc:docMk/>
            <pc:sldMk cId="3410665684" sldId="259"/>
            <ac:spMk id="5" creationId="{0167AB13-4ABB-E4AE-7FA9-D3914B48ED55}"/>
          </ac:spMkLst>
        </pc:spChg>
      </pc:sldChg>
      <pc:sldChg chg="modSp add mod">
        <pc:chgData name="Matt Bailey" userId="a9b1bd50-90dc-4d66-bc03-e5525e84120e" providerId="ADAL" clId="{BD58BC7C-CB79-43DC-85F1-27DA77ADECD0}" dt="2023-07-27T15:34:58.191" v="8907" actId="15"/>
        <pc:sldMkLst>
          <pc:docMk/>
          <pc:sldMk cId="2931534112" sldId="260"/>
        </pc:sldMkLst>
        <pc:spChg chg="mod">
          <ac:chgData name="Matt Bailey" userId="a9b1bd50-90dc-4d66-bc03-e5525e84120e" providerId="ADAL" clId="{BD58BC7C-CB79-43DC-85F1-27DA77ADECD0}" dt="2023-07-27T15:34:58.191" v="8907" actId="15"/>
          <ac:spMkLst>
            <pc:docMk/>
            <pc:sldMk cId="2931534112" sldId="260"/>
            <ac:spMk id="2" creationId="{7851B829-4F57-C65A-2E3B-1669F45615CE}"/>
          </ac:spMkLst>
        </pc:spChg>
        <pc:spChg chg="mod">
          <ac:chgData name="Matt Bailey" userId="a9b1bd50-90dc-4d66-bc03-e5525e84120e" providerId="ADAL" clId="{BD58BC7C-CB79-43DC-85F1-27DA77ADECD0}" dt="2023-07-26T13:59:37.304" v="2617" actId="12788"/>
          <ac:spMkLst>
            <pc:docMk/>
            <pc:sldMk cId="2931534112" sldId="260"/>
            <ac:spMk id="5" creationId="{0167AB13-4ABB-E4AE-7FA9-D3914B48ED55}"/>
          </ac:spMkLst>
        </pc:spChg>
      </pc:sldChg>
      <pc:sldChg chg="addSp delSp modSp add mod">
        <pc:chgData name="Matt Bailey" userId="a9b1bd50-90dc-4d66-bc03-e5525e84120e" providerId="ADAL" clId="{BD58BC7C-CB79-43DC-85F1-27DA77ADECD0}" dt="2023-07-27T13:48:07.892" v="4337" actId="114"/>
        <pc:sldMkLst>
          <pc:docMk/>
          <pc:sldMk cId="2339166730" sldId="261"/>
        </pc:sldMkLst>
        <pc:spChg chg="mod">
          <ac:chgData name="Matt Bailey" userId="a9b1bd50-90dc-4d66-bc03-e5525e84120e" providerId="ADAL" clId="{BD58BC7C-CB79-43DC-85F1-27DA77ADECD0}" dt="2023-07-27T13:47:44.303" v="4331" actId="114"/>
          <ac:spMkLst>
            <pc:docMk/>
            <pc:sldMk cId="2339166730" sldId="261"/>
            <ac:spMk id="2" creationId="{7851B829-4F57-C65A-2E3B-1669F45615CE}"/>
          </ac:spMkLst>
        </pc:spChg>
        <pc:spChg chg="mod">
          <ac:chgData name="Matt Bailey" userId="a9b1bd50-90dc-4d66-bc03-e5525e84120e" providerId="ADAL" clId="{BD58BC7C-CB79-43DC-85F1-27DA77ADECD0}" dt="2023-07-26T18:37:15.542" v="3108" actId="1076"/>
          <ac:spMkLst>
            <pc:docMk/>
            <pc:sldMk cId="2339166730" sldId="261"/>
            <ac:spMk id="5" creationId="{0167AB13-4ABB-E4AE-7FA9-D3914B48ED55}"/>
          </ac:spMkLst>
        </pc:spChg>
        <pc:spChg chg="add mod">
          <ac:chgData name="Matt Bailey" userId="a9b1bd50-90dc-4d66-bc03-e5525e84120e" providerId="ADAL" clId="{BD58BC7C-CB79-43DC-85F1-27DA77ADECD0}" dt="2023-07-27T13:47:58.729" v="4335" actId="114"/>
          <ac:spMkLst>
            <pc:docMk/>
            <pc:sldMk cId="2339166730" sldId="261"/>
            <ac:spMk id="12" creationId="{8C807621-1C23-CC95-D643-51A05B26FFD2}"/>
          </ac:spMkLst>
        </pc:spChg>
        <pc:spChg chg="add mod">
          <ac:chgData name="Matt Bailey" userId="a9b1bd50-90dc-4d66-bc03-e5525e84120e" providerId="ADAL" clId="{BD58BC7C-CB79-43DC-85F1-27DA77ADECD0}" dt="2023-07-27T13:48:07.892" v="4337" actId="114"/>
          <ac:spMkLst>
            <pc:docMk/>
            <pc:sldMk cId="2339166730" sldId="261"/>
            <ac:spMk id="15" creationId="{34F1A3AC-EB64-704B-6DC7-8BC7D46E6872}"/>
          </ac:spMkLst>
        </pc:spChg>
        <pc:picChg chg="add del mod">
          <ac:chgData name="Matt Bailey" userId="a9b1bd50-90dc-4d66-bc03-e5525e84120e" providerId="ADAL" clId="{BD58BC7C-CB79-43DC-85F1-27DA77ADECD0}" dt="2023-07-26T18:30:13.526" v="2912" actId="478"/>
          <ac:picMkLst>
            <pc:docMk/>
            <pc:sldMk cId="2339166730" sldId="261"/>
            <ac:picMk id="4" creationId="{7F9B88F3-CB9D-9FDD-348A-B4734B7CF410}"/>
          </ac:picMkLst>
        </pc:picChg>
        <pc:picChg chg="add del mod">
          <ac:chgData name="Matt Bailey" userId="a9b1bd50-90dc-4d66-bc03-e5525e84120e" providerId="ADAL" clId="{BD58BC7C-CB79-43DC-85F1-27DA77ADECD0}" dt="2023-07-26T18:30:52.920" v="2916" actId="478"/>
          <ac:picMkLst>
            <pc:docMk/>
            <pc:sldMk cId="2339166730" sldId="261"/>
            <ac:picMk id="7" creationId="{D813BD09-A9D3-5276-26B1-1A8F4396EB75}"/>
          </ac:picMkLst>
        </pc:picChg>
        <pc:picChg chg="add del mod">
          <ac:chgData name="Matt Bailey" userId="a9b1bd50-90dc-4d66-bc03-e5525e84120e" providerId="ADAL" clId="{BD58BC7C-CB79-43DC-85F1-27DA77ADECD0}" dt="2023-07-26T18:34:22.469" v="3010" actId="478"/>
          <ac:picMkLst>
            <pc:docMk/>
            <pc:sldMk cId="2339166730" sldId="261"/>
            <ac:picMk id="9" creationId="{6DB4932F-0FC2-C449-645B-CD69A7C941B3}"/>
          </ac:picMkLst>
        </pc:picChg>
        <pc:picChg chg="add mod">
          <ac:chgData name="Matt Bailey" userId="a9b1bd50-90dc-4d66-bc03-e5525e84120e" providerId="ADAL" clId="{BD58BC7C-CB79-43DC-85F1-27DA77ADECD0}" dt="2023-07-26T18:37:29.304" v="3110" actId="1076"/>
          <ac:picMkLst>
            <pc:docMk/>
            <pc:sldMk cId="2339166730" sldId="261"/>
            <ac:picMk id="11" creationId="{48E8A0BE-BA96-785F-6C13-59F484C31C5B}"/>
          </ac:picMkLst>
        </pc:picChg>
        <pc:picChg chg="add mod">
          <ac:chgData name="Matt Bailey" userId="a9b1bd50-90dc-4d66-bc03-e5525e84120e" providerId="ADAL" clId="{BD58BC7C-CB79-43DC-85F1-27DA77ADECD0}" dt="2023-07-26T18:38:03.824" v="3116" actId="1076"/>
          <ac:picMkLst>
            <pc:docMk/>
            <pc:sldMk cId="2339166730" sldId="261"/>
            <ac:picMk id="14" creationId="{0B4AA1FF-AF7A-610B-2824-48B3C84C012F}"/>
          </ac:picMkLst>
        </pc:picChg>
        <pc:picChg chg="add mod">
          <ac:chgData name="Matt Bailey" userId="a9b1bd50-90dc-4d66-bc03-e5525e84120e" providerId="ADAL" clId="{BD58BC7C-CB79-43DC-85F1-27DA77ADECD0}" dt="2023-07-26T18:43:14.564" v="3312" actId="1076"/>
          <ac:picMkLst>
            <pc:docMk/>
            <pc:sldMk cId="2339166730" sldId="261"/>
            <ac:picMk id="17" creationId="{76B32846-E85A-B74C-90B0-251D7F673454}"/>
          </ac:picMkLst>
        </pc:picChg>
      </pc:sldChg>
      <pc:sldChg chg="modSp add mod ord">
        <pc:chgData name="Matt Bailey" userId="a9b1bd50-90dc-4d66-bc03-e5525e84120e" providerId="ADAL" clId="{BD58BC7C-CB79-43DC-85F1-27DA77ADECD0}" dt="2023-07-28T16:10:21.873" v="10909" actId="20577"/>
        <pc:sldMkLst>
          <pc:docMk/>
          <pc:sldMk cId="3204128612" sldId="262"/>
        </pc:sldMkLst>
        <pc:spChg chg="mod">
          <ac:chgData name="Matt Bailey" userId="a9b1bd50-90dc-4d66-bc03-e5525e84120e" providerId="ADAL" clId="{BD58BC7C-CB79-43DC-85F1-27DA77ADECD0}" dt="2023-07-28T16:10:21.873" v="10909" actId="20577"/>
          <ac:spMkLst>
            <pc:docMk/>
            <pc:sldMk cId="3204128612" sldId="262"/>
            <ac:spMk id="2" creationId="{7851B829-4F57-C65A-2E3B-1669F45615CE}"/>
          </ac:spMkLst>
        </pc:spChg>
        <pc:spChg chg="mod">
          <ac:chgData name="Matt Bailey" userId="a9b1bd50-90dc-4d66-bc03-e5525e84120e" providerId="ADAL" clId="{BD58BC7C-CB79-43DC-85F1-27DA77ADECD0}" dt="2023-07-26T18:56:24.952" v="4220" actId="12788"/>
          <ac:spMkLst>
            <pc:docMk/>
            <pc:sldMk cId="3204128612" sldId="262"/>
            <ac:spMk id="5" creationId="{0167AB13-4ABB-E4AE-7FA9-D3914B48ED55}"/>
          </ac:spMkLst>
        </pc:spChg>
      </pc:sldChg>
      <pc:sldChg chg="modSp add mod">
        <pc:chgData name="Matt Bailey" userId="a9b1bd50-90dc-4d66-bc03-e5525e84120e" providerId="ADAL" clId="{BD58BC7C-CB79-43DC-85F1-27DA77ADECD0}" dt="2023-07-28T16:07:25.744" v="10905" actId="20577"/>
        <pc:sldMkLst>
          <pc:docMk/>
          <pc:sldMk cId="2968355855" sldId="263"/>
        </pc:sldMkLst>
        <pc:spChg chg="mod">
          <ac:chgData name="Matt Bailey" userId="a9b1bd50-90dc-4d66-bc03-e5525e84120e" providerId="ADAL" clId="{BD58BC7C-CB79-43DC-85F1-27DA77ADECD0}" dt="2023-07-28T16:07:25.744" v="10905" actId="20577"/>
          <ac:spMkLst>
            <pc:docMk/>
            <pc:sldMk cId="2968355855" sldId="263"/>
            <ac:spMk id="2" creationId="{7851B829-4F57-C65A-2E3B-1669F45615CE}"/>
          </ac:spMkLst>
        </pc:spChg>
        <pc:spChg chg="mod">
          <ac:chgData name="Matt Bailey" userId="a9b1bd50-90dc-4d66-bc03-e5525e84120e" providerId="ADAL" clId="{BD58BC7C-CB79-43DC-85F1-27DA77ADECD0}" dt="2023-07-27T14:27:44.776" v="6032" actId="12788"/>
          <ac:spMkLst>
            <pc:docMk/>
            <pc:sldMk cId="2968355855" sldId="263"/>
            <ac:spMk id="5" creationId="{0167AB13-4ABB-E4AE-7FA9-D3914B48ED55}"/>
          </ac:spMkLst>
        </pc:spChg>
      </pc:sldChg>
      <pc:sldChg chg="modSp add mod">
        <pc:chgData name="Matt Bailey" userId="a9b1bd50-90dc-4d66-bc03-e5525e84120e" providerId="ADAL" clId="{BD58BC7C-CB79-43DC-85F1-27DA77ADECD0}" dt="2023-07-27T21:03:06.980" v="10816" actId="114"/>
        <pc:sldMkLst>
          <pc:docMk/>
          <pc:sldMk cId="2586478435" sldId="264"/>
        </pc:sldMkLst>
        <pc:spChg chg="mod">
          <ac:chgData name="Matt Bailey" userId="a9b1bd50-90dc-4d66-bc03-e5525e84120e" providerId="ADAL" clId="{BD58BC7C-CB79-43DC-85F1-27DA77ADECD0}" dt="2023-07-27T21:03:06.980" v="10816" actId="114"/>
          <ac:spMkLst>
            <pc:docMk/>
            <pc:sldMk cId="2586478435" sldId="264"/>
            <ac:spMk id="2" creationId="{7851B829-4F57-C65A-2E3B-1669F45615CE}"/>
          </ac:spMkLst>
        </pc:spChg>
      </pc:sldChg>
      <pc:sldChg chg="modSp add mod">
        <pc:chgData name="Matt Bailey" userId="a9b1bd50-90dc-4d66-bc03-e5525e84120e" providerId="ADAL" clId="{BD58BC7C-CB79-43DC-85F1-27DA77ADECD0}" dt="2023-07-27T15:25:09.872" v="8800" actId="6549"/>
        <pc:sldMkLst>
          <pc:docMk/>
          <pc:sldMk cId="2738273227" sldId="265"/>
        </pc:sldMkLst>
        <pc:spChg chg="mod">
          <ac:chgData name="Matt Bailey" userId="a9b1bd50-90dc-4d66-bc03-e5525e84120e" providerId="ADAL" clId="{BD58BC7C-CB79-43DC-85F1-27DA77ADECD0}" dt="2023-07-27T15:25:09.872" v="8800" actId="6549"/>
          <ac:spMkLst>
            <pc:docMk/>
            <pc:sldMk cId="2738273227" sldId="265"/>
            <ac:spMk id="2" creationId="{7851B829-4F57-C65A-2E3B-1669F45615CE}"/>
          </ac:spMkLst>
        </pc:spChg>
        <pc:spChg chg="mod">
          <ac:chgData name="Matt Bailey" userId="a9b1bd50-90dc-4d66-bc03-e5525e84120e" providerId="ADAL" clId="{BD58BC7C-CB79-43DC-85F1-27DA77ADECD0}" dt="2023-07-27T14:47:57.375" v="7274" actId="12788"/>
          <ac:spMkLst>
            <pc:docMk/>
            <pc:sldMk cId="2738273227" sldId="265"/>
            <ac:spMk id="5" creationId="{0167AB13-4ABB-E4AE-7FA9-D3914B48ED55}"/>
          </ac:spMkLst>
        </pc:spChg>
      </pc:sldChg>
      <pc:sldChg chg="modSp add mod">
        <pc:chgData name="Matt Bailey" userId="a9b1bd50-90dc-4d66-bc03-e5525e84120e" providerId="ADAL" clId="{BD58BC7C-CB79-43DC-85F1-27DA77ADECD0}" dt="2023-07-27T15:21:56.611" v="8673" actId="20577"/>
        <pc:sldMkLst>
          <pc:docMk/>
          <pc:sldMk cId="3397870620" sldId="266"/>
        </pc:sldMkLst>
        <pc:spChg chg="mod">
          <ac:chgData name="Matt Bailey" userId="a9b1bd50-90dc-4d66-bc03-e5525e84120e" providerId="ADAL" clId="{BD58BC7C-CB79-43DC-85F1-27DA77ADECD0}" dt="2023-07-27T15:21:56.611" v="8673" actId="20577"/>
          <ac:spMkLst>
            <pc:docMk/>
            <pc:sldMk cId="3397870620" sldId="266"/>
            <ac:spMk id="2" creationId="{7851B829-4F57-C65A-2E3B-1669F45615CE}"/>
          </ac:spMkLst>
        </pc:spChg>
        <pc:spChg chg="mod">
          <ac:chgData name="Matt Bailey" userId="a9b1bd50-90dc-4d66-bc03-e5525e84120e" providerId="ADAL" clId="{BD58BC7C-CB79-43DC-85F1-27DA77ADECD0}" dt="2023-07-27T15:07:25.955" v="8352" actId="12788"/>
          <ac:spMkLst>
            <pc:docMk/>
            <pc:sldMk cId="3397870620" sldId="266"/>
            <ac:spMk id="5" creationId="{0167AB13-4ABB-E4AE-7FA9-D3914B48ED55}"/>
          </ac:spMkLst>
        </pc:spChg>
      </pc:sldChg>
      <pc:sldChg chg="addSp delSp modSp add mod ord">
        <pc:chgData name="Matt Bailey" userId="a9b1bd50-90dc-4d66-bc03-e5525e84120e" providerId="ADAL" clId="{BD58BC7C-CB79-43DC-85F1-27DA77ADECD0}" dt="2023-07-27T19:48:03.479" v="10736" actId="20577"/>
        <pc:sldMkLst>
          <pc:docMk/>
          <pc:sldMk cId="3906369417" sldId="267"/>
        </pc:sldMkLst>
        <pc:spChg chg="mod">
          <ac:chgData name="Matt Bailey" userId="a9b1bd50-90dc-4d66-bc03-e5525e84120e" providerId="ADAL" clId="{BD58BC7C-CB79-43DC-85F1-27DA77ADECD0}" dt="2023-07-27T19:48:03.479" v="10736" actId="20577"/>
          <ac:spMkLst>
            <pc:docMk/>
            <pc:sldMk cId="3906369417" sldId="267"/>
            <ac:spMk id="2" creationId="{7851B829-4F57-C65A-2E3B-1669F45615CE}"/>
          </ac:spMkLst>
        </pc:spChg>
        <pc:spChg chg="mod">
          <ac:chgData name="Matt Bailey" userId="a9b1bd50-90dc-4d66-bc03-e5525e84120e" providerId="ADAL" clId="{BD58BC7C-CB79-43DC-85F1-27DA77ADECD0}" dt="2023-07-27T15:49:16.803" v="9415" actId="12788"/>
          <ac:spMkLst>
            <pc:docMk/>
            <pc:sldMk cId="3906369417" sldId="267"/>
            <ac:spMk id="5" creationId="{0167AB13-4ABB-E4AE-7FA9-D3914B48ED55}"/>
          </ac:spMkLst>
        </pc:spChg>
        <pc:picChg chg="add del mod">
          <ac:chgData name="Matt Bailey" userId="a9b1bd50-90dc-4d66-bc03-e5525e84120e" providerId="ADAL" clId="{BD58BC7C-CB79-43DC-85F1-27DA77ADECD0}" dt="2023-07-27T15:50:51.419" v="9431" actId="478"/>
          <ac:picMkLst>
            <pc:docMk/>
            <pc:sldMk cId="3906369417" sldId="267"/>
            <ac:picMk id="4" creationId="{57517818-718A-DA14-9636-B8C2BC44FFF1}"/>
          </ac:picMkLst>
        </pc:picChg>
        <pc:picChg chg="add mod">
          <ac:chgData name="Matt Bailey" userId="a9b1bd50-90dc-4d66-bc03-e5525e84120e" providerId="ADAL" clId="{BD58BC7C-CB79-43DC-85F1-27DA77ADECD0}" dt="2023-07-27T19:47:28.597" v="10714" actId="1076"/>
          <ac:picMkLst>
            <pc:docMk/>
            <pc:sldMk cId="3906369417" sldId="267"/>
            <ac:picMk id="7" creationId="{5457F15F-7D84-30CA-E075-BF02992D6209}"/>
          </ac:picMkLst>
        </pc:picChg>
      </pc:sldChg>
      <pc:sldChg chg="addSp delSp modSp add mod">
        <pc:chgData name="Matt Bailey" userId="a9b1bd50-90dc-4d66-bc03-e5525e84120e" providerId="ADAL" clId="{BD58BC7C-CB79-43DC-85F1-27DA77ADECD0}" dt="2023-07-27T19:21:04.026" v="10539" actId="20577"/>
        <pc:sldMkLst>
          <pc:docMk/>
          <pc:sldMk cId="1042634062" sldId="268"/>
        </pc:sldMkLst>
        <pc:spChg chg="mod">
          <ac:chgData name="Matt Bailey" userId="a9b1bd50-90dc-4d66-bc03-e5525e84120e" providerId="ADAL" clId="{BD58BC7C-CB79-43DC-85F1-27DA77ADECD0}" dt="2023-07-27T19:21:04.026" v="10539" actId="20577"/>
          <ac:spMkLst>
            <pc:docMk/>
            <pc:sldMk cId="1042634062" sldId="268"/>
            <ac:spMk id="2" creationId="{7851B829-4F57-C65A-2E3B-1669F45615CE}"/>
          </ac:spMkLst>
        </pc:spChg>
        <pc:spChg chg="mod">
          <ac:chgData name="Matt Bailey" userId="a9b1bd50-90dc-4d66-bc03-e5525e84120e" providerId="ADAL" clId="{BD58BC7C-CB79-43DC-85F1-27DA77ADECD0}" dt="2023-07-27T16:07:29.483" v="9853" actId="14100"/>
          <ac:spMkLst>
            <pc:docMk/>
            <pc:sldMk cId="1042634062" sldId="268"/>
            <ac:spMk id="5" creationId="{0167AB13-4ABB-E4AE-7FA9-D3914B48ED55}"/>
          </ac:spMkLst>
        </pc:spChg>
        <pc:picChg chg="add mod">
          <ac:chgData name="Matt Bailey" userId="a9b1bd50-90dc-4d66-bc03-e5525e84120e" providerId="ADAL" clId="{BD58BC7C-CB79-43DC-85F1-27DA77ADECD0}" dt="2023-07-27T16:13:48.459" v="10124" actId="1076"/>
          <ac:picMkLst>
            <pc:docMk/>
            <pc:sldMk cId="1042634062" sldId="268"/>
            <ac:picMk id="4" creationId="{8952AA8B-BA3C-2261-FF6A-A02A52D0F3DF}"/>
          </ac:picMkLst>
        </pc:picChg>
        <pc:picChg chg="del">
          <ac:chgData name="Matt Bailey" userId="a9b1bd50-90dc-4d66-bc03-e5525e84120e" providerId="ADAL" clId="{BD58BC7C-CB79-43DC-85F1-27DA77ADECD0}" dt="2023-07-27T16:12:34.711" v="10010" actId="478"/>
          <ac:picMkLst>
            <pc:docMk/>
            <pc:sldMk cId="1042634062" sldId="268"/>
            <ac:picMk id="7" creationId="{5457F15F-7D84-30CA-E075-BF02992D6209}"/>
          </ac:picMkLst>
        </pc:picChg>
      </pc:sldChg>
      <pc:sldChg chg="delSp modSp add del mod">
        <pc:chgData name="Matt Bailey" userId="a9b1bd50-90dc-4d66-bc03-e5525e84120e" providerId="ADAL" clId="{BD58BC7C-CB79-43DC-85F1-27DA77ADECD0}" dt="2023-07-27T15:39:29.238" v="9193" actId="2696"/>
        <pc:sldMkLst>
          <pc:docMk/>
          <pc:sldMk cId="1434395987" sldId="268"/>
        </pc:sldMkLst>
        <pc:spChg chg="del mod">
          <ac:chgData name="Matt Bailey" userId="a9b1bd50-90dc-4d66-bc03-e5525e84120e" providerId="ADAL" clId="{BD58BC7C-CB79-43DC-85F1-27DA77ADECD0}" dt="2023-07-27T15:39:24.598" v="9192" actId="478"/>
          <ac:spMkLst>
            <pc:docMk/>
            <pc:sldMk cId="1434395987" sldId="268"/>
            <ac:spMk id="2" creationId="{7851B829-4F57-C65A-2E3B-1669F45615CE}"/>
          </ac:spMkLst>
        </pc:spChg>
        <pc:spChg chg="mod">
          <ac:chgData name="Matt Bailey" userId="a9b1bd50-90dc-4d66-bc03-e5525e84120e" providerId="ADAL" clId="{BD58BC7C-CB79-43DC-85F1-27DA77ADECD0}" dt="2023-07-27T15:38:22.275" v="9002" actId="14100"/>
          <ac:spMkLst>
            <pc:docMk/>
            <pc:sldMk cId="1434395987" sldId="268"/>
            <ac:spMk id="5" creationId="{0167AB13-4ABB-E4AE-7FA9-D3914B48ED55}"/>
          </ac:spMkLst>
        </pc:spChg>
      </pc:sldChg>
      <pc:sldChg chg="addSp delSp modSp add mod">
        <pc:chgData name="Matt Bailey" userId="a9b1bd50-90dc-4d66-bc03-e5525e84120e" providerId="ADAL" clId="{BD58BC7C-CB79-43DC-85F1-27DA77ADECD0}" dt="2023-07-27T19:28:57.966" v="10567" actId="12788"/>
        <pc:sldMkLst>
          <pc:docMk/>
          <pc:sldMk cId="3546934653" sldId="269"/>
        </pc:sldMkLst>
        <pc:spChg chg="del">
          <ac:chgData name="Matt Bailey" userId="a9b1bd50-90dc-4d66-bc03-e5525e84120e" providerId="ADAL" clId="{BD58BC7C-CB79-43DC-85F1-27DA77ADECD0}" dt="2023-07-27T19:14:51.313" v="10127" actId="478"/>
          <ac:spMkLst>
            <pc:docMk/>
            <pc:sldMk cId="3546934653" sldId="269"/>
            <ac:spMk id="2" creationId="{7851B829-4F57-C65A-2E3B-1669F45615CE}"/>
          </ac:spMkLst>
        </pc:spChg>
        <pc:spChg chg="mod">
          <ac:chgData name="Matt Bailey" userId="a9b1bd50-90dc-4d66-bc03-e5525e84120e" providerId="ADAL" clId="{BD58BC7C-CB79-43DC-85F1-27DA77ADECD0}" dt="2023-07-27T19:28:57.966" v="10567" actId="12788"/>
          <ac:spMkLst>
            <pc:docMk/>
            <pc:sldMk cId="3546934653" sldId="269"/>
            <ac:spMk id="5" creationId="{0167AB13-4ABB-E4AE-7FA9-D3914B48ED55}"/>
          </ac:spMkLst>
        </pc:spChg>
        <pc:spChg chg="add mod">
          <ac:chgData name="Matt Bailey" userId="a9b1bd50-90dc-4d66-bc03-e5525e84120e" providerId="ADAL" clId="{BD58BC7C-CB79-43DC-85F1-27DA77ADECD0}" dt="2023-07-27T19:16:46.396" v="10318" actId="20577"/>
          <ac:spMkLst>
            <pc:docMk/>
            <pc:sldMk cId="3546934653" sldId="269"/>
            <ac:spMk id="7" creationId="{2C0128A5-ECCD-EEF5-57F0-E8EC7FFBD058}"/>
          </ac:spMkLst>
        </pc:spChg>
        <pc:picChg chg="del">
          <ac:chgData name="Matt Bailey" userId="a9b1bd50-90dc-4d66-bc03-e5525e84120e" providerId="ADAL" clId="{BD58BC7C-CB79-43DC-85F1-27DA77ADECD0}" dt="2023-07-27T19:14:43.298" v="10126" actId="478"/>
          <ac:picMkLst>
            <pc:docMk/>
            <pc:sldMk cId="3546934653" sldId="269"/>
            <ac:picMk id="4" creationId="{8952AA8B-BA3C-2261-FF6A-A02A52D0F3DF}"/>
          </ac:picMkLst>
        </pc:picChg>
        <pc:picChg chg="add mod">
          <ac:chgData name="Matt Bailey" userId="a9b1bd50-90dc-4d66-bc03-e5525e84120e" providerId="ADAL" clId="{BD58BC7C-CB79-43DC-85F1-27DA77ADECD0}" dt="2023-07-27T19:15:12.674" v="10134" actId="1076"/>
          <ac:picMkLst>
            <pc:docMk/>
            <pc:sldMk cId="3546934653" sldId="269"/>
            <ac:picMk id="6" creationId="{241ADB9B-EC25-B0BB-61E5-7DDA7EEBD984}"/>
          </ac:picMkLst>
        </pc:picChg>
      </pc:sldChg>
      <pc:sldChg chg="addSp delSp modSp add mod ord">
        <pc:chgData name="Matt Bailey" userId="a9b1bd50-90dc-4d66-bc03-e5525e84120e" providerId="ADAL" clId="{BD58BC7C-CB79-43DC-85F1-27DA77ADECD0}" dt="2023-07-27T19:42:47.763" v="10696" actId="12788"/>
        <pc:sldMkLst>
          <pc:docMk/>
          <pc:sldMk cId="734663334" sldId="270"/>
        </pc:sldMkLst>
        <pc:spChg chg="del mod">
          <ac:chgData name="Matt Bailey" userId="a9b1bd50-90dc-4d66-bc03-e5525e84120e" providerId="ADAL" clId="{BD58BC7C-CB79-43DC-85F1-27DA77ADECD0}" dt="2023-07-27T19:33:48.024" v="10635" actId="478"/>
          <ac:spMkLst>
            <pc:docMk/>
            <pc:sldMk cId="734663334" sldId="270"/>
            <ac:spMk id="2" creationId="{7851B829-4F57-C65A-2E3B-1669F45615CE}"/>
          </ac:spMkLst>
        </pc:spChg>
        <pc:spChg chg="add del mod">
          <ac:chgData name="Matt Bailey" userId="a9b1bd50-90dc-4d66-bc03-e5525e84120e" providerId="ADAL" clId="{BD58BC7C-CB79-43DC-85F1-27DA77ADECD0}" dt="2023-07-27T19:34:54.991" v="10643" actId="478"/>
          <ac:spMkLst>
            <pc:docMk/>
            <pc:sldMk cId="734663334" sldId="270"/>
            <ac:spMk id="4" creationId="{B926D36D-0843-1D18-2145-1997B5EA70DE}"/>
          </ac:spMkLst>
        </pc:spChg>
        <pc:spChg chg="mod">
          <ac:chgData name="Matt Bailey" userId="a9b1bd50-90dc-4d66-bc03-e5525e84120e" providerId="ADAL" clId="{BD58BC7C-CB79-43DC-85F1-27DA77ADECD0}" dt="2023-07-27T19:42:24.783" v="10693" actId="12788"/>
          <ac:spMkLst>
            <pc:docMk/>
            <pc:sldMk cId="734663334" sldId="270"/>
            <ac:spMk id="5" creationId="{0167AB13-4ABB-E4AE-7FA9-D3914B48ED55}"/>
          </ac:spMkLst>
        </pc:spChg>
        <pc:spChg chg="add mod">
          <ac:chgData name="Matt Bailey" userId="a9b1bd50-90dc-4d66-bc03-e5525e84120e" providerId="ADAL" clId="{BD58BC7C-CB79-43DC-85F1-27DA77ADECD0}" dt="2023-07-27T19:42:47.763" v="10696" actId="12788"/>
          <ac:spMkLst>
            <pc:docMk/>
            <pc:sldMk cId="734663334" sldId="270"/>
            <ac:spMk id="7" creationId="{37E39C7D-8B5B-6CDF-DAFA-E58D94FD760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dirty="0"/>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dirty="0"/>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dirty="0"/>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dirty="0"/>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dirty="0"/>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dirty="0"/>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dirty="0"/>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dirty="0"/>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dirty="0"/>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dirty="0"/>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dirty="0"/>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dirty="0"/>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dirty="0"/>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6">
            <a:extLst>
              <a:ext uri="{FF2B5EF4-FFF2-40B4-BE49-F238E27FC236}">
                <a16:creationId xmlns:a16="http://schemas.microsoft.com/office/drawing/2014/main" id="{2E8F94DC-1ACF-544C-BF1F-4C5126BC465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6" name="TextBox 4">
            <a:extLst>
              <a:ext uri="{FF2B5EF4-FFF2-40B4-BE49-F238E27FC236}">
                <a16:creationId xmlns:a16="http://schemas.microsoft.com/office/drawing/2014/main" id="{310B4187-0EBC-5A45-8561-21E3AF78A755}"/>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dirty="0"/>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Tree>
    <p:custDataLst>
      <p:tags r:id="rId14"/>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32010F-8301-433C-B0B4-B249A9403DAC}"/>
              </a:ext>
            </a:extLst>
          </p:cNvPr>
          <p:cNvSpPr/>
          <p:nvPr/>
        </p:nvSpPr>
        <p:spPr>
          <a:xfrm>
            <a:off x="0" y="4650624"/>
            <a:ext cx="9144000"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dirty="0"/>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dirty="0"/>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dirty="0"/>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dirty="0"/>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dirty="0"/>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dirty="0"/>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dirty="0"/>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dirty="0"/>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dirty="0"/>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dirty="0"/>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dirty="0"/>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dirty="0"/>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dirty="0"/>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dirty="0"/>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dirty="0"/>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dirty="0"/>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dirty="0"/>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dirty="0"/>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dirty="0"/>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dirty="0"/>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dirty="0"/>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dirty="0"/>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dirty="0"/>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dirty="0"/>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50" name="TextBox 3">
            <a:extLst>
              <a:ext uri="{FF2B5EF4-FFF2-40B4-BE49-F238E27FC236}">
                <a16:creationId xmlns:a16="http://schemas.microsoft.com/office/drawing/2014/main" id="{C88B77EA-AF9E-4DC9-A94D-E41E58552877}"/>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Tree>
    <p:custDataLst>
      <p:tags r:id="rId14"/>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assoftware/sas-studio-tasks/blob/master/contributed/tasktuesdays/README.md" TargetMode="External"/><Relationship Id="rId2" Type="http://schemas.openxmlformats.org/officeDocument/2006/relationships/hyperlink" Target="https://go.documentation.sas.com/doc/en/webeditorcdc/3.8/webeditortaskgs/titlepage.htm" TargetMode="External"/><Relationship Id="rId1" Type="http://schemas.openxmlformats.org/officeDocument/2006/relationships/slideLayout" Target="../slideLayouts/slideLayout9.xml"/><Relationship Id="rId5" Type="http://schemas.openxmlformats.org/officeDocument/2006/relationships/hyperlink" Target="https://velocity.apache.org/engine/1.4/user-guide.html" TargetMode="External"/><Relationship Id="rId4" Type="http://schemas.openxmlformats.org/officeDocument/2006/relationships/hyperlink" Target="https://go.documentation.sas.com/doc/en/webeditorcdc/3.8/webeditordg/titlepage.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3604260" y="304897"/>
            <a:ext cx="1935480" cy="584775"/>
          </a:xfrm>
          <a:prstGeom prst="rect">
            <a:avLst/>
          </a:prstGeom>
          <a:noFill/>
        </p:spPr>
        <p:txBody>
          <a:bodyPr wrap="square" rtlCol="0">
            <a:spAutoFit/>
          </a:bodyPr>
          <a:lstStyle/>
          <a:p>
            <a:pPr algn="l"/>
            <a:r>
              <a:rPr lang="en-US" sz="3200" dirty="0">
                <a:solidFill>
                  <a:schemeClr val="bg1"/>
                </a:solidFill>
                <a:latin typeface="+mj-lt"/>
              </a:rPr>
              <a:t>Disclosure</a:t>
            </a:r>
          </a:p>
        </p:txBody>
      </p:sp>
      <p:sp>
        <p:nvSpPr>
          <p:cNvPr id="2" name="TextBox 1">
            <a:extLst>
              <a:ext uri="{FF2B5EF4-FFF2-40B4-BE49-F238E27FC236}">
                <a16:creationId xmlns:a16="http://schemas.microsoft.com/office/drawing/2014/main" id="{7851B829-4F57-C65A-2E3B-1669F45615CE}"/>
              </a:ext>
            </a:extLst>
          </p:cNvPr>
          <p:cNvSpPr txBox="1"/>
          <p:nvPr/>
        </p:nvSpPr>
        <p:spPr>
          <a:xfrm>
            <a:off x="276225" y="1118272"/>
            <a:ext cx="8591550" cy="341632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chemeClr val="bg1"/>
                </a:solidFill>
                <a:latin typeface="+mj-lt"/>
              </a:rPr>
              <a:t>Viya 4 supports SAS Studio Custom Tasks</a:t>
            </a:r>
          </a:p>
          <a:p>
            <a:pPr marL="285750" indent="-285750" algn="l">
              <a:buFont typeface="Arial" panose="020B0604020202020204" pitchFamily="34" charset="0"/>
              <a:buChar char="•"/>
            </a:pPr>
            <a:r>
              <a:rPr lang="en-US" dirty="0">
                <a:solidFill>
                  <a:schemeClr val="bg1"/>
                </a:solidFill>
                <a:latin typeface="+mj-lt"/>
              </a:rPr>
              <a:t>Viya 4 has a sibling or cousin to Custom Tasks called Custom Steps</a:t>
            </a:r>
          </a:p>
          <a:p>
            <a:pPr marL="285750" indent="-285750" algn="l">
              <a:buFont typeface="Arial" panose="020B0604020202020204" pitchFamily="34" charset="0"/>
              <a:buChar char="•"/>
            </a:pPr>
            <a:r>
              <a:rPr lang="en-US" dirty="0">
                <a:solidFill>
                  <a:schemeClr val="bg1"/>
                </a:solidFill>
                <a:latin typeface="+mj-lt"/>
              </a:rPr>
              <a:t>Custom Steps has same concept but different language supporting</a:t>
            </a:r>
          </a:p>
          <a:p>
            <a:pPr marL="742950" lvl="1" indent="-285750">
              <a:buFont typeface="Arial" panose="020B0604020202020204" pitchFamily="34" charset="0"/>
              <a:buChar char="•"/>
            </a:pPr>
            <a:r>
              <a:rPr lang="en-US" dirty="0">
                <a:solidFill>
                  <a:schemeClr val="bg1"/>
                </a:solidFill>
                <a:latin typeface="+mj-lt"/>
              </a:rPr>
              <a:t>Custom Tasks = HTML + Velocity Scripting Language</a:t>
            </a:r>
          </a:p>
          <a:p>
            <a:pPr marL="742950" lvl="1" indent="-285750">
              <a:buFont typeface="Arial" panose="020B0604020202020204" pitchFamily="34" charset="0"/>
              <a:buChar char="•"/>
            </a:pPr>
            <a:r>
              <a:rPr lang="en-US" dirty="0">
                <a:solidFill>
                  <a:schemeClr val="bg1"/>
                </a:solidFill>
                <a:latin typeface="+mj-lt"/>
              </a:rPr>
              <a:t>Custom Steps = Leverages JSON</a:t>
            </a:r>
          </a:p>
          <a:p>
            <a:pPr marL="285750" indent="-285750">
              <a:buFont typeface="Arial" panose="020B0604020202020204" pitchFamily="34" charset="0"/>
              <a:buChar char="•"/>
            </a:pPr>
            <a:r>
              <a:rPr lang="en-US" dirty="0">
                <a:solidFill>
                  <a:schemeClr val="bg1"/>
                </a:solidFill>
                <a:latin typeface="+mj-lt"/>
              </a:rPr>
              <a:t>Custom Steps are Viya based, not available in 9.4</a:t>
            </a:r>
          </a:p>
          <a:p>
            <a:pPr marL="285750" indent="-285750">
              <a:buFont typeface="Arial" panose="020B0604020202020204" pitchFamily="34" charset="0"/>
              <a:buChar char="•"/>
            </a:pPr>
            <a:r>
              <a:rPr lang="en-US" dirty="0">
                <a:solidFill>
                  <a:schemeClr val="bg1"/>
                </a:solidFill>
                <a:latin typeface="+mj-lt"/>
              </a:rPr>
              <a:t>Which is better ? Custom Task or Step?</a:t>
            </a:r>
          </a:p>
          <a:p>
            <a:pPr marL="742950" lvl="1" indent="-285750">
              <a:buFont typeface="Arial" panose="020B0604020202020204" pitchFamily="34" charset="0"/>
              <a:buChar char="•"/>
            </a:pPr>
            <a:r>
              <a:rPr lang="en-US" dirty="0">
                <a:solidFill>
                  <a:schemeClr val="bg1"/>
                </a:solidFill>
                <a:latin typeface="+mj-lt"/>
              </a:rPr>
              <a:t>High level: accomplish same thing, just different technology under the covers</a:t>
            </a:r>
          </a:p>
          <a:p>
            <a:pPr marL="285750" indent="-285750">
              <a:buFont typeface="Arial" panose="020B0604020202020204" pitchFamily="34" charset="0"/>
              <a:buChar char="•"/>
            </a:pPr>
            <a:r>
              <a:rPr lang="en-US" dirty="0">
                <a:solidFill>
                  <a:schemeClr val="bg1"/>
                </a:solidFill>
                <a:latin typeface="+mj-lt"/>
              </a:rPr>
              <a:t>Tasks and Steps are not perfect for every situation</a:t>
            </a:r>
          </a:p>
          <a:p>
            <a:pPr marL="285750" indent="-285750">
              <a:buFont typeface="Arial" panose="020B0604020202020204" pitchFamily="34" charset="0"/>
              <a:buChar char="•"/>
            </a:pPr>
            <a:r>
              <a:rPr lang="en-US" dirty="0">
                <a:solidFill>
                  <a:schemeClr val="bg1"/>
                </a:solidFill>
                <a:latin typeface="+mj-lt"/>
              </a:rPr>
              <a:t>Because Tasks and Steps accomplish the same goal using different technology there has been </a:t>
            </a:r>
            <a:r>
              <a:rPr lang="en-US" i="1" dirty="0">
                <a:solidFill>
                  <a:srgbClr val="00B0F0"/>
                </a:solidFill>
                <a:latin typeface="+mj-lt"/>
              </a:rPr>
              <a:t>hints that at some point SAS will drop support for Custom Tasks in the future</a:t>
            </a:r>
          </a:p>
          <a:p>
            <a:pPr marL="285750" indent="-285750">
              <a:buFont typeface="Arial" panose="020B0604020202020204" pitchFamily="34" charset="0"/>
              <a:buChar char="•"/>
            </a:pPr>
            <a:endParaRPr lang="en-US" i="1" dirty="0">
              <a:solidFill>
                <a:srgbClr val="00B0F0"/>
              </a:solidFill>
              <a:latin typeface="+mj-lt"/>
            </a:endParaRPr>
          </a:p>
        </p:txBody>
      </p:sp>
    </p:spTree>
    <p:extLst>
      <p:ext uri="{BB962C8B-B14F-4D97-AF65-F5344CB8AC3E}">
        <p14:creationId xmlns:p14="http://schemas.microsoft.com/office/powerpoint/2010/main" val="159810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209550" y="304897"/>
            <a:ext cx="8724900" cy="584775"/>
          </a:xfrm>
          <a:prstGeom prst="rect">
            <a:avLst/>
          </a:prstGeom>
          <a:noFill/>
        </p:spPr>
        <p:txBody>
          <a:bodyPr wrap="square" rtlCol="0">
            <a:spAutoFit/>
          </a:bodyPr>
          <a:lstStyle/>
          <a:p>
            <a:pPr algn="l"/>
            <a:r>
              <a:rPr lang="en-US" sz="3200" dirty="0">
                <a:solidFill>
                  <a:schemeClr val="bg1"/>
                </a:solidFill>
                <a:latin typeface="+mj-lt"/>
              </a:rPr>
              <a:t>Tips for Custom Tasks</a:t>
            </a:r>
          </a:p>
        </p:txBody>
      </p:sp>
      <p:sp>
        <p:nvSpPr>
          <p:cNvPr id="2" name="TextBox 1">
            <a:extLst>
              <a:ext uri="{FF2B5EF4-FFF2-40B4-BE49-F238E27FC236}">
                <a16:creationId xmlns:a16="http://schemas.microsoft.com/office/drawing/2014/main" id="{7851B829-4F57-C65A-2E3B-1669F45615CE}"/>
              </a:ext>
            </a:extLst>
          </p:cNvPr>
          <p:cNvSpPr txBox="1"/>
          <p:nvPr/>
        </p:nvSpPr>
        <p:spPr>
          <a:xfrm>
            <a:off x="1377950" y="1276350"/>
            <a:ext cx="70866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At least ½ your time will be spent designing flow – business rules</a:t>
            </a:r>
          </a:p>
          <a:p>
            <a:pPr marL="285750" indent="-285750">
              <a:buFont typeface="Arial" panose="020B0604020202020204" pitchFamily="34" charset="0"/>
              <a:buChar char="•"/>
            </a:pPr>
            <a:r>
              <a:rPr lang="en-US" dirty="0">
                <a:solidFill>
                  <a:schemeClr val="bg1"/>
                </a:solidFill>
                <a:latin typeface="+mj-lt"/>
              </a:rPr>
              <a:t>Commenting out HTML</a:t>
            </a:r>
          </a:p>
          <a:p>
            <a:pPr marL="742950" lvl="1" indent="-285750">
              <a:buFont typeface="Arial" panose="020B0604020202020204" pitchFamily="34" charset="0"/>
              <a:buChar char="•"/>
            </a:pPr>
            <a:r>
              <a:rPr lang="en-US" dirty="0">
                <a:solidFill>
                  <a:schemeClr val="bg1"/>
                </a:solidFill>
                <a:latin typeface="+mj-lt"/>
              </a:rPr>
              <a:t>&lt;--!  Html code  --&gt; (this is commented out)</a:t>
            </a:r>
          </a:p>
          <a:p>
            <a:pPr marL="285750" indent="-285750">
              <a:buFont typeface="Arial" panose="020B0604020202020204" pitchFamily="34" charset="0"/>
              <a:buChar char="•"/>
            </a:pPr>
            <a:r>
              <a:rPr lang="en-US" dirty="0">
                <a:solidFill>
                  <a:schemeClr val="bg1"/>
                </a:solidFill>
                <a:latin typeface="+mj-lt"/>
              </a:rPr>
              <a:t>Comment out Velocity code</a:t>
            </a:r>
          </a:p>
          <a:p>
            <a:pPr marL="742950" lvl="1" indent="-285750">
              <a:buFont typeface="Arial" panose="020B0604020202020204" pitchFamily="34" charset="0"/>
              <a:buChar char="•"/>
            </a:pPr>
            <a:r>
              <a:rPr lang="en-US" dirty="0">
                <a:solidFill>
                  <a:schemeClr val="bg1"/>
                </a:solidFill>
                <a:latin typeface="+mj-lt"/>
              </a:rPr>
              <a:t>Single line: ## (put two hash tags at start of line</a:t>
            </a:r>
          </a:p>
          <a:p>
            <a:pPr marL="742950" lvl="1" indent="-285750">
              <a:buFont typeface="Arial" panose="020B0604020202020204" pitchFamily="34" charset="0"/>
              <a:buChar char="•"/>
            </a:pPr>
            <a:r>
              <a:rPr lang="en-US" dirty="0">
                <a:solidFill>
                  <a:schemeClr val="bg1"/>
                </a:solidFill>
                <a:latin typeface="+mj-lt"/>
              </a:rPr>
              <a:t>Multi line: #*  to start comment out</a:t>
            </a:r>
          </a:p>
          <a:p>
            <a:pPr marL="742950" lvl="1" indent="-285750">
              <a:buFont typeface="Arial" panose="020B0604020202020204" pitchFamily="34" charset="0"/>
              <a:buChar char="•"/>
            </a:pPr>
            <a:r>
              <a:rPr lang="en-US" dirty="0">
                <a:solidFill>
                  <a:schemeClr val="bg1"/>
                </a:solidFill>
                <a:latin typeface="+mj-lt"/>
              </a:rPr>
              <a:t>Multi line: *#  to end comment out</a:t>
            </a:r>
          </a:p>
          <a:p>
            <a:pPr marL="285750" indent="-285750">
              <a:buFont typeface="Arial" panose="020B0604020202020204" pitchFamily="34" charset="0"/>
              <a:buChar char="•"/>
            </a:pPr>
            <a:r>
              <a:rPr lang="en-US" dirty="0">
                <a:solidFill>
                  <a:schemeClr val="bg1"/>
                </a:solidFill>
                <a:latin typeface="+mj-lt"/>
              </a:rPr>
              <a:t>Sample Task in SAS Studio is great for learning</a:t>
            </a:r>
          </a:p>
          <a:p>
            <a:pPr marL="742950" lvl="1" indent="-285750">
              <a:buFont typeface="Arial" panose="020B0604020202020204" pitchFamily="34" charset="0"/>
              <a:buChar char="•"/>
            </a:pPr>
            <a:r>
              <a:rPr lang="en-US" dirty="0">
                <a:solidFill>
                  <a:schemeClr val="bg1"/>
                </a:solidFill>
                <a:latin typeface="+mj-lt"/>
              </a:rPr>
              <a:t>Make simple changes to Sample Task and visually see the impact</a:t>
            </a:r>
          </a:p>
          <a:p>
            <a:pPr marL="285750" indent="-285750">
              <a:buFont typeface="Arial" panose="020B0604020202020204" pitchFamily="34" charset="0"/>
              <a:buChar char="•"/>
            </a:pPr>
            <a:r>
              <a:rPr lang="en-US" dirty="0">
                <a:solidFill>
                  <a:schemeClr val="bg1"/>
                </a:solidFill>
                <a:latin typeface="+mj-lt"/>
              </a:rPr>
              <a:t>If you open a task and the data source does not exist </a:t>
            </a:r>
          </a:p>
          <a:p>
            <a:pPr marL="742950" lvl="1" indent="-285750">
              <a:buFont typeface="Arial" panose="020B0604020202020204" pitchFamily="34" charset="0"/>
              <a:buChar char="•"/>
            </a:pPr>
            <a:r>
              <a:rPr lang="en-US" dirty="0">
                <a:solidFill>
                  <a:schemeClr val="bg1"/>
                </a:solidFill>
                <a:latin typeface="+mj-lt"/>
              </a:rPr>
              <a:t>Will generate error</a:t>
            </a:r>
          </a:p>
          <a:p>
            <a:pPr marL="742950" lvl="1" indent="-285750">
              <a:buFont typeface="Arial" panose="020B0604020202020204" pitchFamily="34" charset="0"/>
              <a:buChar char="•"/>
            </a:pPr>
            <a:r>
              <a:rPr lang="en-US" dirty="0">
                <a:solidFill>
                  <a:schemeClr val="bg1"/>
                </a:solidFill>
                <a:latin typeface="+mj-lt"/>
              </a:rPr>
              <a:t>Simple fix: close task, generate data and then re-open task</a:t>
            </a:r>
          </a:p>
          <a:p>
            <a:pPr marL="742950" lvl="1"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endParaRPr lang="en-US" dirty="0">
              <a:solidFill>
                <a:schemeClr val="bg1"/>
              </a:solidFill>
              <a:latin typeface="+mj-lt"/>
            </a:endParaRPr>
          </a:p>
          <a:p>
            <a:pPr marL="285750" indent="-285750" algn="l">
              <a:buFont typeface="Arial" panose="020B0604020202020204" pitchFamily="34" charset="0"/>
              <a:buChar char="•"/>
            </a:pPr>
            <a:endParaRPr lang="en-US" dirty="0">
              <a:solidFill>
                <a:schemeClr val="bg1"/>
              </a:solidFill>
              <a:latin typeface="+mj-lt"/>
            </a:endParaRPr>
          </a:p>
        </p:txBody>
      </p:sp>
    </p:spTree>
    <p:extLst>
      <p:ext uri="{BB962C8B-B14F-4D97-AF65-F5344CB8AC3E}">
        <p14:creationId xmlns:p14="http://schemas.microsoft.com/office/powerpoint/2010/main" val="341066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558800" y="304897"/>
            <a:ext cx="8026400" cy="584775"/>
          </a:xfrm>
          <a:prstGeom prst="rect">
            <a:avLst/>
          </a:prstGeom>
          <a:noFill/>
        </p:spPr>
        <p:txBody>
          <a:bodyPr wrap="square" rtlCol="0">
            <a:spAutoFit/>
          </a:bodyPr>
          <a:lstStyle/>
          <a:p>
            <a:pPr algn="l"/>
            <a:r>
              <a:rPr lang="en-US" sz="3200" dirty="0">
                <a:solidFill>
                  <a:schemeClr val="bg1"/>
                </a:solidFill>
                <a:latin typeface="+mj-lt"/>
              </a:rPr>
              <a:t>Creating Custom Task Starting with Existing Task</a:t>
            </a:r>
          </a:p>
        </p:txBody>
      </p:sp>
      <p:sp>
        <p:nvSpPr>
          <p:cNvPr id="2" name="TextBox 1">
            <a:extLst>
              <a:ext uri="{FF2B5EF4-FFF2-40B4-BE49-F238E27FC236}">
                <a16:creationId xmlns:a16="http://schemas.microsoft.com/office/drawing/2014/main" id="{7851B829-4F57-C65A-2E3B-1669F45615CE}"/>
              </a:ext>
            </a:extLst>
          </p:cNvPr>
          <p:cNvSpPr txBox="1"/>
          <p:nvPr/>
        </p:nvSpPr>
        <p:spPr>
          <a:xfrm>
            <a:off x="114300" y="1052748"/>
            <a:ext cx="73914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Pick a starting task that is like what you require</a:t>
            </a:r>
          </a:p>
          <a:p>
            <a:pPr marL="742950" lvl="1" indent="-285750">
              <a:buFont typeface="Arial" panose="020B0604020202020204" pitchFamily="34" charset="0"/>
              <a:buChar char="•"/>
            </a:pPr>
            <a:r>
              <a:rPr lang="en-US" dirty="0">
                <a:solidFill>
                  <a:schemeClr val="bg1"/>
                </a:solidFill>
                <a:latin typeface="+mj-lt"/>
              </a:rPr>
              <a:t>In my SQL Except example, started with Proc Sort Task</a:t>
            </a:r>
          </a:p>
          <a:p>
            <a:pPr marL="285750" indent="-285750">
              <a:buFont typeface="Arial" panose="020B0604020202020204" pitchFamily="34" charset="0"/>
              <a:buChar char="•"/>
            </a:pPr>
            <a:r>
              <a:rPr lang="en-US" dirty="0">
                <a:solidFill>
                  <a:schemeClr val="bg1"/>
                </a:solidFill>
                <a:latin typeface="+mj-lt"/>
              </a:rPr>
              <a:t>Where would I find existing Task?</a:t>
            </a:r>
          </a:p>
          <a:p>
            <a:pPr marL="742950" lvl="1" indent="-285750">
              <a:buFont typeface="Arial" panose="020B0604020202020204" pitchFamily="34" charset="0"/>
              <a:buChar char="•"/>
            </a:pPr>
            <a:r>
              <a:rPr lang="en-US" dirty="0">
                <a:solidFill>
                  <a:schemeClr val="bg1"/>
                </a:solidFill>
                <a:latin typeface="+mj-lt"/>
              </a:rPr>
              <a:t>Hundreds of Task examples written by SAS</a:t>
            </a:r>
          </a:p>
          <a:p>
            <a:pPr marL="285750" indent="-285750">
              <a:buFont typeface="Arial" panose="020B0604020202020204" pitchFamily="34" charset="0"/>
              <a:buChar char="•"/>
            </a:pPr>
            <a:r>
              <a:rPr lang="en-US" dirty="0">
                <a:solidFill>
                  <a:schemeClr val="bg1"/>
                </a:solidFill>
                <a:latin typeface="+mj-lt"/>
              </a:rPr>
              <a:t>Open the Tasks folder containing Tasks written by SAS (</a:t>
            </a:r>
            <a:r>
              <a:rPr lang="en-US" b="1" dirty="0">
                <a:solidFill>
                  <a:schemeClr val="accent1">
                    <a:lumMod val="75000"/>
                  </a:schemeClr>
                </a:solidFill>
                <a:latin typeface="+mj-lt"/>
              </a:rPr>
              <a:t>blue</a:t>
            </a:r>
            <a:r>
              <a:rPr lang="en-US" dirty="0">
                <a:solidFill>
                  <a:schemeClr val="bg1"/>
                </a:solidFill>
                <a:latin typeface="+mj-lt"/>
              </a:rPr>
              <a:t>)</a:t>
            </a:r>
          </a:p>
          <a:p>
            <a:pPr marL="742950" lvl="1" indent="-285750">
              <a:buFont typeface="Arial" panose="020B0604020202020204" pitchFamily="34" charset="0"/>
              <a:buChar char="•"/>
            </a:pPr>
            <a:r>
              <a:rPr lang="en-US" dirty="0">
                <a:solidFill>
                  <a:schemeClr val="bg1"/>
                </a:solidFill>
                <a:latin typeface="+mj-lt"/>
              </a:rPr>
              <a:t>Select task that meets or is close to your requirements</a:t>
            </a:r>
          </a:p>
          <a:p>
            <a:pPr marL="742950" lvl="1" indent="-285750">
              <a:buFont typeface="Arial" panose="020B0604020202020204" pitchFamily="34" charset="0"/>
              <a:buChar char="•"/>
            </a:pPr>
            <a:r>
              <a:rPr lang="en-US" dirty="0">
                <a:solidFill>
                  <a:schemeClr val="bg1"/>
                </a:solidFill>
                <a:latin typeface="+mj-lt"/>
              </a:rPr>
              <a:t>Right click desired task</a:t>
            </a:r>
          </a:p>
          <a:p>
            <a:pPr marL="1200150" lvl="2" indent="-285750">
              <a:buFont typeface="Arial" panose="020B0604020202020204" pitchFamily="34" charset="0"/>
              <a:buChar char="•"/>
            </a:pPr>
            <a:r>
              <a:rPr lang="en-US" dirty="0">
                <a:solidFill>
                  <a:schemeClr val="bg1"/>
                </a:solidFill>
                <a:latin typeface="+mj-lt"/>
              </a:rPr>
              <a:t>Select Add to My Task (</a:t>
            </a:r>
            <a:r>
              <a:rPr lang="en-US" b="1" dirty="0">
                <a:solidFill>
                  <a:srgbClr val="FFFF00"/>
                </a:solidFill>
                <a:latin typeface="+mj-lt"/>
              </a:rPr>
              <a:t>yellow </a:t>
            </a:r>
            <a:r>
              <a:rPr lang="en-US" b="1" dirty="0">
                <a:solidFill>
                  <a:schemeClr val="bg1"/>
                </a:solidFill>
                <a:latin typeface="+mj-lt"/>
              </a:rPr>
              <a:t>bottom right</a:t>
            </a:r>
            <a:r>
              <a:rPr lang="en-US" dirty="0">
                <a:solidFill>
                  <a:schemeClr val="bg1"/>
                </a:solidFill>
                <a:latin typeface="+mj-lt"/>
              </a:rPr>
              <a:t>)</a:t>
            </a:r>
          </a:p>
          <a:p>
            <a:pPr marL="1657350" lvl="3" indent="-285750">
              <a:buFont typeface="Arial" panose="020B0604020202020204" pitchFamily="34" charset="0"/>
              <a:buChar char="•"/>
            </a:pPr>
            <a:r>
              <a:rPr lang="en-US" dirty="0">
                <a:solidFill>
                  <a:schemeClr val="bg1"/>
                </a:solidFill>
                <a:latin typeface="+mj-lt"/>
              </a:rPr>
              <a:t>Now you can edit task in your folder </a:t>
            </a:r>
          </a:p>
          <a:p>
            <a:pPr lvl="3"/>
            <a:r>
              <a:rPr lang="en-US" dirty="0">
                <a:solidFill>
                  <a:schemeClr val="bg1"/>
                </a:solidFill>
                <a:latin typeface="+mj-lt"/>
              </a:rPr>
              <a:t>called My Task (</a:t>
            </a:r>
            <a:r>
              <a:rPr lang="en-US" b="1" dirty="0">
                <a:solidFill>
                  <a:srgbClr val="C00000"/>
                </a:solidFill>
                <a:latin typeface="+mj-lt"/>
              </a:rPr>
              <a:t>red</a:t>
            </a:r>
            <a:r>
              <a:rPr lang="en-US" dirty="0">
                <a:solidFill>
                  <a:schemeClr val="bg1"/>
                </a:solidFill>
                <a:latin typeface="+mj-lt"/>
              </a:rPr>
              <a:t>)</a:t>
            </a:r>
          </a:p>
          <a:p>
            <a:pPr marL="1200150" lvl="2" indent="-285750">
              <a:buFont typeface="Arial" panose="020B0604020202020204" pitchFamily="34" charset="0"/>
              <a:buChar char="•"/>
            </a:pPr>
            <a:r>
              <a:rPr lang="en-US" dirty="0">
                <a:solidFill>
                  <a:schemeClr val="bg1"/>
                </a:solidFill>
                <a:latin typeface="+mj-lt"/>
              </a:rPr>
              <a:t>Cannot edit the SAS Written Tasks without first</a:t>
            </a:r>
          </a:p>
          <a:p>
            <a:pPr lvl="3"/>
            <a:r>
              <a:rPr lang="en-US" dirty="0">
                <a:solidFill>
                  <a:schemeClr val="bg1"/>
                </a:solidFill>
                <a:latin typeface="+mj-lt"/>
              </a:rPr>
              <a:t>copying task to your My Task folder</a:t>
            </a:r>
          </a:p>
          <a:p>
            <a:pPr marL="285750" indent="-285750" algn="l">
              <a:buFont typeface="Arial" panose="020B0604020202020204" pitchFamily="34" charset="0"/>
              <a:buChar char="•"/>
            </a:pPr>
            <a:r>
              <a:rPr lang="en-US" dirty="0">
                <a:solidFill>
                  <a:schemeClr val="bg1"/>
                </a:solidFill>
                <a:latin typeface="+mj-lt"/>
              </a:rPr>
              <a:t>Comment out code, do not delete</a:t>
            </a:r>
          </a:p>
          <a:p>
            <a:pPr marL="742950" lvl="1" indent="-285750">
              <a:buFont typeface="Arial" panose="020B0604020202020204" pitchFamily="34" charset="0"/>
              <a:buChar char="•"/>
            </a:pPr>
            <a:r>
              <a:rPr lang="en-US" dirty="0">
                <a:solidFill>
                  <a:schemeClr val="bg1"/>
                </a:solidFill>
                <a:latin typeface="+mj-lt"/>
              </a:rPr>
              <a:t>Commenting out makes for easier comparison to original</a:t>
            </a:r>
          </a:p>
          <a:p>
            <a:pPr marL="742950" lvl="1" indent="-285750">
              <a:buFont typeface="Arial" panose="020B0604020202020204" pitchFamily="34" charset="0"/>
              <a:buChar char="•"/>
            </a:pPr>
            <a:endParaRPr lang="en-US" dirty="0">
              <a:solidFill>
                <a:schemeClr val="bg1"/>
              </a:solidFill>
              <a:latin typeface="+mj-lt"/>
            </a:endParaRPr>
          </a:p>
        </p:txBody>
      </p:sp>
      <p:pic>
        <p:nvPicPr>
          <p:cNvPr id="7" name="Picture 6">
            <a:extLst>
              <a:ext uri="{FF2B5EF4-FFF2-40B4-BE49-F238E27FC236}">
                <a16:creationId xmlns:a16="http://schemas.microsoft.com/office/drawing/2014/main" id="{5457F15F-7D84-30CA-E075-BF02992D6209}"/>
              </a:ext>
            </a:extLst>
          </p:cNvPr>
          <p:cNvPicPr>
            <a:picLocks noChangeAspect="1"/>
          </p:cNvPicPr>
          <p:nvPr/>
        </p:nvPicPr>
        <p:blipFill>
          <a:blip r:embed="rId2"/>
          <a:stretch>
            <a:fillRect/>
          </a:stretch>
        </p:blipFill>
        <p:spPr>
          <a:xfrm>
            <a:off x="6541043" y="1130300"/>
            <a:ext cx="2488657" cy="2882900"/>
          </a:xfrm>
          <a:prstGeom prst="rect">
            <a:avLst/>
          </a:prstGeom>
        </p:spPr>
      </p:pic>
    </p:spTree>
    <p:extLst>
      <p:ext uri="{BB962C8B-B14F-4D97-AF65-F5344CB8AC3E}">
        <p14:creationId xmlns:p14="http://schemas.microsoft.com/office/powerpoint/2010/main" val="3906369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158750" y="304897"/>
            <a:ext cx="8820150" cy="584775"/>
          </a:xfrm>
          <a:prstGeom prst="rect">
            <a:avLst/>
          </a:prstGeom>
          <a:noFill/>
        </p:spPr>
        <p:txBody>
          <a:bodyPr wrap="square" rtlCol="0">
            <a:spAutoFit/>
          </a:bodyPr>
          <a:lstStyle/>
          <a:p>
            <a:pPr algn="l"/>
            <a:r>
              <a:rPr lang="en-US" sz="3200" dirty="0">
                <a:solidFill>
                  <a:schemeClr val="bg1"/>
                </a:solidFill>
                <a:latin typeface="+mj-lt"/>
              </a:rPr>
              <a:t>Creating Custom Task Starting with Existing Task (2)</a:t>
            </a:r>
          </a:p>
        </p:txBody>
      </p:sp>
      <p:sp>
        <p:nvSpPr>
          <p:cNvPr id="2" name="TextBox 1">
            <a:extLst>
              <a:ext uri="{FF2B5EF4-FFF2-40B4-BE49-F238E27FC236}">
                <a16:creationId xmlns:a16="http://schemas.microsoft.com/office/drawing/2014/main" id="{7851B829-4F57-C65A-2E3B-1669F45615CE}"/>
              </a:ext>
            </a:extLst>
          </p:cNvPr>
          <p:cNvSpPr txBox="1"/>
          <p:nvPr/>
        </p:nvSpPr>
        <p:spPr>
          <a:xfrm>
            <a:off x="114300" y="1052748"/>
            <a:ext cx="73914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Right click the task you copied into your My Tasks folder or sub-directory</a:t>
            </a:r>
          </a:p>
          <a:p>
            <a:pPr marL="285750" indent="-285750">
              <a:buFont typeface="Arial" panose="020B0604020202020204" pitchFamily="34" charset="0"/>
              <a:buChar char="•"/>
            </a:pPr>
            <a:r>
              <a:rPr lang="en-US" dirty="0">
                <a:solidFill>
                  <a:schemeClr val="bg1"/>
                </a:solidFill>
                <a:latin typeface="+mj-lt"/>
              </a:rPr>
              <a:t>Select edit and you will get the screen below</a:t>
            </a:r>
          </a:p>
          <a:p>
            <a:pPr marL="285750" indent="-285750">
              <a:buFont typeface="Arial" panose="020B0604020202020204" pitchFamily="34" charset="0"/>
              <a:buChar char="•"/>
            </a:pPr>
            <a:r>
              <a:rPr lang="en-US" dirty="0">
                <a:solidFill>
                  <a:schemeClr val="bg1"/>
                </a:solidFill>
                <a:latin typeface="+mj-lt"/>
              </a:rPr>
              <a:t>All tasks must have a unique GUID</a:t>
            </a:r>
          </a:p>
          <a:p>
            <a:pPr marL="742950" lvl="1" indent="-285750">
              <a:buFont typeface="Arial" panose="020B0604020202020204" pitchFamily="34" charset="0"/>
              <a:buChar char="•"/>
            </a:pPr>
            <a:r>
              <a:rPr lang="en-US" dirty="0">
                <a:solidFill>
                  <a:schemeClr val="bg1"/>
                </a:solidFill>
                <a:latin typeface="+mj-lt"/>
              </a:rPr>
              <a:t>Line 5 in </a:t>
            </a:r>
            <a:r>
              <a:rPr lang="en-US" b="1" dirty="0">
                <a:solidFill>
                  <a:srgbClr val="FFFF00"/>
                </a:solidFill>
                <a:latin typeface="+mj-lt"/>
              </a:rPr>
              <a:t>yellow</a:t>
            </a:r>
            <a:r>
              <a:rPr lang="en-US" dirty="0">
                <a:solidFill>
                  <a:schemeClr val="bg1"/>
                </a:solidFill>
                <a:latin typeface="+mj-lt"/>
              </a:rPr>
              <a:t>: Change some numeric\character values</a:t>
            </a:r>
          </a:p>
          <a:p>
            <a:pPr marL="742950" lvl="1" indent="-285750">
              <a:buFont typeface="Arial" panose="020B0604020202020204" pitchFamily="34" charset="0"/>
              <a:buChar char="•"/>
            </a:pPr>
            <a:r>
              <a:rPr lang="en-US" dirty="0">
                <a:solidFill>
                  <a:schemeClr val="bg1"/>
                </a:solidFill>
                <a:latin typeface="+mj-lt"/>
              </a:rPr>
              <a:t>Save task (ctm file)</a:t>
            </a:r>
          </a:p>
          <a:p>
            <a:pPr marL="285750" indent="-285750">
              <a:buFont typeface="Arial" panose="020B0604020202020204" pitchFamily="34" charset="0"/>
              <a:buChar char="•"/>
            </a:pPr>
            <a:endParaRPr lang="en-US" dirty="0">
              <a:solidFill>
                <a:schemeClr val="bg1"/>
              </a:solidFill>
              <a:latin typeface="+mj-lt"/>
            </a:endParaRPr>
          </a:p>
          <a:p>
            <a:pPr marL="742950" lvl="1" indent="-285750">
              <a:buFont typeface="Arial" panose="020B0604020202020204" pitchFamily="34" charset="0"/>
              <a:buChar char="•"/>
            </a:pPr>
            <a:endParaRPr lang="en-US" dirty="0">
              <a:solidFill>
                <a:schemeClr val="bg1"/>
              </a:solidFill>
              <a:latin typeface="+mj-lt"/>
            </a:endParaRPr>
          </a:p>
        </p:txBody>
      </p:sp>
      <p:pic>
        <p:nvPicPr>
          <p:cNvPr id="4" name="Picture 3">
            <a:extLst>
              <a:ext uri="{FF2B5EF4-FFF2-40B4-BE49-F238E27FC236}">
                <a16:creationId xmlns:a16="http://schemas.microsoft.com/office/drawing/2014/main" id="{8952AA8B-BA3C-2261-FF6A-A02A52D0F3DF}"/>
              </a:ext>
            </a:extLst>
          </p:cNvPr>
          <p:cNvPicPr>
            <a:picLocks noChangeAspect="1"/>
          </p:cNvPicPr>
          <p:nvPr/>
        </p:nvPicPr>
        <p:blipFill>
          <a:blip r:embed="rId2"/>
          <a:stretch>
            <a:fillRect/>
          </a:stretch>
        </p:blipFill>
        <p:spPr>
          <a:xfrm>
            <a:off x="1638300" y="2571750"/>
            <a:ext cx="6096000" cy="2109137"/>
          </a:xfrm>
          <a:prstGeom prst="rect">
            <a:avLst/>
          </a:prstGeom>
        </p:spPr>
      </p:pic>
    </p:spTree>
    <p:extLst>
      <p:ext uri="{BB962C8B-B14F-4D97-AF65-F5344CB8AC3E}">
        <p14:creationId xmlns:p14="http://schemas.microsoft.com/office/powerpoint/2010/main" val="1042634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107950" y="304897"/>
            <a:ext cx="8928100" cy="584775"/>
          </a:xfrm>
          <a:prstGeom prst="rect">
            <a:avLst/>
          </a:prstGeom>
          <a:noFill/>
        </p:spPr>
        <p:txBody>
          <a:bodyPr wrap="square" rtlCol="0">
            <a:spAutoFit/>
          </a:bodyPr>
          <a:lstStyle/>
          <a:p>
            <a:pPr algn="l"/>
            <a:r>
              <a:rPr lang="en-US" sz="3200" dirty="0">
                <a:solidFill>
                  <a:schemeClr val="bg1"/>
                </a:solidFill>
                <a:latin typeface="+mj-lt"/>
              </a:rPr>
              <a:t>Custom Tasks Can Be Complex and Support Processes</a:t>
            </a:r>
          </a:p>
        </p:txBody>
      </p:sp>
      <p:pic>
        <p:nvPicPr>
          <p:cNvPr id="6" name="Picture 5">
            <a:extLst>
              <a:ext uri="{FF2B5EF4-FFF2-40B4-BE49-F238E27FC236}">
                <a16:creationId xmlns:a16="http://schemas.microsoft.com/office/drawing/2014/main" id="{241ADB9B-EC25-B0BB-61E5-7DDA7EEBD984}"/>
              </a:ext>
            </a:extLst>
          </p:cNvPr>
          <p:cNvPicPr>
            <a:picLocks noChangeAspect="1"/>
          </p:cNvPicPr>
          <p:nvPr/>
        </p:nvPicPr>
        <p:blipFill>
          <a:blip r:embed="rId2"/>
          <a:stretch>
            <a:fillRect/>
          </a:stretch>
        </p:blipFill>
        <p:spPr>
          <a:xfrm>
            <a:off x="3016250" y="1320800"/>
            <a:ext cx="5857728" cy="3198553"/>
          </a:xfrm>
          <a:prstGeom prst="rect">
            <a:avLst/>
          </a:prstGeom>
        </p:spPr>
      </p:pic>
      <p:sp>
        <p:nvSpPr>
          <p:cNvPr id="7" name="TextBox 6">
            <a:extLst>
              <a:ext uri="{FF2B5EF4-FFF2-40B4-BE49-F238E27FC236}">
                <a16:creationId xmlns:a16="http://schemas.microsoft.com/office/drawing/2014/main" id="{2C0128A5-ECCD-EEF5-57F0-E8EC7FFBD058}"/>
              </a:ext>
            </a:extLst>
          </p:cNvPr>
          <p:cNvSpPr txBox="1"/>
          <p:nvPr/>
        </p:nvSpPr>
        <p:spPr>
          <a:xfrm>
            <a:off x="400050" y="1320800"/>
            <a:ext cx="2444750" cy="2031325"/>
          </a:xfrm>
          <a:prstGeom prst="rect">
            <a:avLst/>
          </a:prstGeom>
          <a:noFill/>
        </p:spPr>
        <p:txBody>
          <a:bodyPr wrap="square" rtlCol="0">
            <a:spAutoFit/>
          </a:bodyPr>
          <a:lstStyle/>
          <a:p>
            <a:pPr algn="l"/>
            <a:r>
              <a:rPr lang="en-US" dirty="0">
                <a:solidFill>
                  <a:schemeClr val="bg1"/>
                </a:solidFill>
                <a:latin typeface="+mj-lt"/>
              </a:rPr>
              <a:t>Tasks can be complex. This task has 5 tabs and is out of the box written by SAS. However, you can add as many objects and code as your process requires. </a:t>
            </a:r>
          </a:p>
        </p:txBody>
      </p:sp>
    </p:spTree>
    <p:extLst>
      <p:ext uri="{BB962C8B-B14F-4D97-AF65-F5344CB8AC3E}">
        <p14:creationId xmlns:p14="http://schemas.microsoft.com/office/powerpoint/2010/main" val="3546934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1138445" y="304897"/>
            <a:ext cx="6867111" cy="584775"/>
          </a:xfrm>
          <a:prstGeom prst="rect">
            <a:avLst/>
          </a:prstGeom>
          <a:noFill/>
        </p:spPr>
        <p:txBody>
          <a:bodyPr wrap="square" rtlCol="0">
            <a:spAutoFit/>
          </a:bodyPr>
          <a:lstStyle/>
          <a:p>
            <a:pPr algn="l"/>
            <a:r>
              <a:rPr lang="en-US" sz="3200" dirty="0">
                <a:solidFill>
                  <a:schemeClr val="bg1"/>
                </a:solidFill>
                <a:latin typeface="+mj-lt"/>
              </a:rPr>
              <a:t>Resources for Creating SAS Custom Tasks</a:t>
            </a:r>
          </a:p>
        </p:txBody>
      </p:sp>
      <p:sp>
        <p:nvSpPr>
          <p:cNvPr id="7" name="TextBox 6">
            <a:extLst>
              <a:ext uri="{FF2B5EF4-FFF2-40B4-BE49-F238E27FC236}">
                <a16:creationId xmlns:a16="http://schemas.microsoft.com/office/drawing/2014/main" id="{37E39C7D-8B5B-6CDF-DAFA-E58D94FD7603}"/>
              </a:ext>
            </a:extLst>
          </p:cNvPr>
          <p:cNvSpPr txBox="1"/>
          <p:nvPr/>
        </p:nvSpPr>
        <p:spPr>
          <a:xfrm>
            <a:off x="1425976" y="1231315"/>
            <a:ext cx="6292049" cy="1477328"/>
          </a:xfrm>
          <a:prstGeom prst="rect">
            <a:avLst/>
          </a:prstGeom>
          <a:noFill/>
        </p:spPr>
        <p:txBody>
          <a:bodyPr wrap="square">
            <a:spAutoFit/>
          </a:bodyPr>
          <a:lstStyle/>
          <a:p>
            <a:r>
              <a:rPr lang="en-US" dirty="0">
                <a:solidFill>
                  <a:schemeClr val="bg1"/>
                </a:solidFill>
                <a:hlinkClick r:id="rId2"/>
              </a:rPr>
              <a:t>Writing your first SAS Custom Task</a:t>
            </a:r>
            <a:endParaRPr lang="en-US" dirty="0">
              <a:solidFill>
                <a:schemeClr val="bg1"/>
              </a:solidFill>
            </a:endParaRPr>
          </a:p>
          <a:p>
            <a:r>
              <a:rPr lang="en-US" dirty="0">
                <a:solidFill>
                  <a:schemeClr val="bg1"/>
                </a:solidFill>
                <a:hlinkClick r:id="rId3"/>
              </a:rPr>
              <a:t>SAS Custom Task Cheat Sheets</a:t>
            </a:r>
            <a:endParaRPr lang="en-US" dirty="0">
              <a:solidFill>
                <a:schemeClr val="bg1"/>
              </a:solidFill>
            </a:endParaRPr>
          </a:p>
          <a:p>
            <a:r>
              <a:rPr lang="en-US" dirty="0">
                <a:solidFill>
                  <a:schemeClr val="bg1"/>
                </a:solidFill>
                <a:hlinkClick r:id="rId3"/>
              </a:rPr>
              <a:t>Git Hub of SAS Custom Tasks</a:t>
            </a:r>
            <a:endParaRPr lang="en-US" dirty="0">
              <a:solidFill>
                <a:schemeClr val="bg1"/>
              </a:solidFill>
            </a:endParaRPr>
          </a:p>
          <a:p>
            <a:r>
              <a:rPr lang="en-US" dirty="0">
                <a:solidFill>
                  <a:schemeClr val="bg1"/>
                </a:solidFill>
                <a:hlinkClick r:id="rId4"/>
              </a:rPr>
              <a:t>Developers Guide to Writing Custom Tasks</a:t>
            </a:r>
            <a:endParaRPr lang="en-US" dirty="0">
              <a:solidFill>
                <a:schemeClr val="bg1"/>
              </a:solidFill>
            </a:endParaRPr>
          </a:p>
          <a:p>
            <a:r>
              <a:rPr lang="en-US" dirty="0">
                <a:solidFill>
                  <a:schemeClr val="bg1"/>
                </a:solidFill>
                <a:hlinkClick r:id="rId5"/>
              </a:rPr>
              <a:t>Velocity Language User Guide</a:t>
            </a:r>
            <a:endParaRPr lang="en-US" dirty="0">
              <a:solidFill>
                <a:schemeClr val="bg1"/>
              </a:solidFill>
            </a:endParaRPr>
          </a:p>
        </p:txBody>
      </p:sp>
    </p:spTree>
    <p:extLst>
      <p:ext uri="{BB962C8B-B14F-4D97-AF65-F5344CB8AC3E}">
        <p14:creationId xmlns:p14="http://schemas.microsoft.com/office/powerpoint/2010/main" val="734663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2213610" y="304897"/>
            <a:ext cx="4716780" cy="584775"/>
          </a:xfrm>
          <a:prstGeom prst="rect">
            <a:avLst/>
          </a:prstGeom>
          <a:noFill/>
        </p:spPr>
        <p:txBody>
          <a:bodyPr wrap="square" rtlCol="0">
            <a:spAutoFit/>
          </a:bodyPr>
          <a:lstStyle/>
          <a:p>
            <a:pPr algn="l"/>
            <a:r>
              <a:rPr lang="en-US" sz="3200" dirty="0">
                <a:solidFill>
                  <a:schemeClr val="bg1"/>
                </a:solidFill>
                <a:latin typeface="+mj-lt"/>
              </a:rPr>
              <a:t>Changing from Task to Step</a:t>
            </a:r>
          </a:p>
        </p:txBody>
      </p:sp>
      <p:sp>
        <p:nvSpPr>
          <p:cNvPr id="2" name="TextBox 1">
            <a:extLst>
              <a:ext uri="{FF2B5EF4-FFF2-40B4-BE49-F238E27FC236}">
                <a16:creationId xmlns:a16="http://schemas.microsoft.com/office/drawing/2014/main" id="{7851B829-4F57-C65A-2E3B-1669F45615CE}"/>
              </a:ext>
            </a:extLst>
          </p:cNvPr>
          <p:cNvSpPr txBox="1"/>
          <p:nvPr/>
        </p:nvSpPr>
        <p:spPr>
          <a:xfrm>
            <a:off x="266701" y="1080172"/>
            <a:ext cx="8655050"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Why previous disclosure should </a:t>
            </a:r>
            <a:r>
              <a:rPr lang="en-US" b="1" i="1" dirty="0">
                <a:solidFill>
                  <a:srgbClr val="00B0F0"/>
                </a:solidFill>
                <a:latin typeface="+mj-lt"/>
              </a:rPr>
              <a:t>not</a:t>
            </a:r>
            <a:r>
              <a:rPr lang="en-US" dirty="0">
                <a:solidFill>
                  <a:schemeClr val="bg1"/>
                </a:solidFill>
                <a:latin typeface="+mj-lt"/>
              </a:rPr>
              <a:t> stop you from leveraging Custom Tasks in 9.4</a:t>
            </a:r>
          </a:p>
          <a:p>
            <a:pPr marL="285750" indent="-285750">
              <a:buFont typeface="Arial" panose="020B0604020202020204" pitchFamily="34" charset="0"/>
              <a:buChar char="•"/>
            </a:pPr>
            <a:r>
              <a:rPr lang="en-US" dirty="0">
                <a:solidFill>
                  <a:schemeClr val="bg1"/>
                </a:solidFill>
                <a:latin typeface="+mj-lt"/>
              </a:rPr>
              <a:t>Large part of a Custom Task or Step is having a business logic flow combined with user selections. </a:t>
            </a:r>
          </a:p>
          <a:p>
            <a:pPr marL="742950" lvl="1" indent="-285750">
              <a:buFont typeface="Arial" panose="020B0604020202020204" pitchFamily="34" charset="0"/>
              <a:buChar char="•"/>
            </a:pPr>
            <a:r>
              <a:rPr lang="en-US" dirty="0">
                <a:solidFill>
                  <a:schemeClr val="bg1"/>
                </a:solidFill>
                <a:latin typeface="+mj-lt"/>
              </a:rPr>
              <a:t>Example: If user selects check box to include IBNR or Credit Loss Reserves, then a drop down becomes visible providing different methods for calculating Reserves </a:t>
            </a:r>
          </a:p>
          <a:p>
            <a:pPr marL="742950" lvl="1" indent="-285750">
              <a:buFont typeface="Arial" panose="020B0604020202020204" pitchFamily="34" charset="0"/>
              <a:buChar char="•"/>
            </a:pPr>
            <a:r>
              <a:rPr lang="en-US" dirty="0">
                <a:solidFill>
                  <a:schemeClr val="bg1"/>
                </a:solidFill>
                <a:latin typeface="+mj-lt"/>
              </a:rPr>
              <a:t>The business logic flow does not change from task to step. You can manually translate a custom task to a custom step</a:t>
            </a:r>
          </a:p>
          <a:p>
            <a:pPr marL="1200150" lvl="2" indent="-285750">
              <a:buFont typeface="Arial" panose="020B0604020202020204" pitchFamily="34" charset="0"/>
              <a:buChar char="•"/>
            </a:pPr>
            <a:r>
              <a:rPr lang="en-US" dirty="0">
                <a:solidFill>
                  <a:schemeClr val="bg1"/>
                </a:solidFill>
                <a:latin typeface="+mj-lt"/>
              </a:rPr>
              <a:t>Manual process</a:t>
            </a:r>
          </a:p>
          <a:p>
            <a:pPr marL="1200150" lvl="2" indent="-285750">
              <a:buFont typeface="Arial" panose="020B0604020202020204" pitchFamily="34" charset="0"/>
              <a:buChar char="•"/>
            </a:pPr>
            <a:r>
              <a:rPr lang="en-US" dirty="0">
                <a:solidFill>
                  <a:schemeClr val="bg1"/>
                </a:solidFill>
                <a:latin typeface="+mj-lt"/>
              </a:rPr>
              <a:t>Not difficult – does take time in beginning</a:t>
            </a:r>
          </a:p>
          <a:p>
            <a:pPr marL="1200150" lvl="2" indent="-285750">
              <a:buFont typeface="Arial" panose="020B0604020202020204" pitchFamily="34" charset="0"/>
              <a:buChar char="•"/>
            </a:pPr>
            <a:r>
              <a:rPr lang="en-US" dirty="0">
                <a:solidFill>
                  <a:schemeClr val="bg1"/>
                </a:solidFill>
                <a:latin typeface="+mj-lt"/>
              </a:rPr>
              <a:t>Learning curve that quickly collapses </a:t>
            </a:r>
          </a:p>
          <a:p>
            <a:pPr marL="1657350" lvl="3" indent="-285750">
              <a:buFont typeface="Arial" panose="020B0604020202020204" pitchFamily="34" charset="0"/>
              <a:buChar char="•"/>
            </a:pPr>
            <a:r>
              <a:rPr lang="en-US" dirty="0">
                <a:solidFill>
                  <a:schemeClr val="bg1"/>
                </a:solidFill>
                <a:latin typeface="+mj-lt"/>
              </a:rPr>
              <a:t>Detail oriented</a:t>
            </a:r>
          </a:p>
          <a:p>
            <a:pPr marL="1200150" lvl="2" indent="-285750">
              <a:buFont typeface="Arial" panose="020B0604020202020204" pitchFamily="34" charset="0"/>
              <a:buChar char="•"/>
            </a:pPr>
            <a:r>
              <a:rPr lang="en-US" dirty="0">
                <a:solidFill>
                  <a:schemeClr val="bg1"/>
                </a:solidFill>
                <a:latin typeface="+mj-lt"/>
              </a:rPr>
              <a:t>Realistic to expect limited adoption of Custom Tasks as they are not ad hoc</a:t>
            </a:r>
          </a:p>
        </p:txBody>
      </p:sp>
    </p:spTree>
    <p:extLst>
      <p:ext uri="{BB962C8B-B14F-4D97-AF65-F5344CB8AC3E}">
        <p14:creationId xmlns:p14="http://schemas.microsoft.com/office/powerpoint/2010/main" val="2738273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2678430" y="304897"/>
            <a:ext cx="3787140" cy="584775"/>
          </a:xfrm>
          <a:prstGeom prst="rect">
            <a:avLst/>
          </a:prstGeom>
          <a:noFill/>
        </p:spPr>
        <p:txBody>
          <a:bodyPr wrap="square" rtlCol="0">
            <a:spAutoFit/>
          </a:bodyPr>
          <a:lstStyle/>
          <a:p>
            <a:pPr algn="l"/>
            <a:r>
              <a:rPr lang="en-US" sz="3200" dirty="0">
                <a:solidFill>
                  <a:schemeClr val="bg1"/>
                </a:solidFill>
                <a:latin typeface="+mj-lt"/>
              </a:rPr>
              <a:t>Adoption Expectation</a:t>
            </a:r>
          </a:p>
        </p:txBody>
      </p:sp>
      <p:sp>
        <p:nvSpPr>
          <p:cNvPr id="2" name="TextBox 1">
            <a:extLst>
              <a:ext uri="{FF2B5EF4-FFF2-40B4-BE49-F238E27FC236}">
                <a16:creationId xmlns:a16="http://schemas.microsoft.com/office/drawing/2014/main" id="{7851B829-4F57-C65A-2E3B-1669F45615CE}"/>
              </a:ext>
            </a:extLst>
          </p:cNvPr>
          <p:cNvSpPr txBox="1"/>
          <p:nvPr/>
        </p:nvSpPr>
        <p:spPr>
          <a:xfrm>
            <a:off x="1358901" y="1080172"/>
            <a:ext cx="72516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Common to have hundreds or thousands of ad hoc EG projects</a:t>
            </a:r>
          </a:p>
          <a:p>
            <a:pPr marL="742950" lvl="1" indent="-285750">
              <a:buFont typeface="Arial" panose="020B0604020202020204" pitchFamily="34" charset="0"/>
              <a:buChar char="•"/>
            </a:pPr>
            <a:r>
              <a:rPr lang="en-US" i="1" dirty="0">
                <a:solidFill>
                  <a:srgbClr val="00B0F0"/>
                </a:solidFill>
                <a:latin typeface="+mj-lt"/>
              </a:rPr>
              <a:t>Custom Tasks are not ad hoc</a:t>
            </a:r>
          </a:p>
          <a:p>
            <a:pPr marL="742950" lvl="1" indent="-285750">
              <a:buFont typeface="Arial" panose="020B0604020202020204" pitchFamily="34" charset="0"/>
              <a:buChar char="•"/>
            </a:pPr>
            <a:r>
              <a:rPr lang="en-US" i="1" dirty="0">
                <a:solidFill>
                  <a:srgbClr val="00B0F0"/>
                </a:solidFill>
                <a:latin typeface="+mj-lt"/>
              </a:rPr>
              <a:t>Well thought out</a:t>
            </a:r>
          </a:p>
          <a:p>
            <a:pPr marL="285750" indent="-285750">
              <a:buFont typeface="Arial" panose="020B0604020202020204" pitchFamily="34" charset="0"/>
              <a:buChar char="•"/>
            </a:pPr>
            <a:r>
              <a:rPr lang="en-US" dirty="0">
                <a:solidFill>
                  <a:schemeClr val="bg1"/>
                </a:solidFill>
                <a:latin typeface="+mj-lt"/>
              </a:rPr>
              <a:t>Custom Tasks solve a specific business problem that occurs regularly</a:t>
            </a:r>
          </a:p>
          <a:p>
            <a:pPr marL="285750" indent="-285750">
              <a:buFont typeface="Arial" panose="020B0604020202020204" pitchFamily="34" charset="0"/>
              <a:buChar char="•"/>
            </a:pPr>
            <a:r>
              <a:rPr lang="en-US" dirty="0">
                <a:solidFill>
                  <a:schemeClr val="bg1"/>
                </a:solidFill>
                <a:latin typeface="+mj-lt"/>
              </a:rPr>
              <a:t>Expectation is you would have a limited number of Custom Tasks</a:t>
            </a:r>
          </a:p>
          <a:p>
            <a:pPr marL="742950" lvl="1" indent="-285750">
              <a:buFont typeface="Arial" panose="020B0604020202020204" pitchFamily="34" charset="0"/>
              <a:buChar char="•"/>
            </a:pPr>
            <a:r>
              <a:rPr lang="en-US" dirty="0">
                <a:solidFill>
                  <a:schemeClr val="bg1"/>
                </a:solidFill>
                <a:latin typeface="+mj-lt"/>
              </a:rPr>
              <a:t>Guestimate: 5 - 25</a:t>
            </a:r>
          </a:p>
          <a:p>
            <a:pPr marL="285750" indent="-285750">
              <a:buFont typeface="Arial" panose="020B0604020202020204" pitchFamily="34" charset="0"/>
              <a:buChar char="•"/>
            </a:pPr>
            <a:r>
              <a:rPr lang="en-US" dirty="0">
                <a:solidFill>
                  <a:schemeClr val="bg1"/>
                </a:solidFill>
                <a:latin typeface="+mj-lt"/>
              </a:rPr>
              <a:t>Custom Tasks you do have would be valuable assets</a:t>
            </a:r>
          </a:p>
          <a:p>
            <a:pPr marL="285750" indent="-285750">
              <a:buFont typeface="Arial" panose="020B0604020202020204" pitchFamily="34" charset="0"/>
              <a:buChar char="•"/>
            </a:pPr>
            <a:r>
              <a:rPr lang="en-US" dirty="0">
                <a:solidFill>
                  <a:schemeClr val="bg1"/>
                </a:solidFill>
                <a:latin typeface="+mj-lt"/>
              </a:rPr>
              <a:t>Not all SAS users will build Custom Tasks</a:t>
            </a:r>
          </a:p>
          <a:p>
            <a:pPr marL="285750" indent="-285750">
              <a:buFont typeface="Arial" panose="020B0604020202020204" pitchFamily="34" charset="0"/>
              <a:buChar char="•"/>
            </a:pPr>
            <a:r>
              <a:rPr lang="en-US" dirty="0">
                <a:solidFill>
                  <a:schemeClr val="bg1"/>
                </a:solidFill>
                <a:latin typeface="+mj-lt"/>
              </a:rPr>
              <a:t>Git Hub Repository of Custom Tasks (resources slide)</a:t>
            </a:r>
          </a:p>
        </p:txBody>
      </p:sp>
    </p:spTree>
    <p:extLst>
      <p:ext uri="{BB962C8B-B14F-4D97-AF65-F5344CB8AC3E}">
        <p14:creationId xmlns:p14="http://schemas.microsoft.com/office/powerpoint/2010/main" val="3397870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1163320" y="304897"/>
            <a:ext cx="6817360" cy="584775"/>
          </a:xfrm>
          <a:prstGeom prst="rect">
            <a:avLst/>
          </a:prstGeom>
          <a:noFill/>
        </p:spPr>
        <p:txBody>
          <a:bodyPr wrap="square" rtlCol="0">
            <a:spAutoFit/>
          </a:bodyPr>
          <a:lstStyle/>
          <a:p>
            <a:pPr algn="l"/>
            <a:r>
              <a:rPr lang="en-US" sz="3200" dirty="0">
                <a:solidFill>
                  <a:schemeClr val="bg1"/>
                </a:solidFill>
                <a:latin typeface="+mj-lt"/>
              </a:rPr>
              <a:t>SAS Studio 3.8 Custom Tasks for 9.4</a:t>
            </a:r>
          </a:p>
        </p:txBody>
      </p:sp>
      <p:sp>
        <p:nvSpPr>
          <p:cNvPr id="2" name="TextBox 1">
            <a:extLst>
              <a:ext uri="{FF2B5EF4-FFF2-40B4-BE49-F238E27FC236}">
                <a16:creationId xmlns:a16="http://schemas.microsoft.com/office/drawing/2014/main" id="{7851B829-4F57-C65A-2E3B-1669F45615CE}"/>
              </a:ext>
            </a:extLst>
          </p:cNvPr>
          <p:cNvSpPr txBox="1"/>
          <p:nvPr/>
        </p:nvSpPr>
        <p:spPr>
          <a:xfrm>
            <a:off x="317500" y="889672"/>
            <a:ext cx="8591550"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1" dirty="0">
                <a:solidFill>
                  <a:srgbClr val="00B0F0"/>
                </a:solidFill>
                <a:latin typeface="+mj-lt"/>
              </a:rPr>
              <a:t>Why build a Custom Task?</a:t>
            </a:r>
          </a:p>
          <a:p>
            <a:pPr marL="285750" indent="-285750" algn="l">
              <a:buFont typeface="Arial" panose="020B0604020202020204" pitchFamily="34" charset="0"/>
              <a:buChar char="•"/>
            </a:pPr>
            <a:r>
              <a:rPr lang="en-US" dirty="0">
                <a:solidFill>
                  <a:schemeClr val="bg1"/>
                </a:solidFill>
                <a:latin typeface="+mj-lt"/>
              </a:rPr>
              <a:t>Code reusability</a:t>
            </a:r>
          </a:p>
          <a:p>
            <a:pPr marL="285750" indent="-285750" algn="l">
              <a:buFont typeface="Arial" panose="020B0604020202020204" pitchFamily="34" charset="0"/>
              <a:buChar char="•"/>
            </a:pPr>
            <a:r>
              <a:rPr lang="en-US" dirty="0">
                <a:solidFill>
                  <a:schemeClr val="bg1"/>
                </a:solidFill>
                <a:latin typeface="+mj-lt"/>
              </a:rPr>
              <a:t>Guide new analyst on correct syntax</a:t>
            </a:r>
          </a:p>
          <a:p>
            <a:pPr marL="742950" lvl="1" indent="-285750">
              <a:buFont typeface="Arial" panose="020B0604020202020204" pitchFamily="34" charset="0"/>
              <a:buChar char="•"/>
            </a:pPr>
            <a:r>
              <a:rPr lang="en-US" dirty="0">
                <a:solidFill>
                  <a:schemeClr val="bg1"/>
                </a:solidFill>
                <a:latin typeface="+mj-lt"/>
              </a:rPr>
              <a:t>Proc sort nodup</a:t>
            </a:r>
            <a:r>
              <a:rPr lang="en-US" b="1" i="1" dirty="0">
                <a:solidFill>
                  <a:srgbClr val="00B0F0"/>
                </a:solidFill>
                <a:latin typeface="+mj-lt"/>
              </a:rPr>
              <a:t>key</a:t>
            </a:r>
          </a:p>
          <a:p>
            <a:pPr marL="742950" lvl="1" indent="-285750">
              <a:buFont typeface="Arial" panose="020B0604020202020204" pitchFamily="34" charset="0"/>
              <a:buChar char="•"/>
            </a:pPr>
            <a:r>
              <a:rPr lang="en-US" dirty="0">
                <a:solidFill>
                  <a:schemeClr val="bg1"/>
                </a:solidFill>
                <a:latin typeface="+mj-lt"/>
              </a:rPr>
              <a:t>Merges</a:t>
            </a:r>
          </a:p>
          <a:p>
            <a:pPr marL="742950" lvl="1" indent="-285750">
              <a:buFont typeface="Arial" panose="020B0604020202020204" pitchFamily="34" charset="0"/>
              <a:buChar char="•"/>
            </a:pPr>
            <a:r>
              <a:rPr lang="en-US" dirty="0">
                <a:solidFill>
                  <a:schemeClr val="bg1"/>
                </a:solidFill>
                <a:latin typeface="+mj-lt"/>
              </a:rPr>
              <a:t>Writing code to submit to a grid</a:t>
            </a:r>
          </a:p>
          <a:p>
            <a:pPr marL="285750" indent="-285750" algn="l">
              <a:buFont typeface="Arial" panose="020B0604020202020204" pitchFamily="34" charset="0"/>
              <a:buChar char="•"/>
            </a:pPr>
            <a:r>
              <a:rPr lang="en-US" dirty="0">
                <a:solidFill>
                  <a:schemeClr val="bg1"/>
                </a:solidFill>
                <a:latin typeface="+mj-lt"/>
              </a:rPr>
              <a:t>Capable of building complex processes when combined with SAS Studio flows</a:t>
            </a:r>
          </a:p>
          <a:p>
            <a:pPr marL="285750" indent="-285750" algn="l">
              <a:buFont typeface="Arial" panose="020B0604020202020204" pitchFamily="34" charset="0"/>
              <a:buChar char="•"/>
            </a:pPr>
            <a:r>
              <a:rPr lang="en-US" dirty="0">
                <a:solidFill>
                  <a:schemeClr val="bg1"/>
                </a:solidFill>
                <a:latin typeface="+mj-lt"/>
              </a:rPr>
              <a:t>Serve up analytics to non-analytical or analyst that lack programming skills</a:t>
            </a:r>
          </a:p>
          <a:p>
            <a:pPr marL="742950" lvl="1" indent="-285750">
              <a:buFont typeface="Arial" panose="020B0604020202020204" pitchFamily="34" charset="0"/>
              <a:buChar char="•"/>
            </a:pPr>
            <a:r>
              <a:rPr lang="en-US" dirty="0">
                <a:solidFill>
                  <a:schemeClr val="bg1"/>
                </a:solidFill>
                <a:latin typeface="+mj-lt"/>
              </a:rPr>
              <a:t>Examples that could be created</a:t>
            </a:r>
          </a:p>
          <a:p>
            <a:pPr marL="1200150" lvl="2" indent="-285750">
              <a:buFont typeface="Arial" panose="020B0604020202020204" pitchFamily="34" charset="0"/>
              <a:buChar char="•"/>
            </a:pPr>
            <a:r>
              <a:rPr lang="en-US" dirty="0">
                <a:solidFill>
                  <a:schemeClr val="bg1"/>
                </a:solidFill>
                <a:latin typeface="+mj-lt"/>
              </a:rPr>
              <a:t>Underwriting: Rate up complex applications</a:t>
            </a:r>
          </a:p>
          <a:p>
            <a:pPr marL="1200150" lvl="2" indent="-285750">
              <a:buFont typeface="Arial" panose="020B0604020202020204" pitchFamily="34" charset="0"/>
              <a:buChar char="•"/>
            </a:pPr>
            <a:r>
              <a:rPr lang="en-US" dirty="0">
                <a:solidFill>
                  <a:schemeClr val="bg1"/>
                </a:solidFill>
                <a:latin typeface="+mj-lt"/>
              </a:rPr>
              <a:t>Ultimate Loss Reserve Process via Custom Tasks and Flows</a:t>
            </a:r>
          </a:p>
          <a:p>
            <a:pPr marL="1200150" lvl="2" indent="-285750">
              <a:buFont typeface="Arial" panose="020B0604020202020204" pitchFamily="34" charset="0"/>
              <a:buChar char="•"/>
            </a:pPr>
            <a:r>
              <a:rPr lang="en-US" dirty="0">
                <a:solidFill>
                  <a:schemeClr val="bg1"/>
                </a:solidFill>
                <a:latin typeface="+mj-lt"/>
              </a:rPr>
              <a:t>If you have a business process that is performed regularly that is complex or challenging, you should consider SAS Studio Custom Tasks </a:t>
            </a:r>
          </a:p>
          <a:p>
            <a:pPr marL="285750" indent="-285750">
              <a:buFont typeface="Arial" panose="020B0604020202020204" pitchFamily="34" charset="0"/>
              <a:buChar char="•"/>
            </a:pPr>
            <a:r>
              <a:rPr lang="en-US" b="1" i="1" dirty="0">
                <a:solidFill>
                  <a:srgbClr val="00B0F0"/>
                </a:solidFill>
                <a:latin typeface="+mj-lt"/>
              </a:rPr>
              <a:t>Not EG vs. SAS Studio</a:t>
            </a:r>
            <a:r>
              <a:rPr lang="en-US" dirty="0">
                <a:solidFill>
                  <a:schemeClr val="bg1"/>
                </a:solidFill>
                <a:latin typeface="+mj-lt"/>
              </a:rPr>
              <a:t>: Better approach is to use both in 9.4</a:t>
            </a:r>
          </a:p>
        </p:txBody>
      </p:sp>
    </p:spTree>
    <p:extLst>
      <p:ext uri="{BB962C8B-B14F-4D97-AF65-F5344CB8AC3E}">
        <p14:creationId xmlns:p14="http://schemas.microsoft.com/office/powerpoint/2010/main" val="2586478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2705735" y="304897"/>
            <a:ext cx="3732530" cy="584775"/>
          </a:xfrm>
          <a:prstGeom prst="rect">
            <a:avLst/>
          </a:prstGeom>
          <a:noFill/>
        </p:spPr>
        <p:txBody>
          <a:bodyPr wrap="square" rtlCol="0">
            <a:spAutoFit/>
          </a:bodyPr>
          <a:lstStyle/>
          <a:p>
            <a:pPr algn="l"/>
            <a:r>
              <a:rPr lang="en-US" sz="3200" dirty="0">
                <a:solidFill>
                  <a:schemeClr val="bg1"/>
                </a:solidFill>
                <a:latin typeface="+mj-lt"/>
              </a:rPr>
              <a:t>SAS Studio 3.8 vs. 5.2</a:t>
            </a:r>
          </a:p>
        </p:txBody>
      </p:sp>
      <p:sp>
        <p:nvSpPr>
          <p:cNvPr id="2" name="TextBox 1">
            <a:extLst>
              <a:ext uri="{FF2B5EF4-FFF2-40B4-BE49-F238E27FC236}">
                <a16:creationId xmlns:a16="http://schemas.microsoft.com/office/drawing/2014/main" id="{7851B829-4F57-C65A-2E3B-1669F45615CE}"/>
              </a:ext>
            </a:extLst>
          </p:cNvPr>
          <p:cNvSpPr txBox="1"/>
          <p:nvPr/>
        </p:nvSpPr>
        <p:spPr>
          <a:xfrm>
            <a:off x="1163320" y="889672"/>
            <a:ext cx="6000750" cy="3693319"/>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chemeClr val="bg1"/>
                </a:solidFill>
                <a:latin typeface="+mj-lt"/>
              </a:rPr>
              <a:t>Custom Tasks are Powerful</a:t>
            </a:r>
          </a:p>
          <a:p>
            <a:pPr marL="285750" indent="-285750" algn="l">
              <a:buFont typeface="Arial" panose="020B0604020202020204" pitchFamily="34" charset="0"/>
              <a:buChar char="•"/>
            </a:pPr>
            <a:r>
              <a:rPr lang="en-US" dirty="0">
                <a:solidFill>
                  <a:schemeClr val="bg1"/>
                </a:solidFill>
                <a:latin typeface="+mj-lt"/>
              </a:rPr>
              <a:t>Balance between ease and features</a:t>
            </a:r>
          </a:p>
          <a:p>
            <a:pPr marL="742950" lvl="1" indent="-285750">
              <a:buFont typeface="Arial" panose="020B0604020202020204" pitchFamily="34" charset="0"/>
              <a:buChar char="•"/>
            </a:pPr>
            <a:r>
              <a:rPr lang="en-US" dirty="0">
                <a:solidFill>
                  <a:schemeClr val="bg1"/>
                </a:solidFill>
                <a:latin typeface="+mj-lt"/>
              </a:rPr>
              <a:t>Won’t be able to meet every need</a:t>
            </a:r>
          </a:p>
          <a:p>
            <a:pPr marL="285750" indent="-285750" algn="l">
              <a:buFont typeface="Arial" panose="020B0604020202020204" pitchFamily="34" charset="0"/>
              <a:buChar char="•"/>
            </a:pPr>
            <a:r>
              <a:rPr lang="en-US" dirty="0">
                <a:solidFill>
                  <a:schemeClr val="bg1"/>
                </a:solidFill>
                <a:latin typeface="+mj-lt"/>
              </a:rPr>
              <a:t>SAS Studio 3.8</a:t>
            </a:r>
          </a:p>
          <a:p>
            <a:pPr marL="742950" lvl="1" indent="-285750">
              <a:buFont typeface="Arial" panose="020B0604020202020204" pitchFamily="34" charset="0"/>
              <a:buChar char="•"/>
            </a:pPr>
            <a:r>
              <a:rPr lang="en-US" dirty="0">
                <a:solidFill>
                  <a:schemeClr val="bg1"/>
                </a:solidFill>
                <a:latin typeface="+mj-lt"/>
              </a:rPr>
              <a:t>Last version for 9.4</a:t>
            </a:r>
          </a:p>
          <a:p>
            <a:pPr marL="285750" indent="-285750">
              <a:buFont typeface="Arial" panose="020B0604020202020204" pitchFamily="34" charset="0"/>
              <a:buChar char="•"/>
            </a:pPr>
            <a:r>
              <a:rPr lang="en-US" dirty="0">
                <a:solidFill>
                  <a:schemeClr val="bg1"/>
                </a:solidFill>
                <a:latin typeface="+mj-lt"/>
              </a:rPr>
              <a:t>SAS Studio 5.2</a:t>
            </a:r>
          </a:p>
          <a:p>
            <a:pPr marL="742950" lvl="1" indent="-285750">
              <a:buFont typeface="Arial" panose="020B0604020202020204" pitchFamily="34" charset="0"/>
              <a:buChar char="•"/>
            </a:pPr>
            <a:r>
              <a:rPr lang="en-US" dirty="0">
                <a:solidFill>
                  <a:schemeClr val="bg1"/>
                </a:solidFill>
                <a:latin typeface="+mj-lt"/>
              </a:rPr>
              <a:t>Not in Kansas anymore, complete departure from 3.8</a:t>
            </a:r>
          </a:p>
          <a:p>
            <a:pPr marL="742950" lvl="1" indent="-285750">
              <a:buFont typeface="Arial" panose="020B0604020202020204" pitchFamily="34" charset="0"/>
              <a:buChar char="•"/>
            </a:pPr>
            <a:r>
              <a:rPr lang="en-US" dirty="0">
                <a:solidFill>
                  <a:schemeClr val="bg1"/>
                </a:solidFill>
                <a:latin typeface="+mj-lt"/>
              </a:rPr>
              <a:t>Rewritten in html5</a:t>
            </a:r>
          </a:p>
          <a:p>
            <a:pPr marL="742950" lvl="1" indent="-285750">
              <a:buFont typeface="Arial" panose="020B0604020202020204" pitchFamily="34" charset="0"/>
              <a:buChar char="•"/>
            </a:pPr>
            <a:r>
              <a:rPr lang="en-US" dirty="0">
                <a:solidFill>
                  <a:schemeClr val="bg1"/>
                </a:solidFill>
                <a:latin typeface="+mj-lt"/>
              </a:rPr>
              <a:t>Supports Viya 3.5 and 9.4</a:t>
            </a:r>
          </a:p>
          <a:p>
            <a:pPr marL="742950" lvl="1" indent="-285750">
              <a:buFont typeface="Arial" panose="020B0604020202020204" pitchFamily="34" charset="0"/>
              <a:buChar char="•"/>
            </a:pPr>
            <a:r>
              <a:rPr lang="en-US" dirty="0">
                <a:solidFill>
                  <a:schemeClr val="bg1"/>
                </a:solidFill>
                <a:latin typeface="+mj-lt"/>
              </a:rPr>
              <a:t>5.2 steps backward in feature capability compared 3.8</a:t>
            </a:r>
          </a:p>
          <a:p>
            <a:pPr marL="1200150" lvl="2" indent="-285750">
              <a:buFont typeface="Arial" panose="020B0604020202020204" pitchFamily="34" charset="0"/>
              <a:buChar char="•"/>
            </a:pPr>
            <a:r>
              <a:rPr lang="en-US" dirty="0">
                <a:solidFill>
                  <a:schemeClr val="bg1"/>
                </a:solidFill>
                <a:latin typeface="+mj-lt"/>
              </a:rPr>
              <a:t>Due to html5 rewrite</a:t>
            </a:r>
          </a:p>
          <a:p>
            <a:pPr marL="1200150" lvl="2" indent="-285750">
              <a:buFont typeface="Arial" panose="020B0604020202020204" pitchFamily="34" charset="0"/>
              <a:buChar char="•"/>
            </a:pPr>
            <a:r>
              <a:rPr lang="en-US" dirty="0">
                <a:solidFill>
                  <a:schemeClr val="bg1"/>
                </a:solidFill>
                <a:latin typeface="+mj-lt"/>
              </a:rPr>
              <a:t>No reason to use this version better versions\options for SAS Studio exist </a:t>
            </a:r>
          </a:p>
        </p:txBody>
      </p:sp>
    </p:spTree>
    <p:extLst>
      <p:ext uri="{BB962C8B-B14F-4D97-AF65-F5344CB8AC3E}">
        <p14:creationId xmlns:p14="http://schemas.microsoft.com/office/powerpoint/2010/main" val="2968355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2041525" y="304897"/>
            <a:ext cx="5060950" cy="584775"/>
          </a:xfrm>
          <a:prstGeom prst="rect">
            <a:avLst/>
          </a:prstGeom>
          <a:noFill/>
        </p:spPr>
        <p:txBody>
          <a:bodyPr wrap="square" rtlCol="0">
            <a:spAutoFit/>
          </a:bodyPr>
          <a:lstStyle/>
          <a:p>
            <a:pPr algn="l"/>
            <a:r>
              <a:rPr lang="en-US" sz="3200" dirty="0">
                <a:solidFill>
                  <a:schemeClr val="bg1"/>
                </a:solidFill>
                <a:latin typeface="+mj-lt"/>
              </a:rPr>
              <a:t>Useful Tools for Custom Tasks</a:t>
            </a:r>
          </a:p>
        </p:txBody>
      </p:sp>
      <p:sp>
        <p:nvSpPr>
          <p:cNvPr id="2" name="TextBox 1">
            <a:extLst>
              <a:ext uri="{FF2B5EF4-FFF2-40B4-BE49-F238E27FC236}">
                <a16:creationId xmlns:a16="http://schemas.microsoft.com/office/drawing/2014/main" id="{7851B829-4F57-C65A-2E3B-1669F45615CE}"/>
              </a:ext>
            </a:extLst>
          </p:cNvPr>
          <p:cNvSpPr txBox="1"/>
          <p:nvPr/>
        </p:nvSpPr>
        <p:spPr>
          <a:xfrm>
            <a:off x="1377950" y="1276350"/>
            <a:ext cx="7391400" cy="1477328"/>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chemeClr val="bg1"/>
                </a:solidFill>
                <a:latin typeface="+mj-lt"/>
              </a:rPr>
              <a:t>Need a good text compare software</a:t>
            </a:r>
          </a:p>
          <a:p>
            <a:pPr marL="742950" lvl="1" indent="-285750">
              <a:buFont typeface="Arial" panose="020B0604020202020204" pitchFamily="34" charset="0"/>
              <a:buChar char="•"/>
            </a:pPr>
            <a:r>
              <a:rPr lang="en-US" dirty="0">
                <a:solidFill>
                  <a:schemeClr val="bg1"/>
                </a:solidFill>
                <a:latin typeface="+mj-lt"/>
              </a:rPr>
              <a:t>I use Notepad ++ compare plugin</a:t>
            </a:r>
          </a:p>
          <a:p>
            <a:pPr marL="1200150" lvl="2" indent="-285750">
              <a:buFont typeface="Arial" panose="020B0604020202020204" pitchFamily="34" charset="0"/>
              <a:buChar char="•"/>
            </a:pPr>
            <a:r>
              <a:rPr lang="en-US" dirty="0">
                <a:solidFill>
                  <a:schemeClr val="bg1"/>
                </a:solidFill>
                <a:latin typeface="+mj-lt"/>
              </a:rPr>
              <a:t>Better compare software's exist</a:t>
            </a:r>
          </a:p>
          <a:p>
            <a:pPr marL="285750" indent="-285750" algn="l">
              <a:buFont typeface="Arial" panose="020B0604020202020204" pitchFamily="34" charset="0"/>
              <a:buChar char="•"/>
            </a:pPr>
            <a:r>
              <a:rPr lang="en-US" dirty="0">
                <a:solidFill>
                  <a:schemeClr val="bg1"/>
                </a:solidFill>
                <a:latin typeface="+mj-lt"/>
              </a:rPr>
              <a:t>Need HTML editor</a:t>
            </a:r>
          </a:p>
          <a:p>
            <a:pPr marL="742950" lvl="1" indent="-285750">
              <a:buFont typeface="Arial" panose="020B0604020202020204" pitchFamily="34" charset="0"/>
              <a:buChar char="•"/>
            </a:pPr>
            <a:r>
              <a:rPr lang="en-US" dirty="0">
                <a:solidFill>
                  <a:schemeClr val="bg1"/>
                </a:solidFill>
                <a:latin typeface="+mj-lt"/>
              </a:rPr>
              <a:t>I use Notepad ++</a:t>
            </a:r>
          </a:p>
        </p:txBody>
      </p:sp>
    </p:spTree>
    <p:extLst>
      <p:ext uri="{BB962C8B-B14F-4D97-AF65-F5344CB8AC3E}">
        <p14:creationId xmlns:p14="http://schemas.microsoft.com/office/powerpoint/2010/main" val="3334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1063625" y="304897"/>
            <a:ext cx="7016750" cy="584775"/>
          </a:xfrm>
          <a:prstGeom prst="rect">
            <a:avLst/>
          </a:prstGeom>
          <a:noFill/>
        </p:spPr>
        <p:txBody>
          <a:bodyPr wrap="square" rtlCol="0">
            <a:spAutoFit/>
          </a:bodyPr>
          <a:lstStyle/>
          <a:p>
            <a:pPr algn="l"/>
            <a:r>
              <a:rPr lang="en-US" sz="3200" dirty="0">
                <a:solidFill>
                  <a:schemeClr val="bg1"/>
                </a:solidFill>
                <a:latin typeface="+mj-lt"/>
              </a:rPr>
              <a:t>Three Main Components of Custom Task</a:t>
            </a:r>
          </a:p>
        </p:txBody>
      </p:sp>
      <p:sp>
        <p:nvSpPr>
          <p:cNvPr id="2" name="TextBox 1">
            <a:extLst>
              <a:ext uri="{FF2B5EF4-FFF2-40B4-BE49-F238E27FC236}">
                <a16:creationId xmlns:a16="http://schemas.microsoft.com/office/drawing/2014/main" id="{7851B829-4F57-C65A-2E3B-1669F45615CE}"/>
              </a:ext>
            </a:extLst>
          </p:cNvPr>
          <p:cNvSpPr txBox="1"/>
          <p:nvPr/>
        </p:nvSpPr>
        <p:spPr>
          <a:xfrm>
            <a:off x="231775" y="1276350"/>
            <a:ext cx="8680450" cy="3416320"/>
          </a:xfrm>
          <a:prstGeom prst="rect">
            <a:avLst/>
          </a:prstGeom>
          <a:noFill/>
        </p:spPr>
        <p:txBody>
          <a:bodyPr wrap="square" rtlCol="0">
            <a:spAutoFit/>
          </a:bodyPr>
          <a:lstStyle/>
          <a:p>
            <a:pPr marL="285750" indent="-285750" algn="l">
              <a:buFont typeface="Arial" panose="020B0604020202020204" pitchFamily="34" charset="0"/>
              <a:buChar char="•"/>
            </a:pPr>
            <a:r>
              <a:rPr lang="en-US" i="1" dirty="0">
                <a:solidFill>
                  <a:srgbClr val="00B0F0"/>
                </a:solidFill>
                <a:latin typeface="+mj-lt"/>
              </a:rPr>
              <a:t>Metadata (HTML Code)</a:t>
            </a:r>
          </a:p>
          <a:p>
            <a:pPr marL="742950" lvl="1" indent="-285750">
              <a:buFont typeface="Arial" panose="020B0604020202020204" pitchFamily="34" charset="0"/>
              <a:buChar char="•"/>
            </a:pPr>
            <a:r>
              <a:rPr lang="en-US" dirty="0">
                <a:solidFill>
                  <a:schemeClr val="bg1"/>
                </a:solidFill>
                <a:latin typeface="+mj-lt"/>
              </a:rPr>
              <a:t>Objects you will be working with</a:t>
            </a:r>
          </a:p>
          <a:p>
            <a:pPr marL="1200150" lvl="2" indent="-285750">
              <a:buFont typeface="Arial" panose="020B0604020202020204" pitchFamily="34" charset="0"/>
              <a:buChar char="•"/>
            </a:pPr>
            <a:r>
              <a:rPr lang="en-US" dirty="0">
                <a:solidFill>
                  <a:schemeClr val="bg1"/>
                </a:solidFill>
                <a:latin typeface="+mj-lt"/>
              </a:rPr>
              <a:t>Tables, labels, text box, radio button, check box, list box….many more</a:t>
            </a:r>
          </a:p>
          <a:p>
            <a:pPr marL="285750" indent="-285750">
              <a:buFont typeface="Arial" panose="020B0604020202020204" pitchFamily="34" charset="0"/>
              <a:buChar char="•"/>
            </a:pPr>
            <a:r>
              <a:rPr lang="en-US" i="1" dirty="0">
                <a:solidFill>
                  <a:srgbClr val="00B0F0"/>
                </a:solidFill>
                <a:latin typeface="+mj-lt"/>
              </a:rPr>
              <a:t>User Interface Screen - UI  (HTML Code) </a:t>
            </a:r>
          </a:p>
          <a:p>
            <a:pPr marL="742950" lvl="1" indent="-285750">
              <a:buFont typeface="Arial" panose="020B0604020202020204" pitchFamily="34" charset="0"/>
              <a:buChar char="•"/>
            </a:pPr>
            <a:r>
              <a:rPr lang="en-US" dirty="0">
                <a:solidFill>
                  <a:schemeClr val="bg1"/>
                </a:solidFill>
                <a:latin typeface="+mj-lt"/>
              </a:rPr>
              <a:t>If object not in the UI section, the object is not seen in the interface</a:t>
            </a:r>
          </a:p>
          <a:p>
            <a:pPr marL="742950" lvl="1" indent="-285750">
              <a:buFont typeface="Arial" panose="020B0604020202020204" pitchFamily="34" charset="0"/>
              <a:buChar char="•"/>
            </a:pPr>
            <a:r>
              <a:rPr lang="en-US" dirty="0">
                <a:solidFill>
                  <a:schemeClr val="bg1"/>
                </a:solidFill>
                <a:latin typeface="+mj-lt"/>
              </a:rPr>
              <a:t>If using an existing task as starting point</a:t>
            </a:r>
          </a:p>
          <a:p>
            <a:pPr marL="1200150" lvl="2" indent="-285750">
              <a:buFont typeface="Arial" panose="020B0604020202020204" pitchFamily="34" charset="0"/>
              <a:buChar char="•"/>
            </a:pPr>
            <a:r>
              <a:rPr lang="en-US" dirty="0">
                <a:solidFill>
                  <a:schemeClr val="bg1"/>
                </a:solidFill>
                <a:latin typeface="+mj-lt"/>
              </a:rPr>
              <a:t>Not unusual to have 100 objects in Metadata, only use 5 objects in input screen</a:t>
            </a:r>
          </a:p>
          <a:p>
            <a:pPr marL="742950" lvl="1" indent="-285750">
              <a:buFont typeface="Arial" panose="020B0604020202020204" pitchFamily="34" charset="0"/>
              <a:buChar char="•"/>
            </a:pPr>
            <a:r>
              <a:rPr lang="en-US" dirty="0">
                <a:solidFill>
                  <a:schemeClr val="bg1"/>
                </a:solidFill>
                <a:latin typeface="+mj-lt"/>
              </a:rPr>
              <a:t>Not using objects listed in Metadata in UI is harmless</a:t>
            </a:r>
          </a:p>
          <a:p>
            <a:pPr marL="285750" indent="-285750">
              <a:buFont typeface="Arial" panose="020B0604020202020204" pitchFamily="34" charset="0"/>
              <a:buChar char="•"/>
            </a:pPr>
            <a:r>
              <a:rPr lang="en-US" i="1" dirty="0">
                <a:solidFill>
                  <a:srgbClr val="00B0F0"/>
                </a:solidFill>
                <a:latin typeface="+mj-lt"/>
              </a:rPr>
              <a:t>Code (Velocity Code)</a:t>
            </a:r>
          </a:p>
          <a:p>
            <a:pPr marL="742950" lvl="1" indent="-285750">
              <a:buFont typeface="Arial" panose="020B0604020202020204" pitchFamily="34" charset="0"/>
              <a:buChar char="•"/>
            </a:pPr>
            <a:r>
              <a:rPr lang="en-US" dirty="0">
                <a:solidFill>
                  <a:schemeClr val="bg1"/>
                </a:solidFill>
                <a:latin typeface="+mj-lt"/>
              </a:rPr>
              <a:t>This is where you combine your SAS code with user input selections</a:t>
            </a:r>
          </a:p>
          <a:p>
            <a:pPr marL="285750" indent="-285750">
              <a:buFont typeface="Arial" panose="020B0604020202020204" pitchFamily="34" charset="0"/>
              <a:buChar char="•"/>
            </a:pPr>
            <a:endParaRPr lang="en-US" dirty="0">
              <a:solidFill>
                <a:schemeClr val="bg1"/>
              </a:solidFill>
              <a:latin typeface="+mj-lt"/>
            </a:endParaRPr>
          </a:p>
          <a:p>
            <a:pPr marL="285750" indent="-285750" algn="l">
              <a:buFont typeface="Arial" panose="020B0604020202020204" pitchFamily="34" charset="0"/>
              <a:buChar char="•"/>
            </a:pPr>
            <a:endParaRPr lang="en-US" dirty="0">
              <a:solidFill>
                <a:schemeClr val="bg1"/>
              </a:solidFill>
              <a:latin typeface="+mj-lt"/>
            </a:endParaRPr>
          </a:p>
        </p:txBody>
      </p:sp>
    </p:spTree>
    <p:extLst>
      <p:ext uri="{BB962C8B-B14F-4D97-AF65-F5344CB8AC3E}">
        <p14:creationId xmlns:p14="http://schemas.microsoft.com/office/powerpoint/2010/main" val="293153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1063625" y="86762"/>
            <a:ext cx="7016750" cy="584775"/>
          </a:xfrm>
          <a:prstGeom prst="rect">
            <a:avLst/>
          </a:prstGeom>
          <a:noFill/>
        </p:spPr>
        <p:txBody>
          <a:bodyPr wrap="square" rtlCol="0">
            <a:spAutoFit/>
          </a:bodyPr>
          <a:lstStyle/>
          <a:p>
            <a:pPr algn="l"/>
            <a:r>
              <a:rPr lang="en-US" sz="3200" dirty="0">
                <a:solidFill>
                  <a:schemeClr val="bg1"/>
                </a:solidFill>
                <a:latin typeface="+mj-lt"/>
              </a:rPr>
              <a:t>Three Main Components of Custom Task</a:t>
            </a:r>
          </a:p>
        </p:txBody>
      </p:sp>
      <p:sp>
        <p:nvSpPr>
          <p:cNvPr id="2" name="TextBox 1">
            <a:extLst>
              <a:ext uri="{FF2B5EF4-FFF2-40B4-BE49-F238E27FC236}">
                <a16:creationId xmlns:a16="http://schemas.microsoft.com/office/drawing/2014/main" id="{7851B829-4F57-C65A-2E3B-1669F45615CE}"/>
              </a:ext>
            </a:extLst>
          </p:cNvPr>
          <p:cNvSpPr txBox="1"/>
          <p:nvPr/>
        </p:nvSpPr>
        <p:spPr>
          <a:xfrm>
            <a:off x="174625" y="671537"/>
            <a:ext cx="8680450" cy="1200329"/>
          </a:xfrm>
          <a:prstGeom prst="rect">
            <a:avLst/>
          </a:prstGeom>
          <a:noFill/>
        </p:spPr>
        <p:txBody>
          <a:bodyPr wrap="square" rtlCol="0">
            <a:spAutoFit/>
          </a:bodyPr>
          <a:lstStyle/>
          <a:p>
            <a:pPr marL="285750" indent="-285750" algn="l">
              <a:buFont typeface="Arial" panose="020B0604020202020204" pitchFamily="34" charset="0"/>
              <a:buChar char="•"/>
            </a:pPr>
            <a:r>
              <a:rPr lang="en-US" b="1" dirty="0">
                <a:solidFill>
                  <a:schemeClr val="accent6">
                    <a:lumMod val="75000"/>
                  </a:schemeClr>
                </a:solidFill>
                <a:latin typeface="+mj-lt"/>
              </a:rPr>
              <a:t>1</a:t>
            </a:r>
            <a:r>
              <a:rPr lang="en-US" b="1" dirty="0">
                <a:solidFill>
                  <a:schemeClr val="bg1"/>
                </a:solidFill>
                <a:latin typeface="+mj-lt"/>
              </a:rPr>
              <a:t> </a:t>
            </a:r>
            <a:r>
              <a:rPr lang="en-US" b="1" i="1" dirty="0">
                <a:solidFill>
                  <a:srgbClr val="00B0F0"/>
                </a:solidFill>
                <a:latin typeface="+mj-lt"/>
              </a:rPr>
              <a:t>Metadata (HTML Code)</a:t>
            </a:r>
          </a:p>
          <a:p>
            <a:pPr marL="742950" lvl="1" indent="-285750">
              <a:buFont typeface="Arial" panose="020B0604020202020204" pitchFamily="34" charset="0"/>
              <a:buChar char="•"/>
            </a:pPr>
            <a:r>
              <a:rPr lang="en-US" dirty="0">
                <a:solidFill>
                  <a:schemeClr val="bg1"/>
                </a:solidFill>
                <a:latin typeface="+mj-lt"/>
              </a:rPr>
              <a:t>Objects: Below data source and one variable from data source</a:t>
            </a:r>
          </a:p>
          <a:p>
            <a:pPr marL="285750" indent="-285750">
              <a:buFont typeface="Arial" panose="020B0604020202020204" pitchFamily="34" charset="0"/>
              <a:buChar char="•"/>
            </a:pPr>
            <a:endParaRPr lang="en-US" dirty="0">
              <a:solidFill>
                <a:schemeClr val="bg1"/>
              </a:solidFill>
              <a:latin typeface="+mj-lt"/>
            </a:endParaRPr>
          </a:p>
          <a:p>
            <a:pPr marL="285750" indent="-285750" algn="l">
              <a:buFont typeface="Arial" panose="020B0604020202020204" pitchFamily="34" charset="0"/>
              <a:buChar char="•"/>
            </a:pPr>
            <a:endParaRPr lang="en-US" dirty="0">
              <a:solidFill>
                <a:schemeClr val="bg1"/>
              </a:solidFill>
              <a:latin typeface="+mj-lt"/>
            </a:endParaRPr>
          </a:p>
        </p:txBody>
      </p:sp>
      <p:pic>
        <p:nvPicPr>
          <p:cNvPr id="11" name="Picture 10">
            <a:extLst>
              <a:ext uri="{FF2B5EF4-FFF2-40B4-BE49-F238E27FC236}">
                <a16:creationId xmlns:a16="http://schemas.microsoft.com/office/drawing/2014/main" id="{48E8A0BE-BA96-785F-6C13-59F484C31C5B}"/>
              </a:ext>
            </a:extLst>
          </p:cNvPr>
          <p:cNvPicPr>
            <a:picLocks noChangeAspect="1"/>
          </p:cNvPicPr>
          <p:nvPr/>
        </p:nvPicPr>
        <p:blipFill>
          <a:blip r:embed="rId2"/>
          <a:stretch>
            <a:fillRect/>
          </a:stretch>
        </p:blipFill>
        <p:spPr>
          <a:xfrm>
            <a:off x="774700" y="1271701"/>
            <a:ext cx="8080375" cy="883540"/>
          </a:xfrm>
          <a:prstGeom prst="rect">
            <a:avLst/>
          </a:prstGeom>
        </p:spPr>
      </p:pic>
      <p:sp>
        <p:nvSpPr>
          <p:cNvPr id="12" name="TextBox 11">
            <a:extLst>
              <a:ext uri="{FF2B5EF4-FFF2-40B4-BE49-F238E27FC236}">
                <a16:creationId xmlns:a16="http://schemas.microsoft.com/office/drawing/2014/main" id="{8C807621-1C23-CC95-D643-51A05B26FFD2}"/>
              </a:ext>
            </a:extLst>
          </p:cNvPr>
          <p:cNvSpPr txBox="1"/>
          <p:nvPr/>
        </p:nvSpPr>
        <p:spPr>
          <a:xfrm>
            <a:off x="174625" y="2155240"/>
            <a:ext cx="4327525" cy="1200329"/>
          </a:xfrm>
          <a:prstGeom prst="rect">
            <a:avLst/>
          </a:prstGeom>
          <a:noFill/>
        </p:spPr>
        <p:txBody>
          <a:bodyPr wrap="square" rtlCol="0">
            <a:spAutoFit/>
          </a:bodyPr>
          <a:lstStyle/>
          <a:p>
            <a:pPr marL="285750" indent="-285750" algn="l">
              <a:buFont typeface="Arial" panose="020B0604020202020204" pitchFamily="34" charset="0"/>
              <a:buChar char="•"/>
            </a:pPr>
            <a:r>
              <a:rPr lang="en-US" b="1" dirty="0">
                <a:solidFill>
                  <a:schemeClr val="accent6">
                    <a:lumMod val="75000"/>
                  </a:schemeClr>
                </a:solidFill>
                <a:latin typeface="+mj-lt"/>
              </a:rPr>
              <a:t>2 </a:t>
            </a:r>
            <a:r>
              <a:rPr lang="en-US" b="1" i="1" dirty="0">
                <a:solidFill>
                  <a:srgbClr val="00B0F0"/>
                </a:solidFill>
                <a:latin typeface="+mj-lt"/>
              </a:rPr>
              <a:t>User Interface Screen - UI  (HTML Code)</a:t>
            </a:r>
          </a:p>
          <a:p>
            <a:pPr marL="742950" lvl="1" indent="-285750">
              <a:buFont typeface="Arial" panose="020B0604020202020204" pitchFamily="34" charset="0"/>
              <a:buChar char="•"/>
            </a:pPr>
            <a:r>
              <a:rPr lang="en-US" dirty="0">
                <a:solidFill>
                  <a:schemeClr val="bg1"/>
                </a:solidFill>
                <a:latin typeface="+mj-lt"/>
              </a:rPr>
              <a:t>Objects that will accept user input</a:t>
            </a:r>
          </a:p>
          <a:p>
            <a:pPr marL="285750" indent="-285750">
              <a:buFont typeface="Arial" panose="020B0604020202020204" pitchFamily="34" charset="0"/>
              <a:buChar char="•"/>
            </a:pPr>
            <a:endParaRPr lang="en-US" dirty="0">
              <a:solidFill>
                <a:schemeClr val="bg1"/>
              </a:solidFill>
              <a:latin typeface="+mj-lt"/>
            </a:endParaRPr>
          </a:p>
          <a:p>
            <a:pPr marL="285750" indent="-285750" algn="l">
              <a:buFont typeface="Arial" panose="020B0604020202020204" pitchFamily="34" charset="0"/>
              <a:buChar char="•"/>
            </a:pPr>
            <a:endParaRPr lang="en-US" dirty="0">
              <a:solidFill>
                <a:schemeClr val="bg1"/>
              </a:solidFill>
              <a:latin typeface="+mj-lt"/>
            </a:endParaRPr>
          </a:p>
        </p:txBody>
      </p:sp>
      <p:pic>
        <p:nvPicPr>
          <p:cNvPr id="14" name="Picture 13">
            <a:extLst>
              <a:ext uri="{FF2B5EF4-FFF2-40B4-BE49-F238E27FC236}">
                <a16:creationId xmlns:a16="http://schemas.microsoft.com/office/drawing/2014/main" id="{0B4AA1FF-AF7A-610B-2824-48B3C84C012F}"/>
              </a:ext>
            </a:extLst>
          </p:cNvPr>
          <p:cNvPicPr>
            <a:picLocks noChangeAspect="1"/>
          </p:cNvPicPr>
          <p:nvPr/>
        </p:nvPicPr>
        <p:blipFill>
          <a:blip r:embed="rId3"/>
          <a:stretch>
            <a:fillRect/>
          </a:stretch>
        </p:blipFill>
        <p:spPr>
          <a:xfrm>
            <a:off x="1063625" y="2755098"/>
            <a:ext cx="2930525" cy="1200941"/>
          </a:xfrm>
          <a:prstGeom prst="rect">
            <a:avLst/>
          </a:prstGeom>
        </p:spPr>
      </p:pic>
      <p:sp>
        <p:nvSpPr>
          <p:cNvPr id="15" name="TextBox 14">
            <a:extLst>
              <a:ext uri="{FF2B5EF4-FFF2-40B4-BE49-F238E27FC236}">
                <a16:creationId xmlns:a16="http://schemas.microsoft.com/office/drawing/2014/main" id="{34F1A3AC-EB64-704B-6DC7-8BC7D46E6872}"/>
              </a:ext>
            </a:extLst>
          </p:cNvPr>
          <p:cNvSpPr txBox="1"/>
          <p:nvPr/>
        </p:nvSpPr>
        <p:spPr>
          <a:xfrm>
            <a:off x="4302125" y="2155240"/>
            <a:ext cx="4327525" cy="1200329"/>
          </a:xfrm>
          <a:prstGeom prst="rect">
            <a:avLst/>
          </a:prstGeom>
          <a:noFill/>
        </p:spPr>
        <p:txBody>
          <a:bodyPr wrap="square" rtlCol="0">
            <a:spAutoFit/>
          </a:bodyPr>
          <a:lstStyle/>
          <a:p>
            <a:pPr marL="285750" indent="-285750" algn="l">
              <a:buFont typeface="Arial" panose="020B0604020202020204" pitchFamily="34" charset="0"/>
              <a:buChar char="•"/>
            </a:pPr>
            <a:r>
              <a:rPr lang="en-US" b="1" dirty="0">
                <a:solidFill>
                  <a:schemeClr val="accent6">
                    <a:lumMod val="75000"/>
                  </a:schemeClr>
                </a:solidFill>
                <a:latin typeface="+mj-lt"/>
              </a:rPr>
              <a:t>3 </a:t>
            </a:r>
            <a:r>
              <a:rPr lang="en-US" b="1" i="1" dirty="0">
                <a:solidFill>
                  <a:srgbClr val="00B0F0"/>
                </a:solidFill>
                <a:latin typeface="+mj-lt"/>
              </a:rPr>
              <a:t>Code  (Velocity Code)</a:t>
            </a:r>
          </a:p>
          <a:p>
            <a:pPr marL="742950" lvl="1" indent="-285750">
              <a:buFont typeface="Arial" panose="020B0604020202020204" pitchFamily="34" charset="0"/>
              <a:buChar char="•"/>
            </a:pPr>
            <a:r>
              <a:rPr lang="en-US" dirty="0">
                <a:solidFill>
                  <a:schemeClr val="bg1"/>
                </a:solidFill>
                <a:latin typeface="+mj-lt"/>
              </a:rPr>
              <a:t>Combine SAS code with user input</a:t>
            </a:r>
          </a:p>
          <a:p>
            <a:pPr marL="285750" indent="-285750">
              <a:buFont typeface="Arial" panose="020B0604020202020204" pitchFamily="34" charset="0"/>
              <a:buChar char="•"/>
            </a:pPr>
            <a:endParaRPr lang="en-US" dirty="0">
              <a:solidFill>
                <a:schemeClr val="bg1"/>
              </a:solidFill>
              <a:latin typeface="+mj-lt"/>
            </a:endParaRPr>
          </a:p>
          <a:p>
            <a:pPr marL="285750" indent="-285750" algn="l">
              <a:buFont typeface="Arial" panose="020B0604020202020204" pitchFamily="34" charset="0"/>
              <a:buChar char="•"/>
            </a:pPr>
            <a:endParaRPr lang="en-US" dirty="0">
              <a:solidFill>
                <a:schemeClr val="bg1"/>
              </a:solidFill>
              <a:latin typeface="+mj-lt"/>
            </a:endParaRPr>
          </a:p>
        </p:txBody>
      </p:sp>
      <p:pic>
        <p:nvPicPr>
          <p:cNvPr id="17" name="Picture 16">
            <a:extLst>
              <a:ext uri="{FF2B5EF4-FFF2-40B4-BE49-F238E27FC236}">
                <a16:creationId xmlns:a16="http://schemas.microsoft.com/office/drawing/2014/main" id="{76B32846-E85A-B74C-90B0-251D7F673454}"/>
              </a:ext>
            </a:extLst>
          </p:cNvPr>
          <p:cNvPicPr>
            <a:picLocks noChangeAspect="1"/>
          </p:cNvPicPr>
          <p:nvPr/>
        </p:nvPicPr>
        <p:blipFill>
          <a:blip r:embed="rId4"/>
          <a:stretch>
            <a:fillRect/>
          </a:stretch>
        </p:blipFill>
        <p:spPr>
          <a:xfrm>
            <a:off x="4625975" y="2755098"/>
            <a:ext cx="4327525" cy="1027567"/>
          </a:xfrm>
          <a:prstGeom prst="rect">
            <a:avLst/>
          </a:prstGeom>
        </p:spPr>
      </p:pic>
    </p:spTree>
    <p:extLst>
      <p:ext uri="{BB962C8B-B14F-4D97-AF65-F5344CB8AC3E}">
        <p14:creationId xmlns:p14="http://schemas.microsoft.com/office/powerpoint/2010/main" val="233916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AB13-4ABB-E4AE-7FA9-D3914B48ED55}"/>
              </a:ext>
            </a:extLst>
          </p:cNvPr>
          <p:cNvSpPr txBox="1"/>
          <p:nvPr/>
        </p:nvSpPr>
        <p:spPr>
          <a:xfrm>
            <a:off x="1897063" y="0"/>
            <a:ext cx="5349875" cy="584775"/>
          </a:xfrm>
          <a:prstGeom prst="rect">
            <a:avLst/>
          </a:prstGeom>
          <a:noFill/>
        </p:spPr>
        <p:txBody>
          <a:bodyPr wrap="square" rtlCol="0">
            <a:spAutoFit/>
          </a:bodyPr>
          <a:lstStyle/>
          <a:p>
            <a:pPr algn="l"/>
            <a:r>
              <a:rPr lang="en-US" sz="3200" dirty="0">
                <a:solidFill>
                  <a:schemeClr val="bg1"/>
                </a:solidFill>
                <a:latin typeface="+mj-lt"/>
              </a:rPr>
              <a:t>Two Ways to Build Custom Task</a:t>
            </a:r>
          </a:p>
        </p:txBody>
      </p:sp>
      <p:sp>
        <p:nvSpPr>
          <p:cNvPr id="2" name="TextBox 1">
            <a:extLst>
              <a:ext uri="{FF2B5EF4-FFF2-40B4-BE49-F238E27FC236}">
                <a16:creationId xmlns:a16="http://schemas.microsoft.com/office/drawing/2014/main" id="{7851B829-4F57-C65A-2E3B-1669F45615CE}"/>
              </a:ext>
            </a:extLst>
          </p:cNvPr>
          <p:cNvSpPr txBox="1"/>
          <p:nvPr/>
        </p:nvSpPr>
        <p:spPr>
          <a:xfrm>
            <a:off x="231775" y="541572"/>
            <a:ext cx="8680450" cy="6740307"/>
          </a:xfrm>
          <a:prstGeom prst="rect">
            <a:avLst/>
          </a:prstGeom>
          <a:noFill/>
        </p:spPr>
        <p:txBody>
          <a:bodyPr wrap="square" rtlCol="0">
            <a:spAutoFit/>
          </a:bodyPr>
          <a:lstStyle/>
          <a:p>
            <a:pPr marL="285750" indent="-285750" algn="l">
              <a:buFont typeface="Arial" panose="020B0604020202020204" pitchFamily="34" charset="0"/>
              <a:buChar char="•"/>
            </a:pPr>
            <a:r>
              <a:rPr lang="en-US" b="1" i="1" dirty="0">
                <a:solidFill>
                  <a:schemeClr val="accent1">
                    <a:lumMod val="60000"/>
                    <a:lumOff val="40000"/>
                  </a:schemeClr>
                </a:solidFill>
                <a:latin typeface="+mj-lt"/>
              </a:rPr>
              <a:t>Take existing task and modify it to suit your needs</a:t>
            </a:r>
          </a:p>
          <a:p>
            <a:pPr marL="742950" lvl="1" indent="-285750">
              <a:buFont typeface="Arial" panose="020B0604020202020204" pitchFamily="34" charset="0"/>
              <a:buChar char="•"/>
            </a:pPr>
            <a:r>
              <a:rPr lang="en-US" dirty="0">
                <a:solidFill>
                  <a:schemeClr val="bg1"/>
                </a:solidFill>
                <a:latin typeface="+mj-lt"/>
              </a:rPr>
              <a:t>Pros</a:t>
            </a:r>
          </a:p>
          <a:p>
            <a:pPr marL="1200150" lvl="2" indent="-285750">
              <a:buFont typeface="Arial" panose="020B0604020202020204" pitchFamily="34" charset="0"/>
              <a:buChar char="•"/>
            </a:pPr>
            <a:r>
              <a:rPr lang="en-US" dirty="0">
                <a:solidFill>
                  <a:schemeClr val="bg1"/>
                </a:solidFill>
                <a:latin typeface="+mj-lt"/>
              </a:rPr>
              <a:t>Work faster</a:t>
            </a:r>
          </a:p>
          <a:p>
            <a:pPr marL="1200150" lvl="2" indent="-285750">
              <a:buFont typeface="Arial" panose="020B0604020202020204" pitchFamily="34" charset="0"/>
              <a:buChar char="•"/>
            </a:pPr>
            <a:r>
              <a:rPr lang="en-US" dirty="0">
                <a:solidFill>
                  <a:schemeClr val="bg1"/>
                </a:solidFill>
                <a:latin typeface="+mj-lt"/>
              </a:rPr>
              <a:t>Objects you require already exist, declared and integrated with SAS code</a:t>
            </a:r>
            <a:r>
              <a:rPr lang="en-US" b="1" dirty="0">
                <a:solidFill>
                  <a:schemeClr val="bg1"/>
                </a:solidFill>
                <a:latin typeface="+mj-lt"/>
              </a:rPr>
              <a:t> </a:t>
            </a:r>
          </a:p>
          <a:p>
            <a:pPr marL="742950" lvl="1" indent="-285750">
              <a:buFont typeface="Arial" panose="020B0604020202020204" pitchFamily="34" charset="0"/>
              <a:buChar char="•"/>
            </a:pPr>
            <a:r>
              <a:rPr lang="en-US" b="1" dirty="0">
                <a:solidFill>
                  <a:schemeClr val="bg1"/>
                </a:solidFill>
                <a:latin typeface="+mj-lt"/>
              </a:rPr>
              <a:t>Cons</a:t>
            </a:r>
          </a:p>
          <a:p>
            <a:pPr marL="1200150" lvl="2" indent="-285750">
              <a:buFont typeface="Arial" panose="020B0604020202020204" pitchFamily="34" charset="0"/>
              <a:buChar char="•"/>
            </a:pPr>
            <a:r>
              <a:rPr lang="en-US" b="1" dirty="0">
                <a:solidFill>
                  <a:schemeClr val="bg1"/>
                </a:solidFill>
                <a:latin typeface="+mj-lt"/>
              </a:rPr>
              <a:t>Can be overwhelming, confusing to analyst just starting to build custom task as vast majority of code will not apply to their situation. If task requires 100 lines of code, using an existing task might have 500 lines of code and 400 of those lines need to be commented out</a:t>
            </a:r>
          </a:p>
          <a:p>
            <a:pPr marL="285750" indent="-285750">
              <a:buFont typeface="Arial" panose="020B0604020202020204" pitchFamily="34" charset="0"/>
              <a:buChar char="•"/>
            </a:pPr>
            <a:r>
              <a:rPr lang="en-US" b="1" i="1" dirty="0">
                <a:solidFill>
                  <a:schemeClr val="accent1">
                    <a:lumMod val="60000"/>
                    <a:lumOff val="40000"/>
                  </a:schemeClr>
                </a:solidFill>
                <a:latin typeface="+mj-lt"/>
              </a:rPr>
              <a:t>Create task from scratch</a:t>
            </a:r>
          </a:p>
          <a:p>
            <a:pPr marL="742950" lvl="1" indent="-285750">
              <a:buFont typeface="Arial" panose="020B0604020202020204" pitchFamily="34" charset="0"/>
              <a:buChar char="•"/>
            </a:pPr>
            <a:r>
              <a:rPr lang="en-US" b="1" dirty="0">
                <a:solidFill>
                  <a:schemeClr val="bg1"/>
                </a:solidFill>
                <a:latin typeface="+mj-lt"/>
              </a:rPr>
              <a:t>Pros</a:t>
            </a:r>
          </a:p>
          <a:p>
            <a:pPr marL="1200150" lvl="2" indent="-285750">
              <a:buFont typeface="Arial" panose="020B0604020202020204" pitchFamily="34" charset="0"/>
              <a:buChar char="•"/>
            </a:pPr>
            <a:r>
              <a:rPr lang="en-US" b="1" dirty="0">
                <a:solidFill>
                  <a:schemeClr val="bg1"/>
                </a:solidFill>
                <a:latin typeface="+mj-lt"/>
              </a:rPr>
              <a:t>Easier to see and understand the process</a:t>
            </a:r>
          </a:p>
          <a:p>
            <a:pPr marL="1200150" lvl="2" indent="-285750">
              <a:buFont typeface="Arial" panose="020B0604020202020204" pitchFamily="34" charset="0"/>
              <a:buChar char="•"/>
            </a:pPr>
            <a:r>
              <a:rPr lang="en-US" b="1" dirty="0">
                <a:solidFill>
                  <a:schemeClr val="bg1"/>
                </a:solidFill>
                <a:latin typeface="+mj-lt"/>
              </a:rPr>
              <a:t>Great learning first step – create from scratch simple task</a:t>
            </a:r>
          </a:p>
          <a:p>
            <a:pPr marL="742950" lvl="1" indent="-285750">
              <a:buFont typeface="Arial" panose="020B0604020202020204" pitchFamily="34" charset="0"/>
              <a:buChar char="•"/>
            </a:pPr>
            <a:r>
              <a:rPr lang="en-US" b="1" dirty="0">
                <a:solidFill>
                  <a:schemeClr val="bg1"/>
                </a:solidFill>
                <a:latin typeface="+mj-lt"/>
              </a:rPr>
              <a:t>Cons</a:t>
            </a:r>
          </a:p>
          <a:p>
            <a:pPr marL="1200150" lvl="2" indent="-285750">
              <a:buFont typeface="Arial" panose="020B0604020202020204" pitchFamily="34" charset="0"/>
              <a:buChar char="•"/>
            </a:pPr>
            <a:r>
              <a:rPr lang="en-US" b="1" dirty="0">
                <a:solidFill>
                  <a:schemeClr val="bg1"/>
                </a:solidFill>
                <a:latin typeface="+mj-lt"/>
              </a:rPr>
              <a:t>Slower – every object must be created, declared and integrated with SAS code</a:t>
            </a:r>
          </a:p>
          <a:p>
            <a:pPr marL="742950" lvl="1" indent="-285750">
              <a:buFont typeface="Arial" panose="020B0604020202020204" pitchFamily="34" charset="0"/>
              <a:buChar char="•"/>
            </a:pPr>
            <a:endParaRPr lang="en-US" b="1" dirty="0">
              <a:solidFill>
                <a:schemeClr val="bg1"/>
              </a:solidFill>
              <a:latin typeface="+mj-lt"/>
            </a:endParaRPr>
          </a:p>
          <a:p>
            <a:pPr marL="742950" lvl="1" indent="-285750">
              <a:buFont typeface="Arial" panose="020B0604020202020204" pitchFamily="34" charset="0"/>
              <a:buChar char="•"/>
            </a:pPr>
            <a:endParaRPr lang="en-US" dirty="0">
              <a:solidFill>
                <a:schemeClr val="bg1"/>
              </a:solidFill>
              <a:latin typeface="+mj-lt"/>
            </a:endParaRPr>
          </a:p>
          <a:p>
            <a:pPr marL="742950" lvl="1" indent="-285750">
              <a:buFont typeface="Arial" panose="020B0604020202020204" pitchFamily="34" charset="0"/>
              <a:buChar char="•"/>
            </a:pPr>
            <a:r>
              <a:rPr lang="en-US" dirty="0">
                <a:solidFill>
                  <a:schemeClr val="bg1"/>
                </a:solidFill>
                <a:latin typeface="+mj-lt"/>
              </a:rPr>
              <a:t>If object not in the UI section, the object is not seen in the interface</a:t>
            </a:r>
          </a:p>
          <a:p>
            <a:pPr marL="742950" lvl="1" indent="-285750">
              <a:buFont typeface="Arial" panose="020B0604020202020204" pitchFamily="34" charset="0"/>
              <a:buChar char="•"/>
            </a:pPr>
            <a:r>
              <a:rPr lang="en-US" dirty="0">
                <a:solidFill>
                  <a:schemeClr val="bg1"/>
                </a:solidFill>
                <a:latin typeface="+mj-lt"/>
              </a:rPr>
              <a:t>Not unusual to have 100 objects in Metadata, only use 5 objects in input screen</a:t>
            </a:r>
          </a:p>
          <a:p>
            <a:pPr marL="742950" lvl="1" indent="-285750">
              <a:buFont typeface="Arial" panose="020B0604020202020204" pitchFamily="34" charset="0"/>
              <a:buChar char="•"/>
            </a:pPr>
            <a:r>
              <a:rPr lang="en-US" dirty="0">
                <a:solidFill>
                  <a:schemeClr val="bg1"/>
                </a:solidFill>
                <a:latin typeface="+mj-lt"/>
              </a:rPr>
              <a:t>Not using objects listed in Metadata in UI is harmless</a:t>
            </a:r>
          </a:p>
          <a:p>
            <a:pPr marL="285750" indent="-285750">
              <a:buFont typeface="Arial" panose="020B0604020202020204" pitchFamily="34" charset="0"/>
              <a:buChar char="•"/>
            </a:pPr>
            <a:r>
              <a:rPr lang="en-US" b="1" dirty="0">
                <a:solidFill>
                  <a:schemeClr val="bg1"/>
                </a:solidFill>
                <a:latin typeface="+mj-lt"/>
              </a:rPr>
              <a:t>Code (Velocity Code)</a:t>
            </a:r>
          </a:p>
          <a:p>
            <a:pPr marL="742950" lvl="1" indent="-285750">
              <a:buFont typeface="Arial" panose="020B0604020202020204" pitchFamily="34" charset="0"/>
              <a:buChar char="•"/>
            </a:pPr>
            <a:r>
              <a:rPr lang="en-US" dirty="0">
                <a:solidFill>
                  <a:schemeClr val="bg1"/>
                </a:solidFill>
                <a:latin typeface="+mj-lt"/>
              </a:rPr>
              <a:t>This is where you combine your SAS code with user input selections</a:t>
            </a:r>
          </a:p>
          <a:p>
            <a:pPr marL="285750" indent="-285750">
              <a:buFont typeface="Arial" panose="020B0604020202020204" pitchFamily="34" charset="0"/>
              <a:buChar char="•"/>
            </a:pPr>
            <a:endParaRPr lang="en-US" dirty="0">
              <a:solidFill>
                <a:schemeClr val="bg1"/>
              </a:solidFill>
              <a:latin typeface="+mj-lt"/>
            </a:endParaRPr>
          </a:p>
          <a:p>
            <a:pPr marL="285750" indent="-285750" algn="l">
              <a:buFont typeface="Arial" panose="020B0604020202020204" pitchFamily="34" charset="0"/>
              <a:buChar char="•"/>
            </a:pPr>
            <a:endParaRPr lang="en-US" dirty="0">
              <a:solidFill>
                <a:schemeClr val="bg1"/>
              </a:solidFill>
              <a:latin typeface="+mj-lt"/>
            </a:endParaRPr>
          </a:p>
        </p:txBody>
      </p:sp>
    </p:spTree>
    <p:extLst>
      <p:ext uri="{BB962C8B-B14F-4D97-AF65-F5344CB8AC3E}">
        <p14:creationId xmlns:p14="http://schemas.microsoft.com/office/powerpoint/2010/main" val="32041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3D556F1D-43AC-9A44-A933-3CB7A027B220}"/>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FD92C41C-E938-6644-A877-2D0FB8407C3F}"/>
    </a:ext>
  </a:extLst>
</a:theme>
</file>

<file path=docProps/app.xml><?xml version="1.0" encoding="utf-8"?>
<Properties xmlns="http://schemas.openxmlformats.org/officeDocument/2006/extended-properties" xmlns:vt="http://schemas.openxmlformats.org/officeDocument/2006/docPropsVTypes">
  <Template>SAS-External-16x9</Template>
  <TotalTime>3543</TotalTime>
  <Words>1228</Words>
  <Application>Microsoft Office PowerPoint</Application>
  <PresentationFormat>On-screen Show (16:9)</PresentationFormat>
  <Paragraphs>145</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1_2020-Template-External</vt:lpstr>
      <vt:lpstr>1_NDA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Armand lotman</dc:creator>
  <cp:lastModifiedBy>Matt Bailey</cp:lastModifiedBy>
  <cp:revision>2</cp:revision>
  <dcterms:created xsi:type="dcterms:W3CDTF">2023-07-18T15:47:42Z</dcterms:created>
  <dcterms:modified xsi:type="dcterms:W3CDTF">2023-07-28T18:35:25Z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ies>
</file>