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7" r:id="rId3"/>
    <p:sldId id="278" r:id="rId4"/>
    <p:sldId id="280" r:id="rId5"/>
    <p:sldId id="279" r:id="rId6"/>
    <p:sldId id="267" r:id="rId7"/>
    <p:sldId id="281" r:id="rId8"/>
    <p:sldId id="268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12/16/2022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12/16/2022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12/16/2022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12/16/2022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llo/nikto" TargetMode="External"/><Relationship Id="rId2" Type="http://schemas.openxmlformats.org/officeDocument/2006/relationships/hyperlink" Target="https://toolbar.netcraft.com/site_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map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spreadsheet_software" TargetMode="External"/><Relationship Id="rId2" Type="http://schemas.openxmlformats.org/officeDocument/2006/relationships/hyperlink" Target="https://github.com/zaproxy/zaprox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concept-_and_mind-mapping_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17955"/>
            <a:ext cx="10363200" cy="1975104"/>
          </a:xfrm>
        </p:spPr>
        <p:txBody>
          <a:bodyPr/>
          <a:lstStyle/>
          <a:p>
            <a:pPr algn="ctr"/>
            <a:r>
              <a:rPr lang="vi-VN" dirty="0"/>
              <a:t>INFORMATION GATHERING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01B6-8625-256F-3458-F3358A39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3077-81CB-666C-66F7-89888D53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1426464"/>
            <a:ext cx="10520516" cy="4929096"/>
          </a:xfrm>
        </p:spPr>
        <p:txBody>
          <a:bodyPr>
            <a:normAutofit/>
          </a:bodyPr>
          <a:lstStyle/>
          <a:p>
            <a:pPr lvl="1"/>
            <a:r>
              <a:rPr lang="vi-VN" b="0" i="0" dirty="0">
                <a:solidFill>
                  <a:srgbClr val="C9D1D9"/>
                </a:solidFill>
                <a:effectLst/>
                <a:latin typeface="-apple-system"/>
              </a:rPr>
              <a:t>U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nderstand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the architecture of the application and the technologies in use.</a:t>
            </a:r>
            <a:endParaRPr lang="vi-VN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768096" lvl="2" indent="0">
              <a:buNone/>
            </a:pPr>
            <a:r>
              <a:rPr lang="vi-VN" dirty="0">
                <a:solidFill>
                  <a:srgbClr val="C9D1D9"/>
                </a:solidFill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Application Components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4"/>
            <a:r>
              <a:rPr lang="vi-VN" b="1" dirty="0">
                <a:solidFill>
                  <a:srgbClr val="C9D1D9"/>
                </a:solidFill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Web Server</a:t>
            </a:r>
          </a:p>
          <a:p>
            <a:pPr lvl="4"/>
            <a:r>
              <a:rPr lang="vi-VN" b="1" dirty="0">
                <a:solidFill>
                  <a:srgbClr val="C9D1D9"/>
                </a:solidFill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Static Storage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2"/>
            <a:r>
              <a:rPr lang="vi-VN" b="1" dirty="0">
                <a:solidFill>
                  <a:srgbClr val="C9D1D9"/>
                </a:solidFill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Network 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Components</a:t>
            </a:r>
          </a:p>
          <a:p>
            <a:pPr lvl="4"/>
            <a:r>
              <a:rPr lang="vi-VN" b="1" dirty="0">
                <a:solidFill>
                  <a:srgbClr val="C9D1D9"/>
                </a:solidFill>
                <a:latin typeface="-apple-system"/>
              </a:rPr>
              <a:t>+	R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everse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Proxy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4"/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Load Balancer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2"/>
            <a:r>
              <a:rPr lang="vi-VN" b="1" dirty="0">
                <a:solidFill>
                  <a:srgbClr val="C9D1D9"/>
                </a:solidFill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Security Components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4"/>
            <a:r>
              <a:rPr lang="vi-VN" b="1" dirty="0">
                <a:solidFill>
                  <a:srgbClr val="C9D1D9"/>
                </a:solidFill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Network Firewall</a:t>
            </a:r>
          </a:p>
          <a:p>
            <a:pPr lvl="4"/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Web Application Firewall (WAF)</a:t>
            </a:r>
          </a:p>
          <a:p>
            <a:pPr marL="1271016" lvl="4" indent="0">
              <a:buNone/>
            </a:pP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2"/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2"/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5684-DF15-7252-542D-B2819AEB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Conduct Search Engine Discovery for Information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0C1A-FB77-4EA9-5662-9C76D3EA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Identify what configuration information of the application, system, or organization </a:t>
            </a:r>
            <a:r>
              <a:rPr lang="vi-VN" b="0" i="0" dirty="0">
                <a:solidFill>
                  <a:srgbClr val="C9D1D9"/>
                </a:solidFill>
                <a:effectLst/>
                <a:latin typeface="-apple-system"/>
              </a:rPr>
              <a:t>by search engine</a:t>
            </a:r>
          </a:p>
          <a:p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Some </a:t>
            </a:r>
            <a:r>
              <a:rPr lang="vi-VN" b="1" dirty="0">
                <a:solidFill>
                  <a:srgbClr val="C9D1D9"/>
                </a:solidFill>
                <a:latin typeface="-apple-system"/>
              </a:rPr>
              <a:t>s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earch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engines</a:t>
            </a:r>
            <a:r>
              <a:rPr lang="vi-VN" b="1" i="0">
                <a:solidFill>
                  <a:srgbClr val="C9D1D9"/>
                </a:solidFill>
                <a:effectLst/>
                <a:latin typeface="-apple-system"/>
              </a:rPr>
              <a:t>: Bing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, google,…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vi-VN" dirty="0"/>
              <a:t>Way to search: </a:t>
            </a:r>
          </a:p>
          <a:p>
            <a:pPr marL="454914" lvl="1" indent="0">
              <a:buNone/>
            </a:pP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Search Operators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</a:p>
          <a:p>
            <a:pPr marL="68580" indent="0">
              <a:buNone/>
            </a:pP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	+ 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Viewing Cached Content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Google Hacking, or Dorking</a:t>
            </a:r>
          </a:p>
          <a:p>
            <a:pPr marL="68580" indent="0">
              <a:buNone/>
            </a:pP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82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544-9234-9465-5FF4-FA47117F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Fingerprint Web Server, Web Application Framework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27BF-88EA-4436-AF04-4F121936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92826"/>
            <a:ext cx="11277600" cy="476273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Determine the version and type of a running web server to enable further discovery of any known vulnerabilities.</a:t>
            </a:r>
          </a:p>
          <a:p>
            <a:r>
              <a:rPr lang="vi-VN" dirty="0"/>
              <a:t>Way to test:</a:t>
            </a:r>
          </a:p>
          <a:p>
            <a:pPr marL="68580" indent="0">
              <a:buNone/>
            </a:pPr>
            <a:r>
              <a:rPr lang="vi-VN" dirty="0"/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Banner Grabbing</a:t>
            </a:r>
          </a:p>
          <a:p>
            <a:pPr marL="68580" indent="0">
              <a:buNone/>
            </a:pPr>
            <a:r>
              <a:rPr lang="vi-VN" dirty="0"/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Sending Malformed Requests</a:t>
            </a:r>
          </a:p>
          <a:p>
            <a:pPr marL="68580" indent="0">
              <a:buNone/>
            </a:pPr>
            <a:r>
              <a:rPr lang="vi-VN" dirty="0"/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Using Automated Scanning Tools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 (</a:t>
            </a:r>
            <a:r>
              <a:rPr lang="en-US" b="0" i="0" u="sng" dirty="0" err="1">
                <a:solidFill>
                  <a:srgbClr val="C9D1D9"/>
                </a:solidFill>
                <a:effectLst/>
                <a:latin typeface="-apple-system"/>
                <a:hlinkClick r:id="rId2"/>
              </a:rPr>
              <a:t>Netcraft</a:t>
            </a:r>
            <a:r>
              <a:rPr lang="vi-VN" b="0" i="0" u="sng" dirty="0">
                <a:solidFill>
                  <a:srgbClr val="C9D1D9"/>
                </a:solidFill>
                <a:effectLst/>
                <a:latin typeface="-apple-system"/>
              </a:rPr>
              <a:t>,</a:t>
            </a:r>
            <a:r>
              <a:rPr lang="en-US" dirty="0">
                <a:solidFill>
                  <a:srgbClr val="C9D1D9"/>
                </a:solidFill>
                <a:latin typeface="-apple-system"/>
                <a:hlinkClick r:id="rId3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  <a:hlinkClick r:id="rId3"/>
              </a:rPr>
              <a:t>Nikto</a:t>
            </a:r>
            <a:r>
              <a:rPr lang="vi-VN" b="0" i="0" u="none" strike="noStrike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-apple-system"/>
                <a:hlinkClick r:id="rId4"/>
              </a:rPr>
              <a:t>Nmap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C9D1D9"/>
                </a:solidFill>
                <a:latin typeface="-apple-system"/>
              </a:rPr>
              <a:t>	+ 	 Some tool for </a:t>
            </a:r>
            <a:r>
              <a:rPr lang="en-US" b="1" dirty="0" err="1">
                <a:solidFill>
                  <a:srgbClr val="C9D1D9"/>
                </a:solidFill>
                <a:latin typeface="-apple-system"/>
              </a:rPr>
              <a:t>frameword</a:t>
            </a:r>
            <a:r>
              <a:rPr lang="en-US" b="1" dirty="0">
                <a:solidFill>
                  <a:srgbClr val="C9D1D9"/>
                </a:solidFill>
                <a:latin typeface="-apple-system"/>
              </a:rPr>
              <a:t>: </a:t>
            </a:r>
          </a:p>
          <a:p>
            <a:pPr marL="68580" indent="0">
              <a:buNone/>
            </a:pP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		+	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Whatweb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C9D1D9"/>
                </a:solidFill>
                <a:latin typeface="-apple-system"/>
              </a:rPr>
              <a:t>		+	</a:t>
            </a:r>
            <a:r>
              <a:rPr lang="en-US" b="1" dirty="0" err="1">
                <a:solidFill>
                  <a:srgbClr val="C9D1D9"/>
                </a:solidFill>
                <a:latin typeface="-apple-system"/>
              </a:rPr>
              <a:t>Wappalyzer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A7BCD-75D8-3CC6-1F41-E36D2705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54"/>
            <a:ext cx="8650782" cy="304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89463-3BEA-D100-B38A-8DE7455D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92" y="206732"/>
            <a:ext cx="7027986" cy="2786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CB242-0F3A-FD41-0897-E7E5A466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25" y="631345"/>
            <a:ext cx="4964649" cy="1936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77F1-227A-0389-6305-DF16F6C21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088" y="2388306"/>
            <a:ext cx="9768972" cy="42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C312-E985-501C-F801-96C4D969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Webserver Metafiles for Information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A210-C2AE-8F41-735E-F3617A81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Identify hidden or obfuscated paths and functionality through the analysis of metadata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Extract and map other information that could lead to a better understanding of the systems at hand.</a:t>
            </a:r>
            <a:endParaRPr lang="vi-VN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C9D1D9"/>
                </a:solidFill>
                <a:latin typeface="-apple-system"/>
              </a:rPr>
              <a:t>Some ways to test:</a:t>
            </a:r>
          </a:p>
          <a:p>
            <a:pPr marL="68580" indent="0">
              <a:buNone/>
            </a:pPr>
            <a:r>
              <a:rPr lang="vi-VN" b="0" i="0" dirty="0">
                <a:solidFill>
                  <a:srgbClr val="C9D1D9"/>
                </a:solidFill>
                <a:effectLst/>
                <a:latin typeface="-apple-system"/>
              </a:rPr>
              <a:t>	+	</a:t>
            </a:r>
            <a:r>
              <a:rPr lang="vi-VN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Robots.txt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vi-VN" b="0" i="0" dirty="0">
                <a:solidFill>
                  <a:srgbClr val="C9D1D9"/>
                </a:solidFill>
                <a:effectLst/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META Tags</a:t>
            </a:r>
          </a:p>
          <a:p>
            <a:pPr marL="68580" indent="0">
              <a:buNone/>
            </a:pPr>
            <a:r>
              <a:rPr lang="vi-VN" b="0" i="0" dirty="0">
                <a:solidFill>
                  <a:srgbClr val="C9D1D9"/>
                </a:solidFill>
                <a:effectLst/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Sitemaps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vi-VN" b="0" i="0" dirty="0">
                <a:solidFill>
                  <a:srgbClr val="C9D1D9"/>
                </a:solidFill>
                <a:effectLst/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 Security TXT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DD6-972D-9A66-DE57-FE888B61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Enumerate Applications on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2B78-B7B7-2FAA-7919-D43F9F28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Enumerate the applications within the scope that exist on a web server.</a:t>
            </a:r>
          </a:p>
          <a:p>
            <a:r>
              <a:rPr lang="vi-VN" dirty="0"/>
              <a:t>Ways to test:</a:t>
            </a:r>
          </a:p>
          <a:p>
            <a:pPr marL="68580" indent="0">
              <a:buNone/>
            </a:pPr>
            <a:r>
              <a:rPr lang="vi-VN" dirty="0"/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Different Base URL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Non-standard Ports</a:t>
            </a:r>
            <a:endParaRPr lang="vi-VN" b="1" dirty="0">
              <a:solidFill>
                <a:srgbClr val="C9D1D9"/>
              </a:solidFill>
              <a:latin typeface="-apple-system"/>
            </a:endParaRPr>
          </a:p>
          <a:p>
            <a:pPr marL="68580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Virtual Hosts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68580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	-	DNS zone transfer</a:t>
            </a:r>
          </a:p>
          <a:p>
            <a:pPr marL="68580" indent="0">
              <a:buNone/>
            </a:pP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		-	DNS inverse quẻies</a:t>
            </a:r>
          </a:p>
          <a:p>
            <a:pPr marL="68580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	- 	Reverse-IP lookup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02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ED4B-A93F-1EBF-CE37-A86F4CF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Review Webpage Content for Information Leakage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A743-8E40-DF68-B3F0-947E15CB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7" y="1350940"/>
            <a:ext cx="10363200" cy="45720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Review webpage comments, metadata, and redirect bodies to find any information leakage.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Gather JavaScript files and review the JS code to better understand the application and to find any information leakage.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Identify if source map files or other front-end debug files exist.</a:t>
            </a:r>
          </a:p>
          <a:p>
            <a:r>
              <a:rPr lang="vi-VN" dirty="0"/>
              <a:t>Ways to test:</a:t>
            </a:r>
          </a:p>
          <a:p>
            <a:pPr lvl="1"/>
            <a:r>
              <a:rPr lang="vi-VN" dirty="0"/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Review Webpage Comments and Metadata</a:t>
            </a:r>
          </a:p>
          <a:p>
            <a:pPr lvl="1"/>
            <a:r>
              <a:rPr lang="vi-VN" dirty="0"/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Identifying JavaScript Code and Gathering JavaScript Files</a:t>
            </a:r>
          </a:p>
          <a:p>
            <a:pPr lvl="1"/>
            <a:r>
              <a:rPr lang="vi-VN" dirty="0"/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Identifying Source Map Files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768096" lvl="2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+	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Identify Redirect Responses which Leak Information</a:t>
            </a:r>
          </a:p>
          <a:p>
            <a:pPr marL="768096" lvl="2" indent="0">
              <a:buNone/>
            </a:pP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93EF-CAF2-FEAD-CE9D-F8210794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Identify Application Entry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66A-32C7-6112-8563-DDFA633D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Identify possible entry and injection points through request and response analysis.</a:t>
            </a:r>
          </a:p>
          <a:p>
            <a:r>
              <a:rPr lang="vi-VN" dirty="0"/>
              <a:t>Ways to test:</a:t>
            </a:r>
          </a:p>
          <a:p>
            <a:pPr lvl="1"/>
            <a:r>
              <a:rPr lang="vi-VN" dirty="0"/>
              <a:t>+	</a:t>
            </a:r>
            <a:r>
              <a:rPr lang="en-US" b="1" dirty="0">
                <a:solidFill>
                  <a:srgbClr val="C9D1D9"/>
                </a:solidFill>
                <a:latin typeface="-apple-system"/>
              </a:rPr>
              <a:t>Blackbox testing</a:t>
            </a:r>
            <a:endParaRPr lang="vi-VN" b="1" dirty="0">
              <a:solidFill>
                <a:srgbClr val="C9D1D9"/>
              </a:solidFill>
              <a:latin typeface="-apple-system"/>
            </a:endParaRPr>
          </a:p>
          <a:p>
            <a:pPr marL="768096" lvl="2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+	</a:t>
            </a:r>
            <a:r>
              <a:rPr lang="vi-VN" sz="2600" b="1" dirty="0">
                <a:solidFill>
                  <a:srgbClr val="C9D1D9"/>
                </a:solidFill>
                <a:latin typeface="-apple-system"/>
              </a:rPr>
              <a:t>G</a:t>
            </a:r>
            <a:r>
              <a:rPr lang="en-US" sz="2600" b="1" dirty="0" err="1">
                <a:solidFill>
                  <a:srgbClr val="C9D1D9"/>
                </a:solidFill>
                <a:latin typeface="-apple-system"/>
              </a:rPr>
              <a:t>raybox</a:t>
            </a:r>
            <a:endParaRPr lang="en-US" sz="2600" b="1" dirty="0">
              <a:solidFill>
                <a:srgbClr val="C9D1D9"/>
              </a:solidFill>
              <a:latin typeface="-apple-system"/>
            </a:endParaRPr>
          </a:p>
          <a:p>
            <a:pPr lvl="1"/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+		Tools:</a:t>
            </a:r>
          </a:p>
          <a:p>
            <a:pPr marL="454914" lvl="1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	+	Burp Suite</a:t>
            </a:r>
          </a:p>
          <a:p>
            <a:pPr marL="454914" lvl="1" indent="0">
              <a:buNone/>
            </a:pPr>
            <a:r>
              <a:rPr lang="vi-VN" b="1" i="0" dirty="0">
                <a:solidFill>
                  <a:srgbClr val="C9D1D9"/>
                </a:solidFill>
                <a:effectLst/>
                <a:latin typeface="-apple-system"/>
              </a:rPr>
              <a:t>		+	Fidder</a:t>
            </a:r>
          </a:p>
          <a:p>
            <a:pPr marL="454914" lvl="1" indent="0">
              <a:buNone/>
            </a:pPr>
            <a:r>
              <a:rPr lang="vi-VN" b="1" dirty="0">
                <a:solidFill>
                  <a:srgbClr val="C9D1D9"/>
                </a:solidFill>
                <a:latin typeface="-apple-system"/>
              </a:rPr>
              <a:t>		+	</a:t>
            </a:r>
            <a:r>
              <a:rPr lang="en-US" b="1" dirty="0">
                <a:solidFill>
                  <a:srgbClr val="C9D1D9"/>
                </a:solidFill>
                <a:latin typeface="-apple-system"/>
              </a:rPr>
              <a:t>OWASP Attack Surface Detector</a:t>
            </a:r>
          </a:p>
          <a:p>
            <a:pPr marL="454914" lvl="1" indent="0">
              <a:buNone/>
            </a:pPr>
            <a:endParaRPr lang="en-US" b="1" dirty="0">
              <a:solidFill>
                <a:srgbClr val="C9D1D9"/>
              </a:solidFill>
              <a:latin typeface="-apple-system"/>
            </a:endParaRPr>
          </a:p>
          <a:p>
            <a:pPr marL="454914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147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8ED8-F936-D973-C0C7-D4D6DE16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 Execution Paths Through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E765-27E7-2397-6349-F4D7B131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Map the target application and understand the principal workflows.</a:t>
            </a:r>
          </a:p>
          <a:p>
            <a:r>
              <a:rPr lang="vi-VN" dirty="0"/>
              <a:t>Ways to test:</a:t>
            </a:r>
          </a:p>
          <a:p>
            <a:pPr lvl="1"/>
            <a:r>
              <a:rPr lang="vi-VN" dirty="0"/>
              <a:t>+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Path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vi-VN" b="1" dirty="0">
                <a:solidFill>
                  <a:srgbClr val="C9D1D9"/>
                </a:solidFill>
                <a:latin typeface="-apple-system"/>
              </a:rPr>
              <a:t>+	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Data Flow (or Taint Analysis)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endParaRPr lang="vi-VN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vi-VN" b="1" dirty="0">
                <a:solidFill>
                  <a:srgbClr val="C9D1D9"/>
                </a:solidFill>
                <a:latin typeface="-apple-system"/>
              </a:rPr>
              <a:t>+		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Race</a:t>
            </a:r>
            <a:endParaRPr lang="vi-VN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vi-VN" dirty="0"/>
              <a:t>+	Tools: 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Automatic Spidering</a:t>
            </a:r>
            <a:endParaRPr lang="vi-VN" dirty="0"/>
          </a:p>
          <a:p>
            <a:pPr marL="768096" lvl="2" indent="0">
              <a:buNone/>
            </a:pPr>
            <a:r>
              <a:rPr lang="vi-VN" dirty="0"/>
              <a:t>		+	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Zed Attack Proxy (ZAP)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768096" lvl="2" indent="0">
              <a:buNone/>
            </a:pPr>
            <a:r>
              <a:rPr lang="vi-VN" dirty="0"/>
              <a:t>		+	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List of spreadsheet software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768096" lvl="2" indent="0">
              <a:buNone/>
            </a:pPr>
            <a:r>
              <a:rPr lang="vi-VN" dirty="0"/>
              <a:t>		+	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-apple-system"/>
                <a:hlinkClick r:id="rId4"/>
              </a:rPr>
              <a:t>Diagramming software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76809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878</TotalTime>
  <Words>525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Tahoma</vt:lpstr>
      <vt:lpstr>Verdana</vt:lpstr>
      <vt:lpstr>Wingdings</vt:lpstr>
      <vt:lpstr>Wingdings 2</vt:lpstr>
      <vt:lpstr>Wingdings 3</vt:lpstr>
      <vt:lpstr>Nightfall design template</vt:lpstr>
      <vt:lpstr>INFORMATION GATHERING</vt:lpstr>
      <vt:lpstr> Conduct Search Engine Discovery for Information Leakage</vt:lpstr>
      <vt:lpstr>Fingerprint Web Server, Web Application Framework </vt:lpstr>
      <vt:lpstr>PowerPoint Presentation</vt:lpstr>
      <vt:lpstr>Review Webserver Metafiles for Information Leakage</vt:lpstr>
      <vt:lpstr>Enumerate Applications on Webserver</vt:lpstr>
      <vt:lpstr>Review Webpage Content for Information Leakage </vt:lpstr>
      <vt:lpstr> Identify Application Entry Points</vt:lpstr>
      <vt:lpstr>Map Execution Paths Through Application</vt:lpstr>
      <vt:lpstr>Map Application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GATHERING</dc:title>
  <dc:creator>nguyễn thái</dc:creator>
  <cp:lastModifiedBy>nguyễn thái</cp:lastModifiedBy>
  <cp:revision>36</cp:revision>
  <dcterms:created xsi:type="dcterms:W3CDTF">2022-12-15T05:15:44Z</dcterms:created>
  <dcterms:modified xsi:type="dcterms:W3CDTF">2022-12-16T07:11:46Z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