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65"/>
  </p:notesMasterIdLst>
  <p:sldIdLst>
    <p:sldId id="265" r:id="rId3"/>
    <p:sldId id="1077" r:id="rId4"/>
    <p:sldId id="1078" r:id="rId5"/>
    <p:sldId id="1079" r:id="rId6"/>
    <p:sldId id="1080" r:id="rId7"/>
    <p:sldId id="1081" r:id="rId8"/>
    <p:sldId id="1082" r:id="rId9"/>
    <p:sldId id="1083" r:id="rId10"/>
    <p:sldId id="1084" r:id="rId11"/>
    <p:sldId id="1085" r:id="rId12"/>
    <p:sldId id="1086" r:id="rId13"/>
    <p:sldId id="1087" r:id="rId14"/>
    <p:sldId id="1088" r:id="rId15"/>
    <p:sldId id="1091" r:id="rId16"/>
    <p:sldId id="1090" r:id="rId17"/>
    <p:sldId id="1092" r:id="rId18"/>
    <p:sldId id="1093" r:id="rId19"/>
    <p:sldId id="1094" r:id="rId20"/>
    <p:sldId id="1095" r:id="rId21"/>
    <p:sldId id="1096" r:id="rId22"/>
    <p:sldId id="1097" r:id="rId23"/>
    <p:sldId id="1098" r:id="rId24"/>
    <p:sldId id="1099" r:id="rId25"/>
    <p:sldId id="1100" r:id="rId26"/>
    <p:sldId id="1101" r:id="rId27"/>
    <p:sldId id="1102" r:id="rId28"/>
    <p:sldId id="1103" r:id="rId29"/>
    <p:sldId id="1104" r:id="rId30"/>
    <p:sldId id="1105" r:id="rId31"/>
    <p:sldId id="1106" r:id="rId32"/>
    <p:sldId id="1107" r:id="rId33"/>
    <p:sldId id="1108" r:id="rId34"/>
    <p:sldId id="1109" r:id="rId35"/>
    <p:sldId id="1110" r:id="rId36"/>
    <p:sldId id="1111" r:id="rId37"/>
    <p:sldId id="1112" r:id="rId38"/>
    <p:sldId id="1120" r:id="rId39"/>
    <p:sldId id="1127" r:id="rId40"/>
    <p:sldId id="1121" r:id="rId41"/>
    <p:sldId id="1122" r:id="rId42"/>
    <p:sldId id="1123" r:id="rId43"/>
    <p:sldId id="1128" r:id="rId44"/>
    <p:sldId id="1124" r:id="rId45"/>
    <p:sldId id="1125" r:id="rId46"/>
    <p:sldId id="1126" r:id="rId47"/>
    <p:sldId id="1113" r:id="rId48"/>
    <p:sldId id="1114" r:id="rId49"/>
    <p:sldId id="1115" r:id="rId50"/>
    <p:sldId id="1116" r:id="rId51"/>
    <p:sldId id="1117" r:id="rId52"/>
    <p:sldId id="1118" r:id="rId53"/>
    <p:sldId id="1119" r:id="rId54"/>
    <p:sldId id="1129" r:id="rId55"/>
    <p:sldId id="1130" r:id="rId56"/>
    <p:sldId id="1131" r:id="rId57"/>
    <p:sldId id="1132" r:id="rId58"/>
    <p:sldId id="1133" r:id="rId59"/>
    <p:sldId id="1134" r:id="rId60"/>
    <p:sldId id="1135" r:id="rId61"/>
    <p:sldId id="1137" r:id="rId62"/>
    <p:sldId id="1138" r:id="rId63"/>
    <p:sldId id="113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6" d="100"/>
          <a:sy n="86" d="100"/>
        </p:scale>
        <p:origin x="31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91B9D-2297-45DC-8B2A-E6809B917190}" type="datetimeFigureOut">
              <a:rPr lang="en-GB" smtClean="0"/>
              <a:t>16/02/2025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00BFB-A6FB-4CC6-B5EE-75BE929FF0F8}" type="slidenum">
              <a:rPr lang="en-GB" smtClean="0"/>
              <a:t>‹#›</a:t>
            </a:fld>
            <a:endParaRPr lang="en-GB" dirty="0"/>
          </a:p>
        </p:txBody>
      </p:sp>
    </p:spTree>
    <p:extLst>
      <p:ext uri="{BB962C8B-B14F-4D97-AF65-F5344CB8AC3E}">
        <p14:creationId xmlns:p14="http://schemas.microsoft.com/office/powerpoint/2010/main" val="566410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EE3CB2-8A87-4609-A880-C11E470560F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6662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52</a:t>
            </a:fld>
            <a:endParaRPr lang="en-GB" dirty="0"/>
          </a:p>
        </p:txBody>
      </p:sp>
    </p:spTree>
    <p:extLst>
      <p:ext uri="{BB962C8B-B14F-4D97-AF65-F5344CB8AC3E}">
        <p14:creationId xmlns:p14="http://schemas.microsoft.com/office/powerpoint/2010/main" val="360469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55</a:t>
            </a:fld>
            <a:endParaRPr lang="en-GB" dirty="0"/>
          </a:p>
        </p:txBody>
      </p:sp>
    </p:spTree>
    <p:extLst>
      <p:ext uri="{BB962C8B-B14F-4D97-AF65-F5344CB8AC3E}">
        <p14:creationId xmlns:p14="http://schemas.microsoft.com/office/powerpoint/2010/main" val="3356815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56</a:t>
            </a:fld>
            <a:endParaRPr lang="en-GB" dirty="0"/>
          </a:p>
        </p:txBody>
      </p:sp>
    </p:spTree>
    <p:extLst>
      <p:ext uri="{BB962C8B-B14F-4D97-AF65-F5344CB8AC3E}">
        <p14:creationId xmlns:p14="http://schemas.microsoft.com/office/powerpoint/2010/main" val="2143600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3</a:t>
            </a:fld>
            <a:endParaRPr lang="en-GB" dirty="0"/>
          </a:p>
        </p:txBody>
      </p:sp>
    </p:spTree>
    <p:extLst>
      <p:ext uri="{BB962C8B-B14F-4D97-AF65-F5344CB8AC3E}">
        <p14:creationId xmlns:p14="http://schemas.microsoft.com/office/powerpoint/2010/main" val="160708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6</a:t>
            </a:fld>
            <a:endParaRPr lang="en-GB" dirty="0"/>
          </a:p>
        </p:txBody>
      </p:sp>
    </p:spTree>
    <p:extLst>
      <p:ext uri="{BB962C8B-B14F-4D97-AF65-F5344CB8AC3E}">
        <p14:creationId xmlns:p14="http://schemas.microsoft.com/office/powerpoint/2010/main" val="115742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9</a:t>
            </a:fld>
            <a:endParaRPr lang="en-GB" dirty="0"/>
          </a:p>
        </p:txBody>
      </p:sp>
    </p:spTree>
    <p:extLst>
      <p:ext uri="{BB962C8B-B14F-4D97-AF65-F5344CB8AC3E}">
        <p14:creationId xmlns:p14="http://schemas.microsoft.com/office/powerpoint/2010/main" val="93618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14</a:t>
            </a:fld>
            <a:endParaRPr lang="en-GB" dirty="0"/>
          </a:p>
        </p:txBody>
      </p:sp>
    </p:spTree>
    <p:extLst>
      <p:ext uri="{BB962C8B-B14F-4D97-AF65-F5344CB8AC3E}">
        <p14:creationId xmlns:p14="http://schemas.microsoft.com/office/powerpoint/2010/main" val="16160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19</a:t>
            </a:fld>
            <a:endParaRPr lang="en-GB" dirty="0"/>
          </a:p>
        </p:txBody>
      </p:sp>
    </p:spTree>
    <p:extLst>
      <p:ext uri="{BB962C8B-B14F-4D97-AF65-F5344CB8AC3E}">
        <p14:creationId xmlns:p14="http://schemas.microsoft.com/office/powerpoint/2010/main" val="81394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28</a:t>
            </a:fld>
            <a:endParaRPr lang="en-GB" dirty="0"/>
          </a:p>
        </p:txBody>
      </p:sp>
    </p:spTree>
    <p:extLst>
      <p:ext uri="{BB962C8B-B14F-4D97-AF65-F5344CB8AC3E}">
        <p14:creationId xmlns:p14="http://schemas.microsoft.com/office/powerpoint/2010/main" val="202171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34</a:t>
            </a:fld>
            <a:endParaRPr lang="en-GB" dirty="0"/>
          </a:p>
        </p:txBody>
      </p:sp>
    </p:spTree>
    <p:extLst>
      <p:ext uri="{BB962C8B-B14F-4D97-AF65-F5344CB8AC3E}">
        <p14:creationId xmlns:p14="http://schemas.microsoft.com/office/powerpoint/2010/main" val="3125490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000BFB-A6FB-4CC6-B5EE-75BE929FF0F8}" type="slidenum">
              <a:rPr lang="en-GB" smtClean="0"/>
              <a:t>44</a:t>
            </a:fld>
            <a:endParaRPr lang="en-GB" dirty="0"/>
          </a:p>
        </p:txBody>
      </p:sp>
    </p:spTree>
    <p:extLst>
      <p:ext uri="{BB962C8B-B14F-4D97-AF65-F5344CB8AC3E}">
        <p14:creationId xmlns:p14="http://schemas.microsoft.com/office/powerpoint/2010/main" val="30373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6400" y="1342840"/>
            <a:ext cx="11040000" cy="828000"/>
          </a:xfrm>
        </p:spPr>
        <p:txBody>
          <a:bodyPr/>
          <a:lstStyle>
            <a:lvl1pPr>
              <a:defRPr cap="none"/>
            </a:lvl1pPr>
          </a:lstStyle>
          <a:p>
            <a:r>
              <a:rPr lang="en-US" dirty="0"/>
              <a:t>Click to add title</a:t>
            </a:r>
            <a:endParaRPr lang="en-GB" dirty="0"/>
          </a:p>
        </p:txBody>
      </p:sp>
      <p:sp>
        <p:nvSpPr>
          <p:cNvPr id="5" name="Slide Number Placeholder 4"/>
          <p:cNvSpPr>
            <a:spLocks noGrp="1"/>
          </p:cNvSpPr>
          <p:nvPr>
            <p:ph type="sldNum" sz="quarter" idx="10"/>
          </p:nvPr>
        </p:nvSpPr>
        <p:spPr>
          <a:xfrm>
            <a:off x="10704701" y="6345352"/>
            <a:ext cx="901700" cy="252000"/>
          </a:xfrm>
        </p:spPr>
        <p:txBody>
          <a:bodyPr/>
          <a:lstStyle>
            <a:lvl1pPr>
              <a:defRPr/>
            </a:lvl1pPr>
          </a:lstStyle>
          <a:p>
            <a:fld id="{7D9A8A42-CDD3-483B-A525-DE73108F9D72}" type="slidenum">
              <a:rPr lang="en-GB" altLang="en-US"/>
              <a:pPr/>
              <a:t>‹#›</a:t>
            </a:fld>
            <a:endParaRPr lang="en-GB" altLang="en-US" dirty="0"/>
          </a:p>
        </p:txBody>
      </p:sp>
      <p:sp>
        <p:nvSpPr>
          <p:cNvPr id="6" name="Content Placeholder 2"/>
          <p:cNvSpPr>
            <a:spLocks noGrp="1"/>
          </p:cNvSpPr>
          <p:nvPr>
            <p:ph idx="11" hasCustomPrompt="1"/>
          </p:nvPr>
        </p:nvSpPr>
        <p:spPr>
          <a:xfrm>
            <a:off x="566400" y="2322040"/>
            <a:ext cx="5184000" cy="3951304"/>
          </a:xfrm>
        </p:spPr>
        <p:txBody>
          <a:bodyPr/>
          <a:lstStyle>
            <a:lvl1pPr>
              <a:buClr>
                <a:schemeClr val="accent1"/>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2" hasCustomPrompt="1"/>
          </p:nvPr>
        </p:nvSpPr>
        <p:spPr>
          <a:xfrm>
            <a:off x="6108436" y="2322040"/>
            <a:ext cx="5184000" cy="3951304"/>
          </a:xfrm>
        </p:spPr>
        <p:txBody>
          <a:bodyPr/>
          <a:lstStyle>
            <a:lvl1pPr>
              <a:buClr>
                <a:schemeClr val="accent1"/>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514985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dirty="0"/>
          </a:p>
        </p:txBody>
      </p:sp>
      <p:sp>
        <p:nvSpPr>
          <p:cNvPr id="3" name="Rectangle 2"/>
          <p:cNvSpPr/>
          <p:nvPr userDrawn="1"/>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6" name="Picture Placeholder 12"/>
          <p:cNvSpPr>
            <a:spLocks noGrp="1"/>
          </p:cNvSpPr>
          <p:nvPr>
            <p:ph type="pic" sz="quarter" idx="11"/>
          </p:nvPr>
        </p:nvSpPr>
        <p:spPr>
          <a:xfrm>
            <a:off x="0" y="0"/>
            <a:ext cx="12192000" cy="5664204"/>
          </a:xfrm>
          <a:solidFill>
            <a:schemeClr val="bg1"/>
          </a:solidFill>
          <a:ln>
            <a:noFill/>
          </a:ln>
        </p:spPr>
        <p:txBody>
          <a:bodyPr/>
          <a:lstStyle/>
          <a:p>
            <a:r>
              <a:rPr lang="en-US" dirty="0"/>
              <a:t>Click icon to add picture</a:t>
            </a:r>
            <a:endParaRPr lang="en-GB" dirty="0"/>
          </a:p>
        </p:txBody>
      </p:sp>
      <p:sp>
        <p:nvSpPr>
          <p:cNvPr id="14" name="Title 1"/>
          <p:cNvSpPr>
            <a:spLocks noGrp="1"/>
          </p:cNvSpPr>
          <p:nvPr>
            <p:ph type="title" hasCustomPrompt="1"/>
          </p:nvPr>
        </p:nvSpPr>
        <p:spPr>
          <a:xfrm>
            <a:off x="335360" y="5785870"/>
            <a:ext cx="11425269" cy="955498"/>
          </a:xfrm>
        </p:spPr>
        <p:txBody>
          <a:bodyPr wrap="square" anchor="t" anchorCtr="0"/>
          <a:lstStyle>
            <a:lvl1pPr>
              <a:lnSpc>
                <a:spcPct val="80000"/>
              </a:lnSpc>
              <a:defRPr sz="3600" cap="none">
                <a:solidFill>
                  <a:schemeClr val="bg1"/>
                </a:solidFill>
              </a:defRPr>
            </a:lvl1pPr>
          </a:lstStyle>
          <a:p>
            <a:r>
              <a:rPr lang="en-US" dirty="0"/>
              <a:t>Click to add title on up to two lines</a:t>
            </a:r>
            <a:endParaRPr lang="en-GB" dirty="0"/>
          </a:p>
        </p:txBody>
      </p:sp>
    </p:spTree>
    <p:extLst>
      <p:ext uri="{BB962C8B-B14F-4D97-AF65-F5344CB8AC3E}">
        <p14:creationId xmlns:p14="http://schemas.microsoft.com/office/powerpoint/2010/main" val="13498654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dirty="0"/>
          </a:p>
        </p:txBody>
      </p:sp>
      <p:sp>
        <p:nvSpPr>
          <p:cNvPr id="3" name="Rectangle 2"/>
          <p:cNvSpPr/>
          <p:nvPr userDrawn="1"/>
        </p:nvSpPr>
        <p:spPr bwMode="hidden">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6" name="Picture Placeholder 12"/>
          <p:cNvSpPr>
            <a:spLocks noGrp="1"/>
          </p:cNvSpPr>
          <p:nvPr>
            <p:ph type="pic" sz="quarter" idx="11"/>
          </p:nvPr>
        </p:nvSpPr>
        <p:spPr>
          <a:xfrm>
            <a:off x="0" y="0"/>
            <a:ext cx="12192000" cy="5664204"/>
          </a:xfrm>
          <a:solidFill>
            <a:schemeClr val="bg1"/>
          </a:solidFill>
          <a:ln>
            <a:noFill/>
          </a:ln>
        </p:spPr>
        <p:txBody>
          <a:bodyPr/>
          <a:lstStyle/>
          <a:p>
            <a:r>
              <a:rPr lang="en-US" dirty="0"/>
              <a:t>Click icon to add picture</a:t>
            </a:r>
            <a:endParaRPr lang="en-GB" dirty="0"/>
          </a:p>
        </p:txBody>
      </p:sp>
      <p:sp>
        <p:nvSpPr>
          <p:cNvPr id="9" name="Title 1"/>
          <p:cNvSpPr>
            <a:spLocks noGrp="1"/>
          </p:cNvSpPr>
          <p:nvPr>
            <p:ph type="title" hasCustomPrompt="1"/>
          </p:nvPr>
        </p:nvSpPr>
        <p:spPr>
          <a:xfrm>
            <a:off x="335360" y="5785870"/>
            <a:ext cx="11425269" cy="955498"/>
          </a:xfrm>
        </p:spPr>
        <p:txBody>
          <a:bodyPr wrap="square" anchor="t" anchorCtr="0"/>
          <a:lstStyle>
            <a:lvl1pPr>
              <a:lnSpc>
                <a:spcPct val="80000"/>
              </a:lnSpc>
              <a:defRPr sz="3600" cap="none">
                <a:solidFill>
                  <a:schemeClr val="accent1"/>
                </a:solidFill>
              </a:defRPr>
            </a:lvl1pPr>
          </a:lstStyle>
          <a:p>
            <a:r>
              <a:rPr lang="en-US" dirty="0"/>
              <a:t>Click to add title on up to two lines</a:t>
            </a:r>
            <a:endParaRPr lang="en-GB" dirty="0"/>
          </a:p>
        </p:txBody>
      </p:sp>
    </p:spTree>
    <p:extLst>
      <p:ext uri="{BB962C8B-B14F-4D97-AF65-F5344CB8AC3E}">
        <p14:creationId xmlns:p14="http://schemas.microsoft.com/office/powerpoint/2010/main" val="27845305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Re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dirty="0"/>
          </a:p>
        </p:txBody>
      </p:sp>
      <p:sp>
        <p:nvSpPr>
          <p:cNvPr id="6" name="Picture Placeholder 12"/>
          <p:cNvSpPr>
            <a:spLocks noGrp="1"/>
          </p:cNvSpPr>
          <p:nvPr>
            <p:ph type="pic" sz="quarter" idx="11"/>
          </p:nvPr>
        </p:nvSpPr>
        <p:spPr>
          <a:xfrm>
            <a:off x="1" y="0"/>
            <a:ext cx="8127692" cy="6877404"/>
          </a:xfrm>
          <a:solidFill>
            <a:schemeClr val="bg1"/>
          </a:solidFill>
          <a:ln>
            <a:noFill/>
          </a:ln>
        </p:spPr>
        <p:txBody>
          <a:bodyPr/>
          <a:lstStyle/>
          <a:p>
            <a:r>
              <a:rPr lang="en-US" dirty="0"/>
              <a:t>Click icon to add picture</a:t>
            </a:r>
            <a:endParaRPr lang="en-GB" dirty="0"/>
          </a:p>
        </p:txBody>
      </p:sp>
      <p:sp>
        <p:nvSpPr>
          <p:cNvPr id="4" name="Rectangle 3"/>
          <p:cNvSpPr/>
          <p:nvPr userDrawn="1"/>
        </p:nvSpPr>
        <p:spPr bwMode="auto">
          <a:xfrm>
            <a:off x="8127692" y="0"/>
            <a:ext cx="4060800" cy="6877404"/>
          </a:xfrm>
          <a:prstGeom prst="rect">
            <a:avLst/>
          </a:prstGeom>
          <a:solidFill>
            <a:schemeClr val="accent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8" name="Title 1"/>
          <p:cNvSpPr>
            <a:spLocks noGrp="1"/>
          </p:cNvSpPr>
          <p:nvPr>
            <p:ph type="title" hasCustomPrompt="1"/>
          </p:nvPr>
        </p:nvSpPr>
        <p:spPr>
          <a:xfrm>
            <a:off x="8400256" y="332656"/>
            <a:ext cx="3456384" cy="1730144"/>
          </a:xfrm>
        </p:spPr>
        <p:txBody>
          <a:bodyPr wrap="square"/>
          <a:lstStyle>
            <a:lvl1pPr>
              <a:lnSpc>
                <a:spcPct val="80000"/>
              </a:lnSpc>
              <a:defRPr sz="3200" cap="none">
                <a:solidFill>
                  <a:schemeClr val="bg1"/>
                </a:solidFill>
              </a:defRPr>
            </a:lvl1pPr>
          </a:lstStyle>
          <a:p>
            <a:r>
              <a:rPr lang="en-US" dirty="0"/>
              <a:t>Click to add title</a:t>
            </a:r>
            <a:endParaRPr lang="en-GB" dirty="0"/>
          </a:p>
        </p:txBody>
      </p:sp>
      <p:sp>
        <p:nvSpPr>
          <p:cNvPr id="9" name="Content Placeholder 2"/>
          <p:cNvSpPr>
            <a:spLocks noGrp="1"/>
          </p:cNvSpPr>
          <p:nvPr>
            <p:ph idx="1" hasCustomPrompt="1"/>
          </p:nvPr>
        </p:nvSpPr>
        <p:spPr>
          <a:xfrm>
            <a:off x="8400256" y="2214000"/>
            <a:ext cx="3456384" cy="438335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259734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dirty="0"/>
          </a:p>
        </p:txBody>
      </p:sp>
      <p:sp>
        <p:nvSpPr>
          <p:cNvPr id="6" name="Picture Placeholder 12"/>
          <p:cNvSpPr>
            <a:spLocks noGrp="1"/>
          </p:cNvSpPr>
          <p:nvPr>
            <p:ph type="pic" sz="quarter" idx="11"/>
          </p:nvPr>
        </p:nvSpPr>
        <p:spPr>
          <a:xfrm>
            <a:off x="1" y="0"/>
            <a:ext cx="8127692" cy="6877404"/>
          </a:xfrm>
          <a:solidFill>
            <a:schemeClr val="bg1"/>
          </a:solidFill>
          <a:ln>
            <a:noFill/>
          </a:ln>
        </p:spPr>
        <p:txBody>
          <a:bodyPr/>
          <a:lstStyle/>
          <a:p>
            <a:r>
              <a:rPr lang="en-US" dirty="0"/>
              <a:t>Click icon to add picture</a:t>
            </a:r>
            <a:endParaRPr lang="en-GB" dirty="0"/>
          </a:p>
        </p:txBody>
      </p:sp>
      <p:sp>
        <p:nvSpPr>
          <p:cNvPr id="4" name="Rectangle 3"/>
          <p:cNvSpPr/>
          <p:nvPr userDrawn="1"/>
        </p:nvSpPr>
        <p:spPr bwMode="auto">
          <a:xfrm>
            <a:off x="8127692" y="0"/>
            <a:ext cx="4060800" cy="6877404"/>
          </a:xfrm>
          <a:prstGeom prst="rect">
            <a:avLst/>
          </a:prstGeom>
          <a:solidFill>
            <a:schemeClr val="tx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8" name="Title 1"/>
          <p:cNvSpPr>
            <a:spLocks noGrp="1"/>
          </p:cNvSpPr>
          <p:nvPr>
            <p:ph type="title" hasCustomPrompt="1"/>
          </p:nvPr>
        </p:nvSpPr>
        <p:spPr>
          <a:xfrm>
            <a:off x="8400256" y="332656"/>
            <a:ext cx="3456384" cy="1730144"/>
          </a:xfrm>
        </p:spPr>
        <p:txBody>
          <a:bodyPr wrap="square"/>
          <a:lstStyle>
            <a:lvl1pPr>
              <a:lnSpc>
                <a:spcPct val="80000"/>
              </a:lnSpc>
              <a:defRPr sz="3200" cap="none">
                <a:solidFill>
                  <a:schemeClr val="bg1"/>
                </a:solidFill>
              </a:defRPr>
            </a:lvl1pPr>
          </a:lstStyle>
          <a:p>
            <a:r>
              <a:rPr lang="en-US" dirty="0"/>
              <a:t>Click to add title</a:t>
            </a:r>
            <a:endParaRPr lang="en-GB" dirty="0"/>
          </a:p>
        </p:txBody>
      </p:sp>
      <p:sp>
        <p:nvSpPr>
          <p:cNvPr id="9" name="Content Placeholder 2"/>
          <p:cNvSpPr>
            <a:spLocks noGrp="1"/>
          </p:cNvSpPr>
          <p:nvPr>
            <p:ph idx="1" hasCustomPrompt="1"/>
          </p:nvPr>
        </p:nvSpPr>
        <p:spPr>
          <a:xfrm>
            <a:off x="8400256" y="2214000"/>
            <a:ext cx="3456384" cy="438335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752288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dirty="0"/>
          </a:p>
        </p:txBody>
      </p:sp>
      <p:sp>
        <p:nvSpPr>
          <p:cNvPr id="6" name="Picture Placeholder 12"/>
          <p:cNvSpPr>
            <a:spLocks noGrp="1"/>
          </p:cNvSpPr>
          <p:nvPr>
            <p:ph type="pic" sz="quarter" idx="11"/>
          </p:nvPr>
        </p:nvSpPr>
        <p:spPr>
          <a:xfrm>
            <a:off x="1" y="0"/>
            <a:ext cx="8127692" cy="6877404"/>
          </a:xfrm>
          <a:solidFill>
            <a:schemeClr val="bg1"/>
          </a:solidFill>
          <a:ln>
            <a:noFill/>
          </a:ln>
        </p:spPr>
        <p:txBody>
          <a:bodyPr/>
          <a:lstStyle/>
          <a:p>
            <a:r>
              <a:rPr lang="en-US" dirty="0"/>
              <a:t>Click icon to add picture</a:t>
            </a:r>
            <a:endParaRPr lang="en-GB" dirty="0"/>
          </a:p>
        </p:txBody>
      </p:sp>
      <p:sp>
        <p:nvSpPr>
          <p:cNvPr id="4" name="Rectangle 3"/>
          <p:cNvSpPr/>
          <p:nvPr userDrawn="1"/>
        </p:nvSpPr>
        <p:spPr bwMode="auto">
          <a:xfrm>
            <a:off x="8127692" y="0"/>
            <a:ext cx="4060800" cy="6877404"/>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8" name="Title 1"/>
          <p:cNvSpPr>
            <a:spLocks noGrp="1"/>
          </p:cNvSpPr>
          <p:nvPr>
            <p:ph type="title" hasCustomPrompt="1"/>
          </p:nvPr>
        </p:nvSpPr>
        <p:spPr>
          <a:xfrm>
            <a:off x="8400256" y="332656"/>
            <a:ext cx="3456384" cy="1730144"/>
          </a:xfrm>
        </p:spPr>
        <p:txBody>
          <a:bodyPr wrap="square"/>
          <a:lstStyle>
            <a:lvl1pPr>
              <a:lnSpc>
                <a:spcPct val="80000"/>
              </a:lnSpc>
              <a:defRPr sz="3200" cap="none">
                <a:solidFill>
                  <a:schemeClr val="accent1"/>
                </a:solidFill>
              </a:defRPr>
            </a:lvl1pPr>
          </a:lstStyle>
          <a:p>
            <a:r>
              <a:rPr lang="en-US" dirty="0"/>
              <a:t>Click to add title</a:t>
            </a:r>
            <a:endParaRPr lang="en-GB" dirty="0"/>
          </a:p>
        </p:txBody>
      </p:sp>
      <p:sp>
        <p:nvSpPr>
          <p:cNvPr id="7" name="Content Placeholder 5"/>
          <p:cNvSpPr>
            <a:spLocks noGrp="1"/>
          </p:cNvSpPr>
          <p:nvPr>
            <p:ph sz="quarter" idx="12" hasCustomPrompt="1"/>
          </p:nvPr>
        </p:nvSpPr>
        <p:spPr>
          <a:xfrm>
            <a:off x="8400256" y="2214000"/>
            <a:ext cx="3456384" cy="4383352"/>
          </a:xfrm>
        </p:spPr>
        <p:txBody>
          <a:bodyPr/>
          <a:lstStyle>
            <a:lvl1pPr>
              <a:buClr>
                <a:schemeClr val="accent1"/>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640833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Timetable (Colour)">
    <p:spTree>
      <p:nvGrpSpPr>
        <p:cNvPr id="1" name=""/>
        <p:cNvGrpSpPr/>
        <p:nvPr/>
      </p:nvGrpSpPr>
      <p:grpSpPr>
        <a:xfrm>
          <a:off x="0" y="0"/>
          <a:ext cx="0" cy="0"/>
          <a:chOff x="0" y="0"/>
          <a:chExt cx="0" cy="0"/>
        </a:xfrm>
      </p:grpSpPr>
      <p:sp>
        <p:nvSpPr>
          <p:cNvPr id="3" name="Rectangle 2"/>
          <p:cNvSpPr/>
          <p:nvPr userDrawn="1"/>
        </p:nvSpPr>
        <p:spPr bwMode="hidden">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7" name="Rectangle 6"/>
          <p:cNvSpPr/>
          <p:nvPr userDrawn="1"/>
        </p:nvSpPr>
        <p:spPr bwMode="auto">
          <a:xfrm>
            <a:off x="0" y="1196752"/>
            <a:ext cx="12192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14" name="Title 1"/>
          <p:cNvSpPr>
            <a:spLocks noGrp="1"/>
          </p:cNvSpPr>
          <p:nvPr>
            <p:ph type="title" hasCustomPrompt="1"/>
          </p:nvPr>
        </p:nvSpPr>
        <p:spPr>
          <a:xfrm>
            <a:off x="335360" y="188640"/>
            <a:ext cx="11425269" cy="955498"/>
          </a:xfrm>
        </p:spPr>
        <p:txBody>
          <a:bodyPr wrap="square" anchor="b" anchorCtr="0"/>
          <a:lstStyle>
            <a:lvl1pPr>
              <a:lnSpc>
                <a:spcPct val="80000"/>
              </a:lnSpc>
              <a:defRPr sz="3600" cap="none"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335360" y="1484784"/>
            <a:ext cx="11425269"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17010134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Timetable (Grey)">
    <p:spTree>
      <p:nvGrpSpPr>
        <p:cNvPr id="1" name=""/>
        <p:cNvGrpSpPr/>
        <p:nvPr/>
      </p:nvGrpSpPr>
      <p:grpSpPr>
        <a:xfrm>
          <a:off x="0" y="0"/>
          <a:ext cx="0" cy="0"/>
          <a:chOff x="0" y="0"/>
          <a:chExt cx="0" cy="0"/>
        </a:xfrm>
      </p:grpSpPr>
      <p:sp>
        <p:nvSpPr>
          <p:cNvPr id="3" name="Rectangle 2"/>
          <p:cNvSpPr/>
          <p:nvPr userDrawn="1"/>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7" name="Rectangle 6"/>
          <p:cNvSpPr/>
          <p:nvPr userDrawn="1"/>
        </p:nvSpPr>
        <p:spPr bwMode="auto">
          <a:xfrm>
            <a:off x="0" y="1196752"/>
            <a:ext cx="12192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14" name="Title 1"/>
          <p:cNvSpPr>
            <a:spLocks noGrp="1"/>
          </p:cNvSpPr>
          <p:nvPr>
            <p:ph type="title" hasCustomPrompt="1"/>
          </p:nvPr>
        </p:nvSpPr>
        <p:spPr>
          <a:xfrm>
            <a:off x="335360" y="188640"/>
            <a:ext cx="11425269" cy="955498"/>
          </a:xfrm>
        </p:spPr>
        <p:txBody>
          <a:bodyPr wrap="square" anchor="b" anchorCtr="0"/>
          <a:lstStyle>
            <a:lvl1pPr>
              <a:lnSpc>
                <a:spcPct val="80000"/>
              </a:lnSpc>
              <a:defRPr sz="3600" cap="none"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335360" y="1484784"/>
            <a:ext cx="11425269"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30121885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Timetable (White)">
    <p:spTree>
      <p:nvGrpSpPr>
        <p:cNvPr id="1" name=""/>
        <p:cNvGrpSpPr/>
        <p:nvPr/>
      </p:nvGrpSpPr>
      <p:grpSpPr>
        <a:xfrm>
          <a:off x="0" y="0"/>
          <a:ext cx="0" cy="0"/>
          <a:chOff x="0" y="0"/>
          <a:chExt cx="0" cy="0"/>
        </a:xfrm>
      </p:grpSpPr>
      <p:sp>
        <p:nvSpPr>
          <p:cNvPr id="3" name="Rectangle 2"/>
          <p:cNvSpPr/>
          <p:nvPr userDrawn="1"/>
        </p:nvSpPr>
        <p:spPr bwMode="hidden">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7" name="Rectangle 6"/>
          <p:cNvSpPr/>
          <p:nvPr userDrawn="1"/>
        </p:nvSpPr>
        <p:spPr bwMode="auto">
          <a:xfrm>
            <a:off x="0" y="1196752"/>
            <a:ext cx="12192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14" name="Title 1"/>
          <p:cNvSpPr>
            <a:spLocks noGrp="1"/>
          </p:cNvSpPr>
          <p:nvPr>
            <p:ph type="title" hasCustomPrompt="1"/>
          </p:nvPr>
        </p:nvSpPr>
        <p:spPr>
          <a:xfrm>
            <a:off x="335360" y="188640"/>
            <a:ext cx="11425269" cy="955498"/>
          </a:xfrm>
        </p:spPr>
        <p:txBody>
          <a:bodyPr wrap="square" anchor="b" anchorCtr="0"/>
          <a:lstStyle>
            <a:lvl1pPr>
              <a:lnSpc>
                <a:spcPct val="80000"/>
              </a:lnSpc>
              <a:defRPr sz="3600" cap="none" baseline="0">
                <a:solidFill>
                  <a:schemeClr val="accent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335360" y="1484784"/>
            <a:ext cx="11425269"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154057517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bg>
      <p:bgPr>
        <a:solidFill>
          <a:srgbClr val="FDE6A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6400" y="1342840"/>
            <a:ext cx="11040000" cy="828000"/>
          </a:xfrm>
        </p:spPr>
        <p:txBody>
          <a:bodyPr/>
          <a:lstStyle>
            <a:lvl1pPr>
              <a:defRPr cap="none"/>
            </a:lvl1pPr>
          </a:lstStyle>
          <a:p>
            <a:r>
              <a:rPr lang="en-US" dirty="0"/>
              <a:t>Click to add title</a:t>
            </a:r>
            <a:endParaRPr lang="en-GB" dirty="0"/>
          </a:p>
        </p:txBody>
      </p:sp>
      <p:sp>
        <p:nvSpPr>
          <p:cNvPr id="6" name="Content Placeholder 2"/>
          <p:cNvSpPr>
            <a:spLocks noGrp="1"/>
          </p:cNvSpPr>
          <p:nvPr>
            <p:ph idx="11" hasCustomPrompt="1"/>
          </p:nvPr>
        </p:nvSpPr>
        <p:spPr>
          <a:xfrm>
            <a:off x="566400" y="2322040"/>
            <a:ext cx="5184000" cy="3951304"/>
          </a:xfrm>
        </p:spPr>
        <p:txBody>
          <a:bodyPr/>
          <a:lstStyle>
            <a:lvl1pPr>
              <a:buClr>
                <a:schemeClr val="tx2"/>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2" hasCustomPrompt="1"/>
          </p:nvPr>
        </p:nvSpPr>
        <p:spPr>
          <a:xfrm>
            <a:off x="6108436" y="2322040"/>
            <a:ext cx="5184000" cy="3951304"/>
          </a:xfrm>
        </p:spPr>
        <p:txBody>
          <a:bodyPr/>
          <a:lstStyle>
            <a:lvl1pPr>
              <a:buClrTx/>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Rectangle 13"/>
          <p:cNvSpPr>
            <a:spLocks noGrp="1" noChangeArrowheads="1"/>
          </p:cNvSpPr>
          <p:nvPr>
            <p:ph type="sldNum" sz="quarter" idx="4"/>
          </p:nvPr>
        </p:nvSpPr>
        <p:spPr bwMode="auto">
          <a:xfrm>
            <a:off x="10704701" y="6345352"/>
            <a:ext cx="9017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12" name="Picture 53" descr="Device-blac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3001" y="437938"/>
            <a:ext cx="1579033" cy="38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4264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DE6AB"/>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66400" y="1340768"/>
            <a:ext cx="11040000" cy="828000"/>
          </a:xfrm>
        </p:spPr>
        <p:txBody>
          <a:bodyPr/>
          <a:lstStyle>
            <a:lvl1pPr>
              <a:defRPr cap="none"/>
            </a:lvl1pPr>
          </a:lstStyle>
          <a:p>
            <a:r>
              <a:rPr lang="en-US" dirty="0"/>
              <a:t>Click to add title</a:t>
            </a:r>
            <a:endParaRPr lang="en-GB" dirty="0"/>
          </a:p>
        </p:txBody>
      </p:sp>
      <p:sp>
        <p:nvSpPr>
          <p:cNvPr id="8" name="Rectangle 13"/>
          <p:cNvSpPr>
            <a:spLocks noGrp="1" noChangeArrowheads="1"/>
          </p:cNvSpPr>
          <p:nvPr>
            <p:ph type="sldNum" sz="quarter" idx="4"/>
          </p:nvPr>
        </p:nvSpPr>
        <p:spPr bwMode="auto">
          <a:xfrm>
            <a:off x="10704701" y="6343280"/>
            <a:ext cx="9017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10" name="Picture 53" descr="Device-black"/>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3001" y="437938"/>
            <a:ext cx="1579033" cy="3873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1" hasCustomPrompt="1"/>
          </p:nvPr>
        </p:nvSpPr>
        <p:spPr>
          <a:xfrm>
            <a:off x="566400" y="2319968"/>
            <a:ext cx="11040000" cy="3951304"/>
          </a:xfrm>
        </p:spPr>
        <p:txBody>
          <a:bodyPr/>
          <a:lstStyle>
            <a:lvl1pPr>
              <a:buClr>
                <a:schemeClr val="tx2"/>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30522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66400" y="2322040"/>
            <a:ext cx="11040000" cy="3960000"/>
          </a:xfrm>
        </p:spPr>
        <p:txBody>
          <a:bodyPr/>
          <a:lstStyle>
            <a:lvl1pPr>
              <a:buClr>
                <a:schemeClr val="accent1"/>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a:xfrm>
            <a:off x="10704701" y="6345352"/>
            <a:ext cx="901700" cy="252000"/>
          </a:xfrm>
        </p:spPr>
        <p:txBody>
          <a:bodyPr/>
          <a:lstStyle>
            <a:lvl1pPr>
              <a:defRPr/>
            </a:lvl1pPr>
          </a:lstStyle>
          <a:p>
            <a:fld id="{DCF6A46F-80AB-49F3-8C7E-9717ED945456}" type="slidenum">
              <a:rPr lang="en-GB" altLang="en-US"/>
              <a:pPr/>
              <a:t>‹#›</a:t>
            </a:fld>
            <a:endParaRPr lang="en-GB" altLang="en-US" dirty="0"/>
          </a:p>
        </p:txBody>
      </p:sp>
      <p:sp>
        <p:nvSpPr>
          <p:cNvPr id="5" name="Title 1"/>
          <p:cNvSpPr>
            <a:spLocks noGrp="1"/>
          </p:cNvSpPr>
          <p:nvPr>
            <p:ph type="title" hasCustomPrompt="1"/>
          </p:nvPr>
        </p:nvSpPr>
        <p:spPr>
          <a:xfrm>
            <a:off x="566400" y="1342840"/>
            <a:ext cx="11040000" cy="828000"/>
          </a:xfrm>
        </p:spPr>
        <p:txBody>
          <a:bodyPr/>
          <a:lstStyle>
            <a:lvl1pPr>
              <a:defRPr cap="none"/>
            </a:lvl1pPr>
          </a:lstStyle>
          <a:p>
            <a:r>
              <a:rPr lang="en-US" dirty="0"/>
              <a:t>Click to add title</a:t>
            </a:r>
            <a:endParaRPr lang="en-GB" dirty="0"/>
          </a:p>
        </p:txBody>
      </p:sp>
    </p:spTree>
    <p:extLst>
      <p:ext uri="{BB962C8B-B14F-4D97-AF65-F5344CB8AC3E}">
        <p14:creationId xmlns:p14="http://schemas.microsoft.com/office/powerpoint/2010/main" val="152428217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Title Slide (Grey)">
    <p:bg>
      <p:bgPr>
        <a:solidFill>
          <a:srgbClr val="FDE6AB"/>
        </a:solidFill>
        <a:effectLst/>
      </p:bgPr>
    </p:bg>
    <p:spTree>
      <p:nvGrpSpPr>
        <p:cNvPr id="1" name=""/>
        <p:cNvGrpSpPr/>
        <p:nvPr/>
      </p:nvGrpSpPr>
      <p:grpSpPr>
        <a:xfrm>
          <a:off x="0" y="0"/>
          <a:ext cx="0" cy="0"/>
          <a:chOff x="0" y="0"/>
          <a:chExt cx="0" cy="0"/>
        </a:xfrm>
      </p:grpSpPr>
      <p:sp>
        <p:nvSpPr>
          <p:cNvPr id="3083" name="Rectangle 11"/>
          <p:cNvSpPr>
            <a:spLocks noGrp="1" noChangeArrowheads="1"/>
          </p:cNvSpPr>
          <p:nvPr>
            <p:ph type="ctrTitle" hasCustomPrompt="1"/>
          </p:nvPr>
        </p:nvSpPr>
        <p:spPr>
          <a:xfrm>
            <a:off x="566400" y="1143000"/>
            <a:ext cx="11040000" cy="919800"/>
          </a:xfrm>
        </p:spPr>
        <p:txBody>
          <a:bodyPr wrap="square"/>
          <a:lstStyle>
            <a:lvl1pPr>
              <a:lnSpc>
                <a:spcPct val="90000"/>
              </a:lnSpc>
              <a:tabLst>
                <a:tab pos="4038600" algn="l"/>
              </a:tabLst>
              <a:defRPr sz="3800" cap="none" baseline="0">
                <a:solidFill>
                  <a:sysClr val="windowText" lastClr="000000"/>
                </a:solidFill>
              </a:defRPr>
            </a:lvl1pPr>
          </a:lstStyle>
          <a:p>
            <a:pPr lvl="0"/>
            <a:r>
              <a:rPr lang="en-US" dirty="0"/>
              <a:t>Click to add title</a:t>
            </a:r>
            <a:endParaRPr lang="en-GB" altLang="en-US" noProof="0" dirty="0"/>
          </a:p>
        </p:txBody>
      </p:sp>
      <p:sp>
        <p:nvSpPr>
          <p:cNvPr id="3084" name="Rectangle 12"/>
          <p:cNvSpPr>
            <a:spLocks noGrp="1" noChangeArrowheads="1"/>
          </p:cNvSpPr>
          <p:nvPr>
            <p:ph type="subTitle" idx="1" hasCustomPrompt="1"/>
          </p:nvPr>
        </p:nvSpPr>
        <p:spPr>
          <a:xfrm>
            <a:off x="566400" y="4653136"/>
            <a:ext cx="11040000" cy="925512"/>
          </a:xfrm>
        </p:spPr>
        <p:txBody>
          <a:bodyPr/>
          <a:lstStyle>
            <a:lvl1pPr marL="0" indent="0">
              <a:buFontTx/>
              <a:buNone/>
              <a:defRPr sz="2400">
                <a:solidFill>
                  <a:sysClr val="windowText" lastClr="000000"/>
                </a:solidFill>
              </a:defRPr>
            </a:lvl1pPr>
          </a:lstStyle>
          <a:p>
            <a:pPr lvl="0"/>
            <a:r>
              <a:rPr lang="en-US" altLang="en-US" noProof="0" dirty="0"/>
              <a:t>Click to add subtitle</a:t>
            </a:r>
            <a:endParaRPr lang="en-GB" altLang="en-US" noProof="0" dirty="0"/>
          </a:p>
        </p:txBody>
      </p:sp>
      <p:pic>
        <p:nvPicPr>
          <p:cNvPr id="15" name="Picture 4" descr="Background image of spiralling trails of light." title="Swirling light"/>
          <p:cNvPicPr>
            <a:picLocks noChangeAspect="1"/>
          </p:cNvPicPr>
          <p:nvPr userDrawn="1"/>
        </p:nvPicPr>
        <p:blipFill>
          <a:blip r:embed="rId2">
            <a:extLst>
              <a:ext uri="{28A0092B-C50C-407E-A947-70E740481C1C}">
                <a14:useLocalDpi xmlns:a14="http://schemas.microsoft.com/office/drawing/2010/main" val="0"/>
              </a:ext>
            </a:extLst>
          </a:blip>
          <a:srcRect l="13858" t="424" r="7953" b="22234"/>
          <a:stretch>
            <a:fillRect/>
          </a:stretch>
        </p:blipFill>
        <p:spPr bwMode="auto">
          <a:xfrm>
            <a:off x="0" y="2286000"/>
            <a:ext cx="12192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3" hasCustomPrompt="1"/>
          </p:nvPr>
        </p:nvSpPr>
        <p:spPr>
          <a:xfrm>
            <a:off x="556683" y="1"/>
            <a:ext cx="3811125" cy="805551"/>
          </a:xfrm>
          <a:solidFill>
            <a:srgbClr val="FDE6AB"/>
          </a:solidFill>
        </p:spPr>
        <p:txBody>
          <a:bodyPr wrap="square" lIns="72000" tIns="396000" rIns="72000" bIns="36000">
            <a:spAutoFit/>
          </a:bodyPr>
          <a:lstStyle>
            <a:lvl1pPr marL="0" indent="0">
              <a:buNone/>
              <a:defRPr sz="1200">
                <a:solidFill>
                  <a:sysClr val="windowText" lastClr="000000"/>
                </a:solidFill>
                <a:latin typeface="Arial Bold" panose="020B0704020202020204" pitchFamily="34" charset="0"/>
                <a:cs typeface="Arial Bold" panose="020B0704020202020204" pitchFamily="34" charset="0"/>
              </a:defRPr>
            </a:lvl1pPr>
          </a:lstStyle>
          <a:p>
            <a:pPr lvl="0"/>
            <a:r>
              <a:rPr lang="en-US" dirty="0"/>
              <a:t>Unit name here, max 2 line, adjust width of box if required</a:t>
            </a:r>
            <a:endParaRPr lang="en-GB" dirty="0"/>
          </a:p>
        </p:txBody>
      </p:sp>
      <p:sp>
        <p:nvSpPr>
          <p:cNvPr id="17" name="TextBox 16"/>
          <p:cNvSpPr txBox="1"/>
          <p:nvPr userDrawn="1"/>
        </p:nvSpPr>
        <p:spPr>
          <a:xfrm>
            <a:off x="566400" y="6646908"/>
            <a:ext cx="2688299"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Copyright University of Reading</a:t>
            </a:r>
          </a:p>
        </p:txBody>
      </p:sp>
      <p:sp>
        <p:nvSpPr>
          <p:cNvPr id="19" name="Rectangle 13"/>
          <p:cNvSpPr>
            <a:spLocks noGrp="1" noChangeArrowheads="1"/>
          </p:cNvSpPr>
          <p:nvPr>
            <p:ph type="sldNum" sz="quarter" idx="4"/>
          </p:nvPr>
        </p:nvSpPr>
        <p:spPr bwMode="auto">
          <a:xfrm>
            <a:off x="10704701" y="6237312"/>
            <a:ext cx="9017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21" name="Picture 53" descr="Device-blac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033001" y="437938"/>
            <a:ext cx="1579033" cy="38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8512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hite)">
    <p:bg>
      <p:bgPr>
        <a:solidFill>
          <a:srgbClr val="FDE6AB"/>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1" hasCustomPrompt="1"/>
          </p:nvPr>
        </p:nvSpPr>
        <p:spPr>
          <a:xfrm>
            <a:off x="566400" y="476672"/>
            <a:ext cx="11040000" cy="5904656"/>
          </a:xfrm>
        </p:spPr>
        <p:txBody>
          <a:bodyPr/>
          <a:lstStyle>
            <a:lvl1pPr>
              <a:buClr>
                <a:schemeClr val="tx2"/>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18558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preserve="1" userDrawn="1">
  <p:cSld name="1_Image and subtitle (Off-white)">
    <p:bg>
      <p:bgPr>
        <a:solidFill>
          <a:srgbClr val="FDE6AB"/>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1"/>
          </p:nvPr>
        </p:nvSpPr>
        <p:spPr>
          <a:xfrm>
            <a:off x="0" y="0"/>
            <a:ext cx="12192000" cy="5664204"/>
          </a:xfrm>
          <a:solidFill>
            <a:schemeClr val="bg1"/>
          </a:solidFill>
          <a:ln>
            <a:noFill/>
          </a:ln>
        </p:spPr>
        <p:txBody>
          <a:bodyPr/>
          <a:lstStyle/>
          <a:p>
            <a:r>
              <a:rPr lang="en-US" dirty="0"/>
              <a:t>Click icon to add picture</a:t>
            </a:r>
            <a:endParaRPr lang="en-GB" dirty="0"/>
          </a:p>
        </p:txBody>
      </p:sp>
      <p:sp>
        <p:nvSpPr>
          <p:cNvPr id="9" name="Title 1"/>
          <p:cNvSpPr>
            <a:spLocks noGrp="1"/>
          </p:cNvSpPr>
          <p:nvPr>
            <p:ph type="title" hasCustomPrompt="1"/>
          </p:nvPr>
        </p:nvSpPr>
        <p:spPr>
          <a:xfrm>
            <a:off x="335360" y="5785870"/>
            <a:ext cx="11521280" cy="955498"/>
          </a:xfrm>
        </p:spPr>
        <p:txBody>
          <a:bodyPr wrap="square" anchor="t" anchorCtr="0"/>
          <a:lstStyle>
            <a:lvl1pPr>
              <a:lnSpc>
                <a:spcPct val="80000"/>
              </a:lnSpc>
              <a:defRPr sz="3600" cap="none">
                <a:solidFill>
                  <a:schemeClr val="tx2"/>
                </a:solidFill>
              </a:defRPr>
            </a:lvl1pPr>
          </a:lstStyle>
          <a:p>
            <a:r>
              <a:rPr lang="en-US" dirty="0"/>
              <a:t>Click to add title</a:t>
            </a:r>
            <a:endParaRPr lang="en-GB" dirty="0"/>
          </a:p>
        </p:txBody>
      </p:sp>
    </p:spTree>
    <p:extLst>
      <p:ext uri="{BB962C8B-B14F-4D97-AF65-F5344CB8AC3E}">
        <p14:creationId xmlns:p14="http://schemas.microsoft.com/office/powerpoint/2010/main" val="29325924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1_Image and sidebar (off-white)">
    <p:bg>
      <p:bgPr>
        <a:solidFill>
          <a:srgbClr val="FDE6AB"/>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1"/>
          </p:nvPr>
        </p:nvSpPr>
        <p:spPr>
          <a:xfrm>
            <a:off x="1" y="0"/>
            <a:ext cx="8127692" cy="6877404"/>
          </a:xfrm>
          <a:solidFill>
            <a:schemeClr val="bg1"/>
          </a:solidFill>
          <a:ln>
            <a:noFill/>
          </a:ln>
        </p:spPr>
        <p:txBody>
          <a:bodyPr/>
          <a:lstStyle>
            <a:lvl1pPr>
              <a:buClrTx/>
              <a:defRPr/>
            </a:lvl1pPr>
          </a:lstStyle>
          <a:p>
            <a:r>
              <a:rPr lang="en-US" dirty="0"/>
              <a:t>Click icon to add picture</a:t>
            </a:r>
            <a:endParaRPr lang="en-GB" dirty="0"/>
          </a:p>
        </p:txBody>
      </p:sp>
      <p:sp>
        <p:nvSpPr>
          <p:cNvPr id="8" name="Title 1"/>
          <p:cNvSpPr>
            <a:spLocks noGrp="1"/>
          </p:cNvSpPr>
          <p:nvPr>
            <p:ph type="title" hasCustomPrompt="1"/>
          </p:nvPr>
        </p:nvSpPr>
        <p:spPr>
          <a:xfrm>
            <a:off x="8400256" y="332656"/>
            <a:ext cx="3456384" cy="1730144"/>
          </a:xfrm>
        </p:spPr>
        <p:txBody>
          <a:bodyPr wrap="square"/>
          <a:lstStyle>
            <a:lvl1pPr>
              <a:lnSpc>
                <a:spcPct val="80000"/>
              </a:lnSpc>
              <a:defRPr sz="3200" cap="none">
                <a:solidFill>
                  <a:schemeClr val="tx2"/>
                </a:solidFill>
              </a:defRPr>
            </a:lvl1pPr>
          </a:lstStyle>
          <a:p>
            <a:r>
              <a:rPr lang="en-US" dirty="0"/>
              <a:t>Click to add title</a:t>
            </a:r>
            <a:endParaRPr lang="en-GB" dirty="0"/>
          </a:p>
        </p:txBody>
      </p:sp>
      <p:sp>
        <p:nvSpPr>
          <p:cNvPr id="7" name="Content Placeholder 2"/>
          <p:cNvSpPr>
            <a:spLocks noGrp="1"/>
          </p:cNvSpPr>
          <p:nvPr>
            <p:ph idx="12" hasCustomPrompt="1"/>
          </p:nvPr>
        </p:nvSpPr>
        <p:spPr>
          <a:xfrm>
            <a:off x="8400256" y="2214000"/>
            <a:ext cx="3456384" cy="4383352"/>
          </a:xfrm>
        </p:spPr>
        <p:txBody>
          <a:bodyPr/>
          <a:lstStyle>
            <a:lvl1pPr>
              <a:buClrTx/>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95577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preserve="1" userDrawn="1">
  <p:cSld name="Timetable (White)">
    <p:bg>
      <p:bgPr>
        <a:solidFill>
          <a:srgbClr val="FDE6AB"/>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1196752"/>
            <a:ext cx="12192000" cy="5661248"/>
          </a:xfrm>
          <a:prstGeom prst="rect">
            <a:avLst/>
          </a:prstGeom>
          <a:solidFill>
            <a:schemeClr val="bg1"/>
          </a:solidFill>
          <a:ln w="3810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bg1"/>
              </a:solidFill>
              <a:effectLst/>
              <a:latin typeface="+mn-lt"/>
            </a:endParaRPr>
          </a:p>
        </p:txBody>
      </p:sp>
      <p:sp>
        <p:nvSpPr>
          <p:cNvPr id="14" name="Title 1"/>
          <p:cNvSpPr>
            <a:spLocks noGrp="1"/>
          </p:cNvSpPr>
          <p:nvPr>
            <p:ph type="title" hasCustomPrompt="1"/>
          </p:nvPr>
        </p:nvSpPr>
        <p:spPr>
          <a:xfrm>
            <a:off x="335360" y="188640"/>
            <a:ext cx="11425269" cy="955498"/>
          </a:xfrm>
        </p:spPr>
        <p:txBody>
          <a:bodyPr wrap="square" anchor="b" anchorCtr="0"/>
          <a:lstStyle>
            <a:lvl1pPr>
              <a:lnSpc>
                <a:spcPct val="80000"/>
              </a:lnSpc>
              <a:defRPr sz="3600" cap="none" baseline="0">
                <a:solidFill>
                  <a:schemeClr val="tx2"/>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335360" y="1484784"/>
            <a:ext cx="11425269"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30423169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25870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07520" y="274680"/>
            <a:ext cx="8256480" cy="1142640"/>
          </a:xfrm>
          <a:prstGeom prst="rect">
            <a:avLst/>
          </a:prstGeom>
        </p:spPr>
        <p:txBody>
          <a:bodyPr lIns="0" tIns="0" rIns="0" bIns="0" anchor="ctr"/>
          <a:lstStyle/>
          <a:p>
            <a:endParaRPr/>
          </a:p>
        </p:txBody>
      </p:sp>
      <p:sp>
        <p:nvSpPr>
          <p:cNvPr id="59" name="PlaceHolder 2"/>
          <p:cNvSpPr>
            <a:spLocks noGrp="1"/>
          </p:cNvSpPr>
          <p:nvPr>
            <p:ph type="subTitle"/>
          </p:nvPr>
        </p:nvSpPr>
        <p:spPr>
          <a:xfrm>
            <a:off x="1007520" y="1600200"/>
            <a:ext cx="10574400" cy="434304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902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5" name="Rectangle 4"/>
          <p:cNvSpPr/>
          <p:nvPr userDrawn="1"/>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2" name="Title 1"/>
          <p:cNvSpPr>
            <a:spLocks noGrp="1"/>
          </p:cNvSpPr>
          <p:nvPr>
            <p:ph type="title" hasCustomPrompt="1"/>
          </p:nvPr>
        </p:nvSpPr>
        <p:spPr>
          <a:xfrm>
            <a:off x="566400" y="1342840"/>
            <a:ext cx="11040000" cy="828000"/>
          </a:xfrm>
        </p:spPr>
        <p:txBody>
          <a:bodyPr/>
          <a:lstStyle>
            <a:lvl1pPr>
              <a:defRPr cap="none">
                <a:solidFill>
                  <a:schemeClr val="bg1"/>
                </a:solidFill>
              </a:defRPr>
            </a:lvl1pPr>
          </a:lstStyle>
          <a:p>
            <a:r>
              <a:rPr lang="en-US" dirty="0"/>
              <a:t>Click to add title</a:t>
            </a:r>
            <a:endParaRPr lang="en-GB" dirty="0"/>
          </a:p>
        </p:txBody>
      </p:sp>
      <p:sp>
        <p:nvSpPr>
          <p:cNvPr id="3" name="Content Placeholder 2"/>
          <p:cNvSpPr>
            <a:spLocks noGrp="1"/>
          </p:cNvSpPr>
          <p:nvPr>
            <p:ph idx="1" hasCustomPrompt="1"/>
          </p:nvPr>
        </p:nvSpPr>
        <p:spPr>
          <a:xfrm>
            <a:off x="566400" y="2322040"/>
            <a:ext cx="11040000"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a:xfrm>
            <a:off x="10704701" y="6345352"/>
            <a:ext cx="901700" cy="252000"/>
          </a:xfrm>
        </p:spPr>
        <p:txBody>
          <a:bodyPr/>
          <a:lstStyle>
            <a:lvl1pPr>
              <a:defRPr>
                <a:solidFill>
                  <a:schemeClr val="bg1"/>
                </a:solidFill>
              </a:defRPr>
            </a:lvl1pPr>
          </a:lstStyle>
          <a:p>
            <a:fld id="{DCF6A46F-80AB-49F3-8C7E-9717ED945456}" type="slidenum">
              <a:rPr lang="en-GB" altLang="en-US" smtClean="0"/>
              <a:pPr/>
              <a:t>‹#›</a:t>
            </a:fld>
            <a:endParaRPr lang="en-GB" altLang="en-US" dirty="0"/>
          </a:p>
        </p:txBody>
      </p:sp>
      <p:pic>
        <p:nvPicPr>
          <p:cNvPr id="9" name="Picture 55" descr="White version of the University of Reading's logo." title="University of Read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hidden">
          <a:xfrm>
            <a:off x="10033001" y="439662"/>
            <a:ext cx="1579033" cy="384326"/>
          </a:xfrm>
          <a:prstGeom prst="rect">
            <a:avLst/>
          </a:prstGeom>
          <a:noFill/>
          <a:ln>
            <a:noFill/>
          </a:ln>
        </p:spPr>
      </p:pic>
    </p:spTree>
    <p:extLst>
      <p:ext uri="{BB962C8B-B14F-4D97-AF65-F5344CB8AC3E}">
        <p14:creationId xmlns:p14="http://schemas.microsoft.com/office/powerpoint/2010/main" val="7618124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6" name="Rectangle 5"/>
          <p:cNvSpPr/>
          <p:nvPr userDrawn="1"/>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2" name="Title 1"/>
          <p:cNvSpPr>
            <a:spLocks noGrp="1"/>
          </p:cNvSpPr>
          <p:nvPr>
            <p:ph type="title" hasCustomPrompt="1"/>
          </p:nvPr>
        </p:nvSpPr>
        <p:spPr>
          <a:xfrm>
            <a:off x="566400" y="1342840"/>
            <a:ext cx="11040000" cy="828000"/>
          </a:xfrm>
        </p:spPr>
        <p:txBody>
          <a:bodyPr/>
          <a:lstStyle>
            <a:lvl1pPr>
              <a:defRPr cap="none">
                <a:solidFill>
                  <a:schemeClr val="bg1"/>
                </a:solidFill>
              </a:defRPr>
            </a:lvl1pPr>
          </a:lstStyle>
          <a:p>
            <a:r>
              <a:rPr lang="en-US" dirty="0"/>
              <a:t>Click to add title</a:t>
            </a:r>
            <a:endParaRPr lang="en-GB" dirty="0"/>
          </a:p>
        </p:txBody>
      </p:sp>
      <p:sp>
        <p:nvSpPr>
          <p:cNvPr id="5" name="Slide Number Placeholder 4"/>
          <p:cNvSpPr>
            <a:spLocks noGrp="1"/>
          </p:cNvSpPr>
          <p:nvPr>
            <p:ph type="sldNum" sz="quarter" idx="10"/>
          </p:nvPr>
        </p:nvSpPr>
        <p:spPr>
          <a:xfrm>
            <a:off x="10704701" y="6345352"/>
            <a:ext cx="901700" cy="252000"/>
          </a:xfrm>
        </p:spPr>
        <p:txBody>
          <a:bodyPr/>
          <a:lstStyle>
            <a:lvl1pPr>
              <a:defRPr>
                <a:solidFill>
                  <a:schemeClr val="bg1"/>
                </a:solidFill>
              </a:defRPr>
            </a:lvl1pPr>
          </a:lstStyle>
          <a:p>
            <a:fld id="{7D9A8A42-CDD3-483B-A525-DE73108F9D72}" type="slidenum">
              <a:rPr lang="en-GB" altLang="en-US" smtClean="0"/>
              <a:pPr/>
              <a:t>‹#›</a:t>
            </a:fld>
            <a:endParaRPr lang="en-GB" altLang="en-US" dirty="0"/>
          </a:p>
        </p:txBody>
      </p:sp>
      <p:sp>
        <p:nvSpPr>
          <p:cNvPr id="9" name="Content Placeholder 2"/>
          <p:cNvSpPr>
            <a:spLocks noGrp="1"/>
          </p:cNvSpPr>
          <p:nvPr>
            <p:ph idx="11" hasCustomPrompt="1"/>
          </p:nvPr>
        </p:nvSpPr>
        <p:spPr>
          <a:xfrm>
            <a:off x="566400" y="2322040"/>
            <a:ext cx="5184000" cy="395505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2" hasCustomPrompt="1"/>
          </p:nvPr>
        </p:nvSpPr>
        <p:spPr>
          <a:xfrm>
            <a:off x="6108436" y="2322040"/>
            <a:ext cx="5184000" cy="395505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55" descr="White version of the University of Reading's logo." title="University of Read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hidden">
          <a:xfrm>
            <a:off x="10033001" y="439662"/>
            <a:ext cx="1579033" cy="384326"/>
          </a:xfrm>
          <a:prstGeom prst="rect">
            <a:avLst/>
          </a:prstGeom>
          <a:noFill/>
          <a:ln>
            <a:noFill/>
          </a:ln>
        </p:spPr>
      </p:pic>
    </p:spTree>
    <p:extLst>
      <p:ext uri="{BB962C8B-B14F-4D97-AF65-F5344CB8AC3E}">
        <p14:creationId xmlns:p14="http://schemas.microsoft.com/office/powerpoint/2010/main" val="36438079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userDrawn="1">
  <p:cSld name="Title Slide (Grey)">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bwMode="hidden">
          <a:xfrm>
            <a:off x="0" y="4572000"/>
            <a:ext cx="12192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23" name="Rectangle 22"/>
          <p:cNvSpPr/>
          <p:nvPr/>
        </p:nvSpPr>
        <p:spPr bwMode="hidden">
          <a:xfrm>
            <a:off x="0" y="0"/>
            <a:ext cx="12192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fontAlgn="auto">
              <a:spcBef>
                <a:spcPts val="0"/>
              </a:spcBef>
              <a:spcAft>
                <a:spcPts val="0"/>
              </a:spcAft>
              <a:defRPr/>
            </a:pPr>
            <a:endParaRPr lang="en-GB" sz="1800" dirty="0"/>
          </a:p>
        </p:txBody>
      </p:sp>
      <p:sp>
        <p:nvSpPr>
          <p:cNvPr id="3083" name="Rectangle 11"/>
          <p:cNvSpPr>
            <a:spLocks noGrp="1" noChangeArrowheads="1"/>
          </p:cNvSpPr>
          <p:nvPr>
            <p:ph type="ctrTitle" hasCustomPrompt="1"/>
          </p:nvPr>
        </p:nvSpPr>
        <p:spPr>
          <a:xfrm>
            <a:off x="566400" y="1143000"/>
            <a:ext cx="11040000" cy="919800"/>
          </a:xfrm>
        </p:spPr>
        <p:txBody>
          <a:bodyPr wrap="square"/>
          <a:lstStyle>
            <a:lvl1pPr>
              <a:lnSpc>
                <a:spcPct val="90000"/>
              </a:lnSpc>
              <a:tabLst>
                <a:tab pos="4038600" algn="l"/>
              </a:tabLst>
              <a:defRPr sz="3800" cap="none" baseline="0">
                <a:solidFill>
                  <a:schemeClr val="bg1"/>
                </a:solidFill>
              </a:defRPr>
            </a:lvl1pPr>
          </a:lstStyle>
          <a:p>
            <a:pPr lvl="0"/>
            <a:r>
              <a:rPr lang="en-US" altLang="en-US" noProof="0" dirty="0"/>
              <a:t>Click to add title</a:t>
            </a:r>
            <a:endParaRPr lang="en-GB" altLang="en-US" noProof="0" dirty="0"/>
          </a:p>
        </p:txBody>
      </p:sp>
      <p:sp>
        <p:nvSpPr>
          <p:cNvPr id="3084" name="Rectangle 12"/>
          <p:cNvSpPr>
            <a:spLocks noGrp="1" noChangeArrowheads="1"/>
          </p:cNvSpPr>
          <p:nvPr>
            <p:ph type="subTitle" idx="1" hasCustomPrompt="1"/>
          </p:nvPr>
        </p:nvSpPr>
        <p:spPr>
          <a:xfrm>
            <a:off x="566400" y="4653136"/>
            <a:ext cx="11040000" cy="925512"/>
          </a:xfrm>
        </p:spPr>
        <p:txBody>
          <a:bodyPr/>
          <a:lstStyle>
            <a:lvl1pPr marL="0" indent="0">
              <a:buFontTx/>
              <a:buNone/>
              <a:defRPr sz="2400">
                <a:solidFill>
                  <a:schemeClr val="bg1"/>
                </a:solidFill>
              </a:defRPr>
            </a:lvl1pPr>
          </a:lstStyle>
          <a:p>
            <a:pPr lvl="0"/>
            <a:r>
              <a:rPr lang="en-US" altLang="en-US" noProof="0" dirty="0"/>
              <a:t>Click to add subtitle</a:t>
            </a:r>
            <a:endParaRPr lang="en-GB" altLang="en-US" noProof="0" dirty="0"/>
          </a:p>
        </p:txBody>
      </p:sp>
      <p:sp>
        <p:nvSpPr>
          <p:cNvPr id="27" name="Rectangle 13"/>
          <p:cNvSpPr>
            <a:spLocks noGrp="1" noChangeArrowheads="1"/>
          </p:cNvSpPr>
          <p:nvPr>
            <p:ph type="sldNum" sz="quarter" idx="4"/>
          </p:nvPr>
        </p:nvSpPr>
        <p:spPr bwMode="auto">
          <a:xfrm>
            <a:off x="10704701" y="6237312"/>
            <a:ext cx="9017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32" name="Picture 55" descr="White version of the University of Reading's logo." title="University of Reading logo"/>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hidden">
          <a:xfrm>
            <a:off x="10033001" y="439662"/>
            <a:ext cx="1579033" cy="384326"/>
          </a:xfrm>
          <a:prstGeom prst="rect">
            <a:avLst/>
          </a:prstGeom>
          <a:noFill/>
          <a:ln>
            <a:noFill/>
          </a:ln>
        </p:spPr>
      </p:pic>
      <p:pic>
        <p:nvPicPr>
          <p:cNvPr id="15" name="Picture 4"/>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t="27778" b="27778"/>
          <a:stretch/>
        </p:blipFill>
        <p:spPr bwMode="auto">
          <a:xfrm>
            <a:off x="0" y="2286000"/>
            <a:ext cx="12192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3" hasCustomPrompt="1"/>
          </p:nvPr>
        </p:nvSpPr>
        <p:spPr>
          <a:xfrm>
            <a:off x="556683" y="1"/>
            <a:ext cx="3811125" cy="620885"/>
          </a:xfrm>
          <a:solidFill>
            <a:schemeClr val="accent1"/>
          </a:solidFill>
        </p:spPr>
        <p:txBody>
          <a:bodyPr wrap="square" lIns="72000" tIns="396000" rIns="72000" bIns="36000">
            <a:spAutoFit/>
          </a:bodyPr>
          <a:lstStyle>
            <a:lvl1pPr marL="0" indent="0">
              <a:buNone/>
              <a:defRPr sz="1200">
                <a:solidFill>
                  <a:schemeClr val="bg1"/>
                </a:solidFill>
                <a:latin typeface="Arial Bold" panose="020B0704020202020204" pitchFamily="34" charset="0"/>
                <a:cs typeface="Arial Bold" panose="020B0704020202020204" pitchFamily="34" charset="0"/>
              </a:defRPr>
            </a:lvl1pPr>
          </a:lstStyle>
          <a:p>
            <a:pPr lvl="0"/>
            <a:r>
              <a:rPr lang="en-US" dirty="0"/>
              <a:t>CS3BC20 Blockchain Computing</a:t>
            </a:r>
            <a:endParaRPr lang="en-GB" dirty="0"/>
          </a:p>
        </p:txBody>
      </p:sp>
      <p:sp>
        <p:nvSpPr>
          <p:cNvPr id="17" name="TextBox 16"/>
          <p:cNvSpPr txBox="1"/>
          <p:nvPr userDrawn="1"/>
        </p:nvSpPr>
        <p:spPr>
          <a:xfrm>
            <a:off x="566400" y="6646908"/>
            <a:ext cx="2688299"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spTree>
    <p:extLst>
      <p:ext uri="{BB962C8B-B14F-4D97-AF65-F5344CB8AC3E}">
        <p14:creationId xmlns:p14="http://schemas.microsoft.com/office/powerpoint/2010/main" val="144555438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Title Slide (Colour)">
    <p:bg>
      <p:bgPr>
        <a:solidFill>
          <a:schemeClr val="bg1"/>
        </a:solidFill>
        <a:effectLst/>
      </p:bgPr>
    </p:bg>
    <p:spTree>
      <p:nvGrpSpPr>
        <p:cNvPr id="1" name=""/>
        <p:cNvGrpSpPr/>
        <p:nvPr/>
      </p:nvGrpSpPr>
      <p:grpSpPr>
        <a:xfrm>
          <a:off x="0" y="0"/>
          <a:ext cx="0" cy="0"/>
          <a:chOff x="0" y="0"/>
          <a:chExt cx="0" cy="0"/>
        </a:xfrm>
      </p:grpSpPr>
      <p:sp>
        <p:nvSpPr>
          <p:cNvPr id="26" name="Rectangle 25"/>
          <p:cNvSpPr/>
          <p:nvPr userDrawn="1"/>
        </p:nvSpPr>
        <p:spPr bwMode="hidden">
          <a:xfrm>
            <a:off x="0" y="4572000"/>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23" name="Rectangle 22"/>
          <p:cNvSpPr/>
          <p:nvPr userDrawn="1"/>
        </p:nvSpPr>
        <p:spPr bwMode="hidden">
          <a:xfrm>
            <a:off x="0" y="0"/>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3084" name="Rectangle 12"/>
          <p:cNvSpPr>
            <a:spLocks noGrp="1" noChangeArrowheads="1"/>
          </p:cNvSpPr>
          <p:nvPr>
            <p:ph type="subTitle" idx="1" hasCustomPrompt="1"/>
          </p:nvPr>
        </p:nvSpPr>
        <p:spPr>
          <a:xfrm>
            <a:off x="566400" y="4653136"/>
            <a:ext cx="10560051" cy="925512"/>
          </a:xfrm>
        </p:spPr>
        <p:txBody>
          <a:bodyPr/>
          <a:lstStyle>
            <a:lvl1pPr marL="0" indent="0">
              <a:buFontTx/>
              <a:buNone/>
              <a:defRPr sz="2400">
                <a:solidFill>
                  <a:schemeClr val="bg1"/>
                </a:solidFill>
              </a:defRPr>
            </a:lvl1pPr>
          </a:lstStyle>
          <a:p>
            <a:pPr lvl="0"/>
            <a:r>
              <a:rPr lang="en-US" altLang="en-US" noProof="0" dirty="0"/>
              <a:t>Click to add subtitle</a:t>
            </a:r>
            <a:endParaRPr lang="en-GB" altLang="en-US" noProof="0" dirty="0"/>
          </a:p>
        </p:txBody>
      </p:sp>
      <p:sp>
        <p:nvSpPr>
          <p:cNvPr id="27" name="Rectangle 13"/>
          <p:cNvSpPr>
            <a:spLocks noGrp="1" noChangeArrowheads="1"/>
          </p:cNvSpPr>
          <p:nvPr>
            <p:ph type="sldNum" sz="quarter" idx="4"/>
          </p:nvPr>
        </p:nvSpPr>
        <p:spPr bwMode="auto">
          <a:xfrm>
            <a:off x="10704701" y="6237312"/>
            <a:ext cx="9017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
        <p:nvSpPr>
          <p:cNvPr id="14" name="Rectangle 11"/>
          <p:cNvSpPr>
            <a:spLocks noGrp="1" noChangeArrowheads="1"/>
          </p:cNvSpPr>
          <p:nvPr>
            <p:ph type="ctrTitle" hasCustomPrompt="1"/>
          </p:nvPr>
        </p:nvSpPr>
        <p:spPr>
          <a:xfrm>
            <a:off x="566400" y="1143000"/>
            <a:ext cx="11040000" cy="919800"/>
          </a:xfrm>
        </p:spPr>
        <p:txBody>
          <a:bodyPr wrap="square"/>
          <a:lstStyle>
            <a:lvl1pPr>
              <a:lnSpc>
                <a:spcPct val="90000"/>
              </a:lnSpc>
              <a:tabLst>
                <a:tab pos="4038600" algn="l"/>
              </a:tabLst>
              <a:defRPr sz="3800" cap="none" baseline="0">
                <a:solidFill>
                  <a:schemeClr val="bg1"/>
                </a:solidFill>
              </a:defRPr>
            </a:lvl1pPr>
          </a:lstStyle>
          <a:p>
            <a:pPr lvl="0"/>
            <a:r>
              <a:rPr lang="en-US" altLang="en-US" noProof="0" dirty="0"/>
              <a:t>Click to add title</a:t>
            </a:r>
            <a:endParaRPr lang="en-GB" altLang="en-US" noProof="0" dirty="0"/>
          </a:p>
        </p:txBody>
      </p:sp>
      <p:sp>
        <p:nvSpPr>
          <p:cNvPr id="15" name="Text Placeholder 2"/>
          <p:cNvSpPr>
            <a:spLocks noGrp="1"/>
          </p:cNvSpPr>
          <p:nvPr>
            <p:ph type="body" sz="quarter" idx="13" hasCustomPrompt="1"/>
          </p:nvPr>
        </p:nvSpPr>
        <p:spPr>
          <a:xfrm>
            <a:off x="556683" y="1"/>
            <a:ext cx="3811125" cy="805551"/>
          </a:xfrm>
          <a:solidFill>
            <a:schemeClr val="accent1"/>
          </a:solidFill>
        </p:spPr>
        <p:txBody>
          <a:bodyPr wrap="square" lIns="72000" tIns="396000" rIns="72000" bIns="36000">
            <a:spAutoFit/>
          </a:bodyPr>
          <a:lstStyle>
            <a:lvl1pPr marL="0" indent="0">
              <a:buNone/>
              <a:defRPr sz="1200">
                <a:solidFill>
                  <a:schemeClr val="bg1"/>
                </a:solidFill>
                <a:latin typeface="Arial Bold" panose="020B0704020202020204" pitchFamily="34" charset="0"/>
                <a:cs typeface="Arial Bold" panose="020B0704020202020204" pitchFamily="34" charset="0"/>
              </a:defRPr>
            </a:lvl1pPr>
          </a:lstStyle>
          <a:p>
            <a:pPr lvl="0"/>
            <a:r>
              <a:rPr lang="en-US" dirty="0"/>
              <a:t>Unit name here, max 2 line, adjust width of box if required</a:t>
            </a:r>
            <a:endParaRPr lang="en-GB" dirty="0"/>
          </a:p>
        </p:txBody>
      </p:sp>
      <p:sp>
        <p:nvSpPr>
          <p:cNvPr id="19" name="TextBox 18"/>
          <p:cNvSpPr txBox="1"/>
          <p:nvPr userDrawn="1"/>
        </p:nvSpPr>
        <p:spPr>
          <a:xfrm>
            <a:off x="566400" y="6646908"/>
            <a:ext cx="2688299"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pic>
        <p:nvPicPr>
          <p:cNvPr id="18" name="Picture 55" descr="White version of the University of Reading's logo." title="University of Reading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hidden">
          <a:xfrm>
            <a:off x="10033001" y="439662"/>
            <a:ext cx="1579033" cy="384326"/>
          </a:xfrm>
          <a:prstGeom prst="rect">
            <a:avLst/>
          </a:prstGeom>
          <a:noFill/>
          <a:ln>
            <a:noFill/>
          </a:ln>
        </p:spPr>
      </p:pic>
      <p:pic>
        <p:nvPicPr>
          <p:cNvPr id="21" name="Picture 4" descr="Background image of spiralling trails of light." title="Swirling light"/>
          <p:cNvPicPr>
            <a:picLocks noChangeAspect="1"/>
          </p:cNvPicPr>
          <p:nvPr userDrawn="1"/>
        </p:nvPicPr>
        <p:blipFill>
          <a:blip r:embed="rId3">
            <a:extLst>
              <a:ext uri="{28A0092B-C50C-407E-A947-70E740481C1C}">
                <a14:useLocalDpi xmlns:a14="http://schemas.microsoft.com/office/drawing/2010/main" val="0"/>
              </a:ext>
            </a:extLst>
          </a:blip>
          <a:srcRect l="13858" t="424" r="7953" b="22234"/>
          <a:stretch>
            <a:fillRect/>
          </a:stretch>
        </p:blipFill>
        <p:spPr bwMode="auto">
          <a:xfrm>
            <a:off x="0" y="2286000"/>
            <a:ext cx="12192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1133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dirty="0"/>
          </a:p>
        </p:txBody>
      </p:sp>
      <p:sp>
        <p:nvSpPr>
          <p:cNvPr id="3" name="Rectangle 2"/>
          <p:cNvSpPr/>
          <p:nvPr userDrawn="1"/>
        </p:nvSpPr>
        <p:spPr bwMode="hidden">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6" name="Content Placeholder 5"/>
          <p:cNvSpPr>
            <a:spLocks noGrp="1"/>
          </p:cNvSpPr>
          <p:nvPr>
            <p:ph sz="quarter" idx="11" hasCustomPrompt="1"/>
          </p:nvPr>
        </p:nvSpPr>
        <p:spPr>
          <a:xfrm>
            <a:off x="566400" y="476672"/>
            <a:ext cx="11040000" cy="5904656"/>
          </a:xfrm>
        </p:spPr>
        <p:txBody>
          <a:bodyPr/>
          <a:lstStyle>
            <a:lvl1pPr>
              <a:buClr>
                <a:schemeClr val="accent1"/>
              </a:buCl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543332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dirty="0"/>
          </a:p>
        </p:txBody>
      </p:sp>
      <p:sp>
        <p:nvSpPr>
          <p:cNvPr id="3" name="Rectangle 2"/>
          <p:cNvSpPr/>
          <p:nvPr userDrawn="1"/>
        </p:nvSpPr>
        <p:spPr bwMode="hidden">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4" name="Content Placeholder 5"/>
          <p:cNvSpPr>
            <a:spLocks noGrp="1"/>
          </p:cNvSpPr>
          <p:nvPr>
            <p:ph sz="quarter" idx="11" hasCustomPrompt="1"/>
          </p:nvPr>
        </p:nvSpPr>
        <p:spPr>
          <a:xfrm>
            <a:off x="566400" y="476672"/>
            <a:ext cx="11040000" cy="5904656"/>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976974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dirty="0"/>
          </a:p>
        </p:txBody>
      </p:sp>
      <p:sp>
        <p:nvSpPr>
          <p:cNvPr id="3" name="Rectangle 2"/>
          <p:cNvSpPr/>
          <p:nvPr userDrawn="1"/>
        </p:nvSpPr>
        <p:spPr bwMode="hidden">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dirty="0"/>
          </a:p>
        </p:txBody>
      </p:sp>
      <p:sp>
        <p:nvSpPr>
          <p:cNvPr id="6" name="Picture Placeholder 12"/>
          <p:cNvSpPr>
            <a:spLocks noGrp="1"/>
          </p:cNvSpPr>
          <p:nvPr>
            <p:ph type="pic" sz="quarter" idx="11"/>
          </p:nvPr>
        </p:nvSpPr>
        <p:spPr>
          <a:xfrm>
            <a:off x="0" y="0"/>
            <a:ext cx="12192000" cy="5664204"/>
          </a:xfrm>
          <a:solidFill>
            <a:schemeClr val="bg1"/>
          </a:solidFill>
          <a:ln>
            <a:noFill/>
          </a:ln>
        </p:spPr>
        <p:txBody>
          <a:bodyPr/>
          <a:lstStyle/>
          <a:p>
            <a:r>
              <a:rPr lang="en-US" dirty="0"/>
              <a:t>Click icon to add picture</a:t>
            </a:r>
            <a:endParaRPr lang="en-GB" dirty="0"/>
          </a:p>
        </p:txBody>
      </p:sp>
      <p:sp>
        <p:nvSpPr>
          <p:cNvPr id="14" name="Title 1"/>
          <p:cNvSpPr>
            <a:spLocks noGrp="1"/>
          </p:cNvSpPr>
          <p:nvPr>
            <p:ph type="title" hasCustomPrompt="1"/>
          </p:nvPr>
        </p:nvSpPr>
        <p:spPr>
          <a:xfrm>
            <a:off x="335360" y="5785870"/>
            <a:ext cx="11425269" cy="955498"/>
          </a:xfrm>
        </p:spPr>
        <p:txBody>
          <a:bodyPr wrap="square" anchor="t" anchorCtr="0"/>
          <a:lstStyle>
            <a:lvl1pPr>
              <a:lnSpc>
                <a:spcPct val="80000"/>
              </a:lnSpc>
              <a:defRPr sz="3600" cap="none">
                <a:solidFill>
                  <a:schemeClr val="bg1"/>
                </a:solidFill>
              </a:defRPr>
            </a:lvl1pPr>
          </a:lstStyle>
          <a:p>
            <a:r>
              <a:rPr lang="en-US" dirty="0"/>
              <a:t>Click to add title on up to two lines</a:t>
            </a:r>
            <a:endParaRPr lang="en-GB" dirty="0"/>
          </a:p>
        </p:txBody>
      </p:sp>
    </p:spTree>
    <p:extLst>
      <p:ext uri="{BB962C8B-B14F-4D97-AF65-F5344CB8AC3E}">
        <p14:creationId xmlns:p14="http://schemas.microsoft.com/office/powerpoint/2010/main" val="33269208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79" name="Picture 55" descr="Colour version of the University of Reading's logo." title="University of Reading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hidden">
          <a:xfrm>
            <a:off x="10033001" y="438150"/>
            <a:ext cx="1579033"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title"/>
          </p:nvPr>
        </p:nvSpPr>
        <p:spPr bwMode="auto">
          <a:xfrm>
            <a:off x="566400" y="1342840"/>
            <a:ext cx="11040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r>
              <a:rPr lang="en-US" altLang="en-US" dirty="0"/>
              <a:t>Click to add title</a:t>
            </a:r>
            <a:endParaRPr lang="en-GB" altLang="en-US" dirty="0"/>
          </a:p>
        </p:txBody>
      </p:sp>
      <p:sp>
        <p:nvSpPr>
          <p:cNvPr id="1027" name="Rectangle 3"/>
          <p:cNvSpPr>
            <a:spLocks noGrp="1" noChangeArrowheads="1"/>
          </p:cNvSpPr>
          <p:nvPr>
            <p:ph type="body" idx="1"/>
          </p:nvPr>
        </p:nvSpPr>
        <p:spPr bwMode="auto">
          <a:xfrm>
            <a:off x="566400" y="2322040"/>
            <a:ext cx="11040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37" name="Rectangle 13"/>
          <p:cNvSpPr>
            <a:spLocks noGrp="1" noChangeArrowheads="1"/>
          </p:cNvSpPr>
          <p:nvPr>
            <p:ph type="sldNum" sz="quarter" idx="4"/>
          </p:nvPr>
        </p:nvSpPr>
        <p:spPr bwMode="auto">
          <a:xfrm>
            <a:off x="10704701" y="6345352"/>
            <a:ext cx="9017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Tree>
    <p:extLst>
      <p:ext uri="{BB962C8B-B14F-4D97-AF65-F5344CB8AC3E}">
        <p14:creationId xmlns:p14="http://schemas.microsoft.com/office/powerpoint/2010/main" val="2922213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rtl="0" eaLnBrk="1" fontAlgn="base" hangingPunct="1">
        <a:spcBef>
          <a:spcPct val="0"/>
        </a:spcBef>
        <a:spcAft>
          <a:spcPct val="0"/>
        </a:spcAft>
        <a:defRPr sz="3800" b="0" cap="none" baseline="0">
          <a:solidFill>
            <a:schemeClr val="accent1"/>
          </a:solidFill>
          <a:latin typeface="Arial Bold" panose="020B0704020202020204" pitchFamily="34" charset="0"/>
          <a:ea typeface="+mj-ea"/>
          <a:cs typeface="Arial Bold" panose="020B0704020202020204" pitchFamily="34" charset="0"/>
        </a:defRPr>
      </a:lvl1pPr>
      <a:lvl2pPr algn="l" rtl="0" eaLnBrk="1" fontAlgn="base" hangingPunct="1">
        <a:spcBef>
          <a:spcPct val="0"/>
        </a:spcBef>
        <a:spcAft>
          <a:spcPct val="0"/>
        </a:spcAft>
        <a:defRPr sz="3600">
          <a:solidFill>
            <a:schemeClr val="tx2"/>
          </a:solidFill>
          <a:latin typeface="+mn-lt"/>
        </a:defRPr>
      </a:lvl2pPr>
      <a:lvl3pPr algn="l" rtl="0" eaLnBrk="1" fontAlgn="base" hangingPunct="1">
        <a:spcBef>
          <a:spcPct val="0"/>
        </a:spcBef>
        <a:spcAft>
          <a:spcPct val="0"/>
        </a:spcAft>
        <a:defRPr sz="3600">
          <a:solidFill>
            <a:schemeClr val="tx2"/>
          </a:solidFill>
          <a:latin typeface="+mn-lt"/>
        </a:defRPr>
      </a:lvl3pPr>
      <a:lvl4pPr algn="l" rtl="0" eaLnBrk="1" fontAlgn="base" hangingPunct="1">
        <a:spcBef>
          <a:spcPct val="0"/>
        </a:spcBef>
        <a:spcAft>
          <a:spcPct val="0"/>
        </a:spcAft>
        <a:defRPr sz="3600">
          <a:solidFill>
            <a:schemeClr val="tx2"/>
          </a:solidFill>
          <a:latin typeface="+mn-lt"/>
        </a:defRPr>
      </a:lvl4pPr>
      <a:lvl5pPr algn="l" rtl="0" eaLnBrk="1" fontAlgn="base" hangingPunct="1">
        <a:spcBef>
          <a:spcPct val="0"/>
        </a:spcBef>
        <a:spcAft>
          <a:spcPct val="0"/>
        </a:spcAft>
        <a:defRPr sz="3600">
          <a:solidFill>
            <a:schemeClr val="tx2"/>
          </a:solidFill>
          <a:latin typeface="+mn-lt"/>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sz="2400" baseline="0">
          <a:solidFill>
            <a:schemeClr val="tx2"/>
          </a:solidFill>
          <a:latin typeface="Arial" panose="020B0604020202020204" pitchFamily="34" charset="0"/>
          <a:ea typeface="+mn-ea"/>
          <a:cs typeface="Arial" panose="020B0604020202020204" pitchFamily="34" charset="0"/>
        </a:defRPr>
      </a:lvl1pPr>
      <a:lvl2pPr marL="54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sz="2400" baseline="0">
          <a:solidFill>
            <a:schemeClr val="tx2"/>
          </a:solidFill>
          <a:latin typeface="Arial" panose="020B0604020202020204" pitchFamily="34" charset="0"/>
          <a:cs typeface="Arial" panose="020B0604020202020204" pitchFamily="34" charset="0"/>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400" baseline="0">
          <a:solidFill>
            <a:schemeClr val="tx2"/>
          </a:solidFill>
          <a:latin typeface="Arial" panose="020B0604020202020204" pitchFamily="34" charset="0"/>
          <a:cs typeface="Arial" panose="020B0604020202020204" pitchFamily="34" charset="0"/>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sz="2400" baseline="0">
          <a:solidFill>
            <a:schemeClr val="tx2"/>
          </a:solidFill>
          <a:latin typeface="Arial" panose="020B0604020202020204" pitchFamily="34" charset="0"/>
          <a:cs typeface="Arial" panose="020B0604020202020204" pitchFamily="34" charset="0"/>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400" baseline="0">
          <a:solidFill>
            <a:schemeClr val="tx2"/>
          </a:solidFill>
          <a:latin typeface="Arial" panose="020B0604020202020204" pitchFamily="34" charset="0"/>
          <a:cs typeface="Arial" panose="020B0604020202020204" pitchFamily="34" charset="0"/>
        </a:defRPr>
      </a:lvl5pPr>
      <a:lvl6pPr marL="25146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DE6A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66400" y="1370120"/>
            <a:ext cx="11040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r>
              <a:rPr lang="en-US" dirty="0"/>
              <a:t>Click to add title</a:t>
            </a:r>
            <a:endParaRPr lang="en-GB" altLang="en-US" dirty="0"/>
          </a:p>
        </p:txBody>
      </p:sp>
      <p:sp>
        <p:nvSpPr>
          <p:cNvPr id="1027" name="Rectangle 3"/>
          <p:cNvSpPr>
            <a:spLocks noGrp="1" noChangeArrowheads="1"/>
          </p:cNvSpPr>
          <p:nvPr>
            <p:ph type="body" idx="1"/>
          </p:nvPr>
        </p:nvSpPr>
        <p:spPr bwMode="auto">
          <a:xfrm>
            <a:off x="566400" y="2349320"/>
            <a:ext cx="11040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4157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ransition>
    <p:fade/>
  </p:transition>
  <p:hf hdr="0" ftr="0" dt="0"/>
  <p:txStyles>
    <p:titleStyle>
      <a:lvl1pPr algn="l" rtl="0" eaLnBrk="1" fontAlgn="base" hangingPunct="1">
        <a:spcBef>
          <a:spcPct val="0"/>
        </a:spcBef>
        <a:spcAft>
          <a:spcPct val="0"/>
        </a:spcAft>
        <a:defRPr sz="3800" b="0" cap="none" baseline="0">
          <a:solidFill>
            <a:schemeClr val="tx2"/>
          </a:solidFill>
          <a:latin typeface="Arial Bold" panose="020B0704020202020204" pitchFamily="34" charset="0"/>
          <a:ea typeface="+mj-ea"/>
          <a:cs typeface="Arial Bold" panose="020B0704020202020204" pitchFamily="34" charset="0"/>
        </a:defRPr>
      </a:lvl1pPr>
      <a:lvl2pPr algn="l" rtl="0" eaLnBrk="1" fontAlgn="base" hangingPunct="1">
        <a:spcBef>
          <a:spcPct val="0"/>
        </a:spcBef>
        <a:spcAft>
          <a:spcPct val="0"/>
        </a:spcAft>
        <a:defRPr sz="3600">
          <a:solidFill>
            <a:schemeClr val="tx2"/>
          </a:solidFill>
          <a:latin typeface="+mn-lt"/>
        </a:defRPr>
      </a:lvl2pPr>
      <a:lvl3pPr algn="l" rtl="0" eaLnBrk="1" fontAlgn="base" hangingPunct="1">
        <a:spcBef>
          <a:spcPct val="0"/>
        </a:spcBef>
        <a:spcAft>
          <a:spcPct val="0"/>
        </a:spcAft>
        <a:defRPr sz="3600">
          <a:solidFill>
            <a:schemeClr val="tx2"/>
          </a:solidFill>
          <a:latin typeface="+mn-lt"/>
        </a:defRPr>
      </a:lvl3pPr>
      <a:lvl4pPr algn="l" rtl="0" eaLnBrk="1" fontAlgn="base" hangingPunct="1">
        <a:spcBef>
          <a:spcPct val="0"/>
        </a:spcBef>
        <a:spcAft>
          <a:spcPct val="0"/>
        </a:spcAft>
        <a:defRPr sz="3600">
          <a:solidFill>
            <a:schemeClr val="tx2"/>
          </a:solidFill>
          <a:latin typeface="+mn-lt"/>
        </a:defRPr>
      </a:lvl4pPr>
      <a:lvl5pPr algn="l" rtl="0" eaLnBrk="1" fontAlgn="base" hangingPunct="1">
        <a:spcBef>
          <a:spcPct val="0"/>
        </a:spcBef>
        <a:spcAft>
          <a:spcPct val="0"/>
        </a:spcAft>
        <a:defRPr sz="3600">
          <a:solidFill>
            <a:schemeClr val="tx2"/>
          </a:solidFill>
          <a:latin typeface="+mn-lt"/>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80000" marR="0" indent="-180000" algn="l" defTabSz="914400" rtl="0" eaLnBrk="1" fontAlgn="base" latinLnBrk="0" hangingPunct="1">
        <a:lnSpc>
          <a:spcPct val="100000"/>
        </a:lnSpc>
        <a:spcBef>
          <a:spcPct val="20000"/>
        </a:spcBef>
        <a:spcAft>
          <a:spcPct val="0"/>
        </a:spcAft>
        <a:buClrTx/>
        <a:buSzTx/>
        <a:buFont typeface="Arial" charset="0"/>
        <a:buChar char="•"/>
        <a:tabLst/>
        <a:defRPr sz="2400" baseline="0">
          <a:solidFill>
            <a:schemeClr val="tx2"/>
          </a:solidFill>
          <a:latin typeface="Arial" panose="020B0604020202020204" pitchFamily="34" charset="0"/>
          <a:ea typeface="+mn-ea"/>
          <a:cs typeface="Arial" panose="020B0604020202020204" pitchFamily="34" charset="0"/>
        </a:defRPr>
      </a:lvl1pPr>
      <a:lvl2pPr marL="54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400" baseline="0">
          <a:solidFill>
            <a:schemeClr val="tx2"/>
          </a:solidFill>
          <a:latin typeface="Arial" panose="020B0604020202020204" pitchFamily="34" charset="0"/>
          <a:cs typeface="Arial" panose="020B0604020202020204" pitchFamily="34" charset="0"/>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400" baseline="0">
          <a:solidFill>
            <a:schemeClr val="tx2"/>
          </a:solidFill>
          <a:latin typeface="Arial" panose="020B0604020202020204" pitchFamily="34" charset="0"/>
          <a:cs typeface="Arial" panose="020B0604020202020204" pitchFamily="34" charset="0"/>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sz="2400" baseline="0">
          <a:solidFill>
            <a:schemeClr val="tx2"/>
          </a:solidFill>
          <a:latin typeface="Arial" panose="020B0604020202020204" pitchFamily="34" charset="0"/>
          <a:cs typeface="Arial" panose="020B0604020202020204" pitchFamily="34" charset="0"/>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400" baseline="0">
          <a:solidFill>
            <a:schemeClr val="tx2"/>
          </a:solidFill>
          <a:latin typeface="Arial" panose="020B0604020202020204" pitchFamily="34" charset="0"/>
          <a:cs typeface="Arial" panose="020B0604020202020204" pitchFamily="34" charset="0"/>
        </a:defRPr>
      </a:lvl5pPr>
      <a:lvl6pPr marL="25146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hyperlink" Target="https://emn178.github.io/online-tools/sha256.html" TargetMode="External"/><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s://www.blockchain.com/btc/tx/14d79f57e2ca21150876bc6f23c03721b2d22f553330e0475ab38eca60f0c0ba"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mailto:atta.badii@reading.ac.uk"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hyperlink" Target="mailto:a.sarwar2@reading.ac.uk" TargetMode="External"/><Relationship Id="rId5" Type="http://schemas.openxmlformats.org/officeDocument/2006/relationships/hyperlink" Target="mailto:asad.hussain@reading.ac.uk" TargetMode="External"/><Relationship Id="rId4" Type="http://schemas.openxmlformats.org/officeDocument/2006/relationships/hyperlink" Target="mailto:udeni.jayasinghe@reading.ac.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6C52CD-8E30-483A-94A0-A47BB6F460DE}"/>
              </a:ext>
            </a:extLst>
          </p:cNvPr>
          <p:cNvSpPr>
            <a:spLocks noGrp="1"/>
          </p:cNvSpPr>
          <p:nvPr>
            <p:ph type="ctrTitle"/>
          </p:nvPr>
        </p:nvSpPr>
        <p:spPr/>
        <p:txBody>
          <a:bodyPr/>
          <a:lstStyle/>
          <a:p>
            <a:pPr algn="ctr"/>
            <a:r>
              <a:rPr lang="en-GB" dirty="0"/>
              <a:t>Blockchain Build Cookbook</a:t>
            </a:r>
          </a:p>
        </p:txBody>
      </p:sp>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C01B32-D1A0-401C-8867-70456BBB1E87}" type="slidenum">
              <a:rPr kumimoji="0" lang="en-GB" altLang="en-US" sz="1200" b="0" i="0" u="none" strike="noStrike" kern="1200" cap="none" spc="0" normalizeH="0" baseline="0" noProof="0">
                <a:ln>
                  <a:noFill/>
                </a:ln>
                <a:solidFill>
                  <a:srgbClr val="E0E0E1"/>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E0E0E1"/>
              </a:solidFill>
              <a:effectLst/>
              <a:uLnTx/>
              <a:uFillTx/>
              <a:latin typeface="Arial" panose="020B0604020202020204" pitchFamily="34" charset="0"/>
              <a:ea typeface="+mn-ea"/>
              <a:cs typeface="Arial" panose="020B0604020202020204" pitchFamily="34" charset="0"/>
            </a:endParaRPr>
          </a:p>
        </p:txBody>
      </p:sp>
      <p:sp>
        <p:nvSpPr>
          <p:cNvPr id="9" name="Text Placeholder 8">
            <a:extLst>
              <a:ext uri="{FF2B5EF4-FFF2-40B4-BE49-F238E27FC236}">
                <a16:creationId xmlns:a16="http://schemas.microsoft.com/office/drawing/2014/main" id="{D7DA4DB9-C06E-4C50-A1A6-42D861AC1AB4}"/>
              </a:ext>
            </a:extLst>
          </p:cNvPr>
          <p:cNvSpPr>
            <a:spLocks noGrp="1"/>
          </p:cNvSpPr>
          <p:nvPr>
            <p:ph type="body" sz="quarter" idx="13"/>
          </p:nvPr>
        </p:nvSpPr>
        <p:spPr>
          <a:xfrm>
            <a:off x="1941512" y="1"/>
            <a:ext cx="2858344" cy="620885"/>
          </a:xfrm>
        </p:spPr>
        <p:txBody>
          <a:bodyPr/>
          <a:lstStyle/>
          <a:p>
            <a:r>
              <a:rPr lang="en-GB" dirty="0"/>
              <a:t>Blockchain</a:t>
            </a:r>
          </a:p>
        </p:txBody>
      </p:sp>
    </p:spTree>
    <p:extLst>
      <p:ext uri="{BB962C8B-B14F-4D97-AF65-F5344CB8AC3E}">
        <p14:creationId xmlns:p14="http://schemas.microsoft.com/office/powerpoint/2010/main" val="9416704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A9E183-C30A-4DE7-85A9-E85ED463FC5C}"/>
              </a:ext>
            </a:extLst>
          </p:cNvPr>
          <p:cNvSpPr txBox="1"/>
          <p:nvPr/>
        </p:nvSpPr>
        <p:spPr>
          <a:xfrm>
            <a:off x="217714" y="228600"/>
            <a:ext cx="11800115" cy="8781058"/>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GB" sz="2400" b="1" i="0" u="sng" strike="noStrike" kern="1200" cap="none" spc="0" normalizeH="0" baseline="0" noProof="0" dirty="0">
                <a:ln>
                  <a:noFill/>
                </a:ln>
                <a:solidFill>
                  <a:srgbClr val="0000FF"/>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Now ready to have fun Learning by Doing</a:t>
            </a:r>
            <a:r>
              <a:rPr kumimoji="0" lang="en-GB" sz="2400" b="1" i="0" u="sng"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1200"/>
              </a:spcBef>
              <a:spcAft>
                <a:spcPts val="0"/>
              </a:spcAft>
              <a:buClrTx/>
              <a:buSzTx/>
              <a:buFontTx/>
              <a:buNone/>
              <a:tabLst/>
              <a:defRPr/>
            </a:pPr>
            <a:r>
              <a:rPr kumimoji="0" lang="en-GB" sz="2400" b="1" i="0" u="sng" strike="noStrike" kern="0" cap="none" spc="0" normalizeH="0" baseline="0" noProof="0" dirty="0">
                <a:ln>
                  <a:noFill/>
                </a:ln>
                <a:solidFill>
                  <a:srgbClr val="2F5496"/>
                </a:solidFill>
                <a:effectLst/>
                <a:uLnTx/>
                <a:uFillTx/>
                <a:latin typeface="Arial" panose="020B0604020202020204" pitchFamily="34" charset="0"/>
                <a:ea typeface="Times New Roman" panose="02020603050405020304" pitchFamily="18" charset="0"/>
                <a:cs typeface="Times New Roman" panose="02020603050405020304" pitchFamily="18" charset="0"/>
              </a:rPr>
              <a:t>Customising the UI</a:t>
            </a:r>
            <a:endParaRPr kumimoji="0" lang="en-GB" sz="2400" b="1" i="0" u="none" strike="noStrike" kern="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1)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Add a buttons on the UI: Click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Toolbox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on the left side of the screen) and a window will expand, click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All Windows Forms</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or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Common Controls,</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and within the drop-down menu click and drag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Button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onto the UI. a horizontal tab titled </a:t>
            </a:r>
            <a:r>
              <a:rPr kumimoji="0" lang="en-GB" sz="2400" b="0" i="1" u="none" strike="noStrike" kern="1200" cap="none" spc="0" normalizeH="0" baseline="0" noProof="0" dirty="0">
                <a:ln>
                  <a:noFill/>
                </a:ln>
                <a:solidFill>
                  <a:srgbClr val="FF0000"/>
                </a:solidFill>
                <a:effectLst/>
                <a:uLnTx/>
                <a:uFillTx/>
                <a:latin typeface="Arial" panose="020B0604020202020204" pitchFamily="34" charset="0"/>
                <a:ea typeface="Calibri" panose="020F0502020204030204" pitchFamily="34" charset="0"/>
                <a:cs typeface="Arial" panose="020B0604020202020204" pitchFamily="34" charset="0"/>
              </a:rPr>
              <a:t>Toolbox</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should be visible.</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2)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Now search for a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TextBox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in the </a:t>
            </a:r>
            <a:r>
              <a:rPr kumimoji="0" lang="en-GB" sz="2400" b="0" i="0" u="none" strike="noStrike" kern="1200" cap="none" spc="0" normalizeH="0" baseline="0" noProof="0" dirty="0">
                <a:ln>
                  <a:noFill/>
                </a:ln>
                <a:solidFill>
                  <a:srgbClr val="FF0000"/>
                </a:solidFill>
                <a:effectLst/>
                <a:uLnTx/>
                <a:uFillTx/>
                <a:latin typeface="Arial" panose="020B0604020202020204" pitchFamily="34" charset="0"/>
                <a:ea typeface="Calibri" panose="020F0502020204030204" pitchFamily="34" charset="0"/>
                <a:cs typeface="Arial" panose="020B0604020202020204" pitchFamily="34" charset="0"/>
              </a:rPr>
              <a:t>Toolbox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and drag it onto the UI.  </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Your UI should now appear as shown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on the next slide</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20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20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20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20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20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20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ABDFC3F-E5C1-46A6-56B9-5D96FBD59184}"/>
              </a:ext>
            </a:extLst>
          </p:cNvPr>
          <p:cNvPicPr>
            <a:picLocks noChangeAspect="1"/>
          </p:cNvPicPr>
          <p:nvPr/>
        </p:nvPicPr>
        <p:blipFill rotWithShape="1">
          <a:blip r:embed="rId2"/>
          <a:srcRect b="4842"/>
          <a:stretch/>
        </p:blipFill>
        <p:spPr bwMode="auto">
          <a:xfrm>
            <a:off x="6947353" y="3094717"/>
            <a:ext cx="5070476" cy="34040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16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1E8F94-AD8F-607F-1758-0BF68C23A7FF}"/>
              </a:ext>
            </a:extLst>
          </p:cNvPr>
          <p:cNvPicPr>
            <a:picLocks noChangeAspect="1"/>
          </p:cNvPicPr>
          <p:nvPr/>
        </p:nvPicPr>
        <p:blipFill rotWithShape="1">
          <a:blip r:embed="rId2"/>
          <a:srcRect l="835" t="766" r="2560" b="1853"/>
          <a:stretch/>
        </p:blipFill>
        <p:spPr bwMode="auto">
          <a:xfrm>
            <a:off x="4593771" y="338773"/>
            <a:ext cx="7315202" cy="6203541"/>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41BE71E6-9E0C-2F40-6E54-3CCFEA239442}"/>
              </a:ext>
            </a:extLst>
          </p:cNvPr>
          <p:cNvSpPr txBox="1"/>
          <p:nvPr/>
        </p:nvSpPr>
        <p:spPr>
          <a:xfrm>
            <a:off x="160250" y="785065"/>
            <a:ext cx="4267199" cy="5604868"/>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3)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Click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button1</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once to open its properties in the bottom left. </a:t>
            </a: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4)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Change the button1’s text property to say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Print</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instead of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button1’. </a:t>
            </a:r>
          </a:p>
          <a:p>
            <a:pPr marL="0" marR="0" lvl="0" indent="0" algn="just" defTabSz="914400" rtl="0" eaLnBrk="1" fontAlgn="auto" latinLnBrk="0" hangingPunct="1">
              <a:lnSpc>
                <a:spcPct val="107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1"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5)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D</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ouble click the button and you will be taken to the underlying code, a new function for clicking the button is created after double clicking it.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5231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10;&#10;AI-generated content may be incorrect.">
            <a:extLst>
              <a:ext uri="{FF2B5EF4-FFF2-40B4-BE49-F238E27FC236}">
                <a16:creationId xmlns:a16="http://schemas.microsoft.com/office/drawing/2014/main" id="{6D4D019A-9FD2-200E-FB75-052E79E7264E}"/>
              </a:ext>
            </a:extLst>
          </p:cNvPr>
          <p:cNvPicPr>
            <a:picLocks noChangeAspect="1"/>
          </p:cNvPicPr>
          <p:nvPr/>
        </p:nvPicPr>
        <p:blipFill>
          <a:blip r:embed="rId2"/>
          <a:stretch>
            <a:fillRect/>
          </a:stretch>
        </p:blipFill>
        <p:spPr>
          <a:xfrm>
            <a:off x="315686" y="259572"/>
            <a:ext cx="11419114" cy="1699857"/>
          </a:xfrm>
          <a:prstGeom prst="rect">
            <a:avLst/>
          </a:prstGeom>
        </p:spPr>
      </p:pic>
      <p:sp>
        <p:nvSpPr>
          <p:cNvPr id="4" name="TextBox 3">
            <a:extLst>
              <a:ext uri="{FF2B5EF4-FFF2-40B4-BE49-F238E27FC236}">
                <a16:creationId xmlns:a16="http://schemas.microsoft.com/office/drawing/2014/main" id="{8DFF7044-59F4-8DC1-5189-6013CD9A64A7}"/>
              </a:ext>
            </a:extLst>
          </p:cNvPr>
          <p:cNvSpPr txBox="1"/>
          <p:nvPr/>
        </p:nvSpPr>
        <p:spPr>
          <a:xfrm>
            <a:off x="315686" y="2142800"/>
            <a:ext cx="5050971" cy="4419351"/>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GB" sz="2400" b="1" dirty="0">
                <a:solidFill>
                  <a:srgbClr val="FF0000"/>
                </a:solidFill>
                <a:highlight>
                  <a:srgbClr val="FFFF00"/>
                </a:highlight>
                <a:latin typeface="Arial" panose="020B0604020202020204" pitchFamily="34" charset="0"/>
                <a:ea typeface="Calibri" panose="020F0502020204030204" pitchFamily="34" charset="0"/>
                <a:cs typeface="Arial" panose="020B0604020202020204" pitchFamily="34" charset="0"/>
              </a:rPr>
              <a:t>5)</a:t>
            </a: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Writing some code that takes the text from the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TextBox</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that we have added and prints it to the larger textbox above, when we click the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Button.</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Tx/>
              <a:buFontTx/>
              <a:buNone/>
              <a:tabLst/>
              <a:defRPr/>
            </a:pPr>
            <a:r>
              <a:rPr lang="en-GB" sz="2400" b="1" dirty="0">
                <a:solidFill>
                  <a:srgbClr val="FF0000"/>
                </a:solidFill>
                <a:highlight>
                  <a:srgbClr val="FFFF00"/>
                </a:highlight>
                <a:latin typeface="Arial" panose="020B0604020202020204" pitchFamily="34" charset="0"/>
                <a:ea typeface="Calibri" panose="020F0502020204030204" pitchFamily="34" charset="0"/>
                <a:cs typeface="Arial" panose="020B0604020202020204" pitchFamily="34" charset="0"/>
              </a:rPr>
              <a:t>6</a:t>
            </a: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To get the names of the Textboxes you can click them in the UI form, in this case the large black text box is called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rich TextBox1</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and the smaller text box is </a:t>
            </a: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textbox</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Here is the output</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A screenshot of a computer&#10;&#10;AI-generated content may be incorrect.">
            <a:extLst>
              <a:ext uri="{FF2B5EF4-FFF2-40B4-BE49-F238E27FC236}">
                <a16:creationId xmlns:a16="http://schemas.microsoft.com/office/drawing/2014/main" id="{48958C5F-9744-91B0-171F-ECAFF50F3BBE}"/>
              </a:ext>
            </a:extLst>
          </p:cNvPr>
          <p:cNvPicPr>
            <a:picLocks noChangeAspect="1"/>
          </p:cNvPicPr>
          <p:nvPr/>
        </p:nvPicPr>
        <p:blipFill>
          <a:blip r:embed="rId3"/>
          <a:stretch>
            <a:fillRect/>
          </a:stretch>
        </p:blipFill>
        <p:spPr>
          <a:xfrm>
            <a:off x="5606142" y="2296885"/>
            <a:ext cx="6270171" cy="4456275"/>
          </a:xfrm>
          <a:prstGeom prst="rect">
            <a:avLst/>
          </a:prstGeom>
        </p:spPr>
      </p:pic>
    </p:spTree>
    <p:extLst>
      <p:ext uri="{BB962C8B-B14F-4D97-AF65-F5344CB8AC3E}">
        <p14:creationId xmlns:p14="http://schemas.microsoft.com/office/powerpoint/2010/main" val="421823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26D4E-08F2-7010-E63E-2CCB35BFBCE7}"/>
              </a:ext>
            </a:extLst>
          </p:cNvPr>
          <p:cNvSpPr txBox="1"/>
          <p:nvPr/>
        </p:nvSpPr>
        <p:spPr>
          <a:xfrm>
            <a:off x="413655" y="460285"/>
            <a:ext cx="11508269" cy="5529719"/>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32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Note: This textbox and button can be removed or re-purposed after this section as you wish.</a:t>
            </a:r>
            <a:endParaRPr kumimoji="0" lang="en-GB" sz="3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GB" sz="32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3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32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Now let’s go for it, by starting build blocks, wallets, transactions and mining and validating each block to complete the work each time to build each of the above component we create/add the additional classes needed and then use the relevant Constructors each time and add the additional buttons on the UI to show what we have constructed and test it and save the screenshots for the report</a:t>
            </a:r>
            <a:r>
              <a:rPr kumimoji="0" lang="en-GB" sz="28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t>
            </a:r>
            <a:endPar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8286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10;&#10;AI-generated content may be incorrect.">
            <a:extLst>
              <a:ext uri="{FF2B5EF4-FFF2-40B4-BE49-F238E27FC236}">
                <a16:creationId xmlns:a16="http://schemas.microsoft.com/office/drawing/2014/main" id="{7DA0B232-830B-9EA4-CBF1-0267A70322EC}"/>
              </a:ext>
            </a:extLst>
          </p:cNvPr>
          <p:cNvPicPr>
            <a:picLocks noChangeAspect="1"/>
          </p:cNvPicPr>
          <p:nvPr/>
        </p:nvPicPr>
        <p:blipFill>
          <a:blip r:embed="rId3"/>
          <a:stretch>
            <a:fillRect/>
          </a:stretch>
        </p:blipFill>
        <p:spPr>
          <a:xfrm>
            <a:off x="3418116" y="446315"/>
            <a:ext cx="8512628" cy="5724866"/>
          </a:xfrm>
          <a:prstGeom prst="rect">
            <a:avLst/>
          </a:prstGeom>
          <a:noFill/>
        </p:spPr>
      </p:pic>
      <p:sp>
        <p:nvSpPr>
          <p:cNvPr id="3" name="TextBox 2">
            <a:extLst>
              <a:ext uri="{FF2B5EF4-FFF2-40B4-BE49-F238E27FC236}">
                <a16:creationId xmlns:a16="http://schemas.microsoft.com/office/drawing/2014/main" id="{E64F5178-B19B-ABEC-6FC6-BE626D5DFB38}"/>
              </a:ext>
            </a:extLst>
          </p:cNvPr>
          <p:cNvSpPr txBox="1"/>
          <p:nvPr/>
        </p:nvSpPr>
        <p:spPr>
          <a:xfrm>
            <a:off x="261256" y="446315"/>
            <a:ext cx="3156860" cy="6254020"/>
          </a:xfrm>
          <a:prstGeom prst="rect">
            <a:avLst/>
          </a:prstGeom>
          <a:noFill/>
        </p:spPr>
        <p:txBody>
          <a:bodyPr wrap="square">
            <a:spAutoFit/>
          </a:bodyPr>
          <a:lstStyle/>
          <a:p>
            <a:pPr marL="180000" marR="0" lvl="0" indent="-180000" algn="l" defTabSz="914400" rtl="0" eaLnBrk="1" fontAlgn="base" latinLnBrk="0" hangingPunct="1">
              <a:lnSpc>
                <a:spcPct val="90000"/>
              </a:lnSpc>
              <a:spcBef>
                <a:spcPct val="20000"/>
              </a:spcBef>
              <a:spcAft>
                <a:spcPct val="0"/>
              </a:spcAft>
              <a:buClr>
                <a:srgbClr val="000000"/>
              </a:buClr>
              <a:buSzTx/>
              <a:buFont typeface="Arial" charset="0"/>
              <a:buChar char="•"/>
              <a:tabLst/>
              <a:defRPr/>
            </a:pPr>
            <a:r>
              <a:rPr kumimoji="0" lang="en-US" sz="2200" b="1" i="0" u="sng" strike="noStrike" kern="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Part 2 – Setting up the Blocks for the Blockchain</a:t>
            </a:r>
          </a:p>
          <a:p>
            <a:pPr marL="180000" marR="0" lvl="0" indent="-180000" algn="l" defTabSz="914400" rtl="0" eaLnBrk="1" fontAlgn="base" latinLnBrk="0" hangingPunct="1">
              <a:lnSpc>
                <a:spcPct val="90000"/>
              </a:lnSpc>
              <a:spcBef>
                <a:spcPct val="20000"/>
              </a:spcBef>
              <a:spcAft>
                <a:spcPct val="0"/>
              </a:spcAft>
              <a:buClr>
                <a:srgbClr val="000000"/>
              </a:buClr>
              <a:buSzTx/>
              <a:buFont typeface="Arial" charset="0"/>
              <a:buChar char="•"/>
              <a:tabLst/>
              <a:defRPr/>
            </a:pPr>
            <a:endParaRPr kumimoji="0" lang="en-US" sz="22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20000"/>
              </a:spcBef>
              <a:spcAft>
                <a:spcPct val="0"/>
              </a:spcAft>
              <a:buClr>
                <a:srgbClr val="000000"/>
              </a:buClr>
              <a:buSzTx/>
              <a:buFontTx/>
              <a:buNone/>
              <a:tabLst/>
              <a:defRPr/>
            </a:pPr>
            <a:r>
              <a:rPr kumimoji="0" lang="en-US" sz="22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mn-ea"/>
                <a:cs typeface="Arial" panose="020B0604020202020204" pitchFamily="34" charset="0"/>
              </a:rPr>
              <a:t>1) </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Right click </a:t>
            </a:r>
            <a:r>
              <a:rPr kumimoji="0" lang="en-US" sz="2200" b="0" i="1"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BlockchainAssignmentAnswer.csproj </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and click </a:t>
            </a:r>
            <a:r>
              <a:rPr kumimoji="0" lang="en-US" sz="2200" b="0" i="1"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add </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then </a:t>
            </a:r>
            <a:r>
              <a:rPr kumimoji="0" lang="en-US" sz="2200" b="0" i="1"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new item</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90000"/>
              </a:lnSpc>
              <a:spcBef>
                <a:spcPct val="20000"/>
              </a:spcBef>
              <a:spcAft>
                <a:spcPct val="0"/>
              </a:spcAft>
              <a:buClr>
                <a:srgbClr val="000000"/>
              </a:buClr>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20000"/>
              </a:spcBef>
              <a:spcAft>
                <a:spcPct val="0"/>
              </a:spcAft>
              <a:buClr>
                <a:srgbClr val="000000"/>
              </a:buClr>
              <a:buSzTx/>
              <a:buFontTx/>
              <a:buNone/>
              <a:tabLst/>
              <a:defRPr/>
            </a:pPr>
            <a:r>
              <a:rPr kumimoji="0" lang="en-US" sz="22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mn-ea"/>
                <a:cs typeface="Arial" panose="020B0604020202020204" pitchFamily="34" charset="0"/>
              </a:rPr>
              <a:t>2) </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Add a new class called </a:t>
            </a:r>
            <a:r>
              <a:rPr kumimoji="0" lang="en-US" sz="2200" b="0" i="1"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Blockchain.cs</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and another class called </a:t>
            </a:r>
            <a:r>
              <a:rPr kumimoji="0" lang="en-US" sz="2200" b="0" i="1"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Block.cs</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p>
          <a:p>
            <a:pPr marL="180000" marR="0" lvl="0" indent="-180000" algn="l" defTabSz="914400" rtl="0" eaLnBrk="1" fontAlgn="base" latinLnBrk="0" hangingPunct="1">
              <a:lnSpc>
                <a:spcPct val="90000"/>
              </a:lnSpc>
              <a:spcBef>
                <a:spcPct val="20000"/>
              </a:spcBef>
              <a:spcAft>
                <a:spcPct val="0"/>
              </a:spcAft>
              <a:buClr>
                <a:srgbClr val="000000"/>
              </a:buClr>
              <a:buSzTx/>
              <a:buFont typeface="Arial" charset="0"/>
              <a:buChar char="•"/>
              <a:tabLst/>
              <a:defRPr/>
            </a:pP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20000"/>
              </a:spcBef>
              <a:spcAft>
                <a:spcPct val="0"/>
              </a:spcAft>
              <a:buClr>
                <a:srgbClr val="000000"/>
              </a:buClr>
              <a:buSzTx/>
              <a:buFontTx/>
              <a:buNone/>
              <a:tabLst/>
              <a:defRPr/>
            </a:pPr>
            <a:r>
              <a:rPr kumimoji="0" lang="en-US" sz="22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mn-ea"/>
                <a:cs typeface="Arial" panose="020B0604020202020204" pitchFamily="34" charset="0"/>
              </a:rPr>
              <a:t>3) </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 Blockchain consists of a chain of blocks, so add a list variable into </a:t>
            </a:r>
            <a:r>
              <a:rPr kumimoji="0" lang="en-US" sz="2200" b="0" i="1"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Blockchain.cs </a:t>
            </a:r>
            <a:r>
              <a:rPr kumimoji="0" lang="en-US" sz="22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that holds Blocks. </a:t>
            </a:r>
            <a:r>
              <a:rPr kumimoji="0" lang="en-US" sz="2200" b="0"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 </a:t>
            </a:r>
          </a:p>
        </p:txBody>
      </p:sp>
      <p:sp>
        <p:nvSpPr>
          <p:cNvPr id="5" name="TextBox 4">
            <a:extLst>
              <a:ext uri="{FF2B5EF4-FFF2-40B4-BE49-F238E27FC236}">
                <a16:creationId xmlns:a16="http://schemas.microsoft.com/office/drawing/2014/main" id="{469EA75A-9F1B-9D46-C84B-E3D535CAF445}"/>
              </a:ext>
            </a:extLst>
          </p:cNvPr>
          <p:cNvSpPr txBox="1"/>
          <p:nvPr/>
        </p:nvSpPr>
        <p:spPr>
          <a:xfrm>
            <a:off x="6547758" y="6240869"/>
            <a:ext cx="2253343" cy="341632"/>
          </a:xfrm>
          <a:prstGeom prst="rect">
            <a:avLst/>
          </a:prstGeom>
          <a:noFill/>
        </p:spPr>
        <p:txBody>
          <a:bodyPr wrap="square" rtlCol="0">
            <a:spAutoFit/>
          </a:bodyPr>
          <a:lstStyle/>
          <a:p>
            <a:pPr marL="0" marR="0" lvl="0" indent="0" algn="l" defTabSz="914400" rtl="0" eaLnBrk="1" fontAlgn="base" latinLnBrk="0" hangingPunct="1">
              <a:lnSpc>
                <a:spcPct val="90000"/>
              </a:lnSpc>
              <a:spcBef>
                <a:spcPct val="20000"/>
              </a:spcBef>
              <a:spcAft>
                <a:spcPct val="0"/>
              </a:spcAft>
              <a:buClr>
                <a:srgbClr val="000000"/>
              </a:buClr>
              <a:buSzTx/>
              <a:buFontTx/>
              <a:buNone/>
              <a:tabLst/>
              <a:defRPr/>
            </a:pPr>
            <a:r>
              <a:rPr kumimoji="0" lang="en-GB" sz="1800" b="1" i="1"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1. Blockchain.cs code</a:t>
            </a:r>
          </a:p>
        </p:txBody>
      </p:sp>
    </p:spTree>
    <p:extLst>
      <p:ext uri="{BB962C8B-B14F-4D97-AF65-F5344CB8AC3E}">
        <p14:creationId xmlns:p14="http://schemas.microsoft.com/office/powerpoint/2010/main" val="98373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0E97A2-DF65-3750-DC2F-97EC8F31D854}"/>
              </a:ext>
            </a:extLst>
          </p:cNvPr>
          <p:cNvSpPr txBox="1"/>
          <p:nvPr/>
        </p:nvSpPr>
        <p:spPr>
          <a:xfrm>
            <a:off x="208870" y="370114"/>
            <a:ext cx="4145416" cy="6405728"/>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1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4) </a:t>
            </a: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Initialise The Blockchain itself either in  </a:t>
            </a:r>
            <a:r>
              <a:rPr kumimoji="0" lang="en-GB" sz="24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BlockchainApp.cs</a:t>
            </a: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or in </a:t>
            </a:r>
            <a:r>
              <a:rPr kumimoji="0" lang="en-GB" sz="24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Program.cs</a:t>
            </a: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(Main) and pass into the </a:t>
            </a:r>
            <a:r>
              <a:rPr kumimoji="0" lang="en-GB" sz="24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BlockchainApp.cs</a:t>
            </a: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7000"/>
              </a:lnSpc>
              <a:spcBef>
                <a:spcPts val="0"/>
              </a:spcBef>
              <a:spcAft>
                <a:spcPts val="0"/>
              </a:spcAft>
              <a:buClrTx/>
              <a:buSzPts val="11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5) </a:t>
            </a: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Add the following variables to the Block class with appropriate types:</a:t>
            </a:r>
          </a:p>
          <a:p>
            <a:pPr marL="0" marR="0" lvl="0" indent="0" algn="just" defTabSz="914400" rtl="0" eaLnBrk="1" fontAlgn="auto" latinLnBrk="0" hangingPunct="1">
              <a:lnSpc>
                <a:spcPct val="107000"/>
              </a:lnSpc>
              <a:spcBef>
                <a:spcPts val="0"/>
              </a:spcBef>
              <a:spcAft>
                <a:spcPts val="0"/>
              </a:spcAft>
              <a:buClrTx/>
              <a:buSzPts val="1100"/>
              <a:buFontTx/>
              <a:buNone/>
              <a:tabLst/>
              <a:defRPr/>
            </a:pP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A timestamp, set when the Block is made.</a:t>
            </a: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An index; the position of the Block within the Blockchain</a:t>
            </a: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Hash of the Block</a:t>
            </a: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Hash of the previous Block</a:t>
            </a: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p>
          <a:p>
            <a:pPr marL="342900" marR="0" lvl="0" indent="-342900" algn="just" defTabSz="914400" rtl="0" eaLnBrk="1" fontAlgn="auto" latinLnBrk="0" hangingPunct="1">
              <a:lnSpc>
                <a:spcPct val="107000"/>
              </a:lnSpc>
              <a:spcBef>
                <a:spcPts val="0"/>
              </a:spcBef>
              <a:spcAft>
                <a:spcPts val="800"/>
              </a:spcAft>
              <a:buClrTx/>
              <a:buSzPts val="1100"/>
              <a:buFont typeface="+mj-lt"/>
              <a:buAutoNum type="arabicParenR"/>
              <a:tabLst/>
              <a:defRPr/>
            </a:pPr>
            <a:endParaRPr kumimoji="0" lang="en-GB" sz="1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CCAE9F4-94CA-D82B-92D1-31315B6B78D8}"/>
              </a:ext>
            </a:extLst>
          </p:cNvPr>
          <p:cNvPicPr>
            <a:picLocks noChangeAspect="1"/>
          </p:cNvPicPr>
          <p:nvPr/>
        </p:nvPicPr>
        <p:blipFill>
          <a:blip r:embed="rId2"/>
          <a:stretch>
            <a:fillRect/>
          </a:stretch>
        </p:blipFill>
        <p:spPr>
          <a:xfrm>
            <a:off x="4647690" y="501525"/>
            <a:ext cx="7335440" cy="5617029"/>
          </a:xfrm>
          <a:prstGeom prst="rect">
            <a:avLst/>
          </a:prstGeom>
        </p:spPr>
      </p:pic>
      <p:sp>
        <p:nvSpPr>
          <p:cNvPr id="5" name="TextBox 4">
            <a:extLst>
              <a:ext uri="{FF2B5EF4-FFF2-40B4-BE49-F238E27FC236}">
                <a16:creationId xmlns:a16="http://schemas.microsoft.com/office/drawing/2014/main" id="{40051A02-DCA2-827B-CD57-C0817C9D98EB}"/>
              </a:ext>
            </a:extLst>
          </p:cNvPr>
          <p:cNvSpPr txBox="1"/>
          <p:nvPr/>
        </p:nvSpPr>
        <p:spPr>
          <a:xfrm>
            <a:off x="6007638" y="6118554"/>
            <a:ext cx="461554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GB" sz="1800" b="1" i="1"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Arial" panose="020B0604020202020204" pitchFamily="34" charset="0"/>
              </a:rPr>
              <a:t>2: Initialising blockchain within the form</a:t>
            </a:r>
          </a:p>
        </p:txBody>
      </p:sp>
    </p:spTree>
    <p:extLst>
      <p:ext uri="{BB962C8B-B14F-4D97-AF65-F5344CB8AC3E}">
        <p14:creationId xmlns:p14="http://schemas.microsoft.com/office/powerpoint/2010/main" val="397949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67978-B174-0D48-045C-BAA05A9863BC}"/>
              </a:ext>
            </a:extLst>
          </p:cNvPr>
          <p:cNvSpPr txBox="1"/>
          <p:nvPr/>
        </p:nvSpPr>
        <p:spPr>
          <a:xfrm>
            <a:off x="380999" y="371789"/>
            <a:ext cx="11615057" cy="2351349"/>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Pts val="11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6)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Create a constructor, with two arguments, for a new Block to assign these variables.  The constructor should have two arguments, the hash of the prior Block and the index of the prior Block.  </a:t>
            </a: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p>
          <a:p>
            <a:pPr marL="457200" marR="0" lvl="0" indent="0" algn="just" defTabSz="914400" rtl="0" eaLnBrk="1" fontAlgn="auto" latinLnBrk="0" hangingPunct="1">
              <a:lnSpc>
                <a:spcPct val="107000"/>
              </a:lnSpc>
              <a:spcBef>
                <a:spcPts val="0"/>
              </a:spcBef>
              <a:spcAft>
                <a:spcPts val="800"/>
              </a:spcAft>
              <a:buClrTx/>
              <a:buSzTx/>
              <a:buFontTx/>
              <a:buNone/>
              <a:tabLst/>
              <a:defRPr/>
            </a:pPr>
            <a:r>
              <a:rPr kumimoji="0" lang="en-GB" sz="1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p>
        </p:txBody>
      </p:sp>
      <p:pic>
        <p:nvPicPr>
          <p:cNvPr id="4" name="Picture 3" descr="A black background with blue and green text&#10;&#10;AI-generated content may be incorrect.">
            <a:extLst>
              <a:ext uri="{FF2B5EF4-FFF2-40B4-BE49-F238E27FC236}">
                <a16:creationId xmlns:a16="http://schemas.microsoft.com/office/drawing/2014/main" id="{9930F91E-6E4E-1D25-F4A7-ED7597351102}"/>
              </a:ext>
            </a:extLst>
          </p:cNvPr>
          <p:cNvPicPr>
            <a:picLocks noChangeAspect="1"/>
          </p:cNvPicPr>
          <p:nvPr/>
        </p:nvPicPr>
        <p:blipFill rotWithShape="1">
          <a:blip r:embed="rId2"/>
          <a:srcRect t="6735" b="4040"/>
          <a:stretch/>
        </p:blipFill>
        <p:spPr bwMode="auto">
          <a:xfrm>
            <a:off x="3211285" y="1996210"/>
            <a:ext cx="5769429" cy="1561004"/>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51F15FC-01DD-5310-ECC4-9775FA441D0A}"/>
              </a:ext>
            </a:extLst>
          </p:cNvPr>
          <p:cNvSpPr txBox="1"/>
          <p:nvPr/>
        </p:nvSpPr>
        <p:spPr>
          <a:xfrm>
            <a:off x="576940" y="3778769"/>
            <a:ext cx="11288487" cy="294061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Pts val="11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mn-ea"/>
                <a:cs typeface="Arial" panose="020B0604020202020204" pitchFamily="34" charset="0"/>
              </a:rPr>
              <a:t>7)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mn-ea"/>
                <a:cs typeface="Arial" panose="020B0604020202020204" pitchFamily="34" charset="0"/>
              </a:rPr>
              <a:t>Alternatively, you can pass the whole previous Block through (In this case you will need to set the access modifiers for the variables to public). </a:t>
            </a:r>
          </a:p>
          <a:p>
            <a:pPr marL="0" marR="0" lvl="0" indent="0" algn="just" defTabSz="914400" rtl="0" eaLnBrk="1" fontAlgn="auto" latinLnBrk="0" hangingPunct="1">
              <a:lnSpc>
                <a:spcPct val="107000"/>
              </a:lnSpc>
              <a:spcBef>
                <a:spcPts val="0"/>
              </a:spcBef>
              <a:spcAft>
                <a:spcPts val="0"/>
              </a:spcAft>
              <a:buClrTx/>
              <a:buSzPts val="1100"/>
              <a:buFontTx/>
              <a:buNone/>
              <a:tabLst/>
              <a:defRPr/>
            </a:pPr>
            <a:endParaRPr kumimoji="0" lang="en-GB" sz="1400" b="0" i="0" u="none" strike="noStrike" kern="1200" cap="none" spc="0" normalizeH="0" baseline="0" noProof="0" dirty="0">
              <a:ln>
                <a:noFill/>
              </a:ln>
              <a:solidFill>
                <a:srgbClr val="50535A"/>
              </a:solidFill>
              <a:effectLst/>
              <a:uLnTx/>
              <a:uFillTx/>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Pts val="11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mn-ea"/>
                <a:cs typeface="Arial" panose="020B0604020202020204" pitchFamily="34" charset="0"/>
              </a:rPr>
              <a:t>8)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mn-ea"/>
                <a:cs typeface="Arial" panose="020B0604020202020204" pitchFamily="34" charset="0"/>
              </a:rPr>
              <a:t>Set the Timestamp to the current time (retrieved using Datetime.Now),</a:t>
            </a:r>
          </a:p>
          <a:p>
            <a:pPr marL="0" marR="0" lvl="0" indent="0" algn="just" defTabSz="914400" rtl="0" eaLnBrk="1" fontAlgn="auto" latinLnBrk="0" hangingPunct="1">
              <a:lnSpc>
                <a:spcPct val="107000"/>
              </a:lnSpc>
              <a:spcBef>
                <a:spcPts val="0"/>
              </a:spcBef>
              <a:spcAft>
                <a:spcPts val="800"/>
              </a:spcAft>
              <a:buClrTx/>
              <a:buSzPts val="1100"/>
              <a:buFontTx/>
              <a:buNone/>
              <a:tabLst/>
              <a:defRPr/>
            </a:pPr>
            <a:endParaRPr kumimoji="0" lang="en-GB" sz="1200" b="0" i="0" u="none" strike="noStrike" kern="1200" cap="none" spc="0" normalizeH="0" baseline="0" noProof="0" dirty="0">
              <a:ln>
                <a:noFill/>
              </a:ln>
              <a:solidFill>
                <a:srgbClr val="50535A"/>
              </a:solidFill>
              <a:effectLst/>
              <a:uLnTx/>
              <a:uFillTx/>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Pts val="11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mn-ea"/>
                <a:cs typeface="Arial" panose="020B0604020202020204" pitchFamily="34" charset="0"/>
              </a:rPr>
              <a:t>9)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mn-ea"/>
                <a:cs typeface="Arial" panose="020B0604020202020204" pitchFamily="34" charset="0"/>
              </a:rPr>
              <a:t>Assign the previous hash and current index with respect to the given arguments.  The hash of the block will be assigned later.</a:t>
            </a:r>
          </a:p>
        </p:txBody>
      </p:sp>
    </p:spTree>
    <p:extLst>
      <p:ext uri="{BB962C8B-B14F-4D97-AF65-F5344CB8AC3E}">
        <p14:creationId xmlns:p14="http://schemas.microsoft.com/office/powerpoint/2010/main" val="274297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013D0-DA1E-0DFE-2BE0-407A7D575054}"/>
              </a:ext>
            </a:extLst>
          </p:cNvPr>
          <p:cNvSpPr txBox="1"/>
          <p:nvPr/>
        </p:nvSpPr>
        <p:spPr>
          <a:xfrm>
            <a:off x="402772" y="588100"/>
            <a:ext cx="11636828" cy="2593339"/>
          </a:xfrm>
          <a:prstGeom prst="rect">
            <a:avLst/>
          </a:prstGeom>
          <a:noFill/>
        </p:spPr>
        <p:txBody>
          <a:bodyPr wrap="square">
            <a:spAutoFit/>
          </a:bodyPr>
          <a:lstStyle/>
          <a:p>
            <a:pPr marL="0" marR="0" lvl="0" indent="0" algn="l" defTabSz="914400" rtl="0" eaLnBrk="1" fontAlgn="auto" latinLnBrk="0" hangingPunct="1">
              <a:lnSpc>
                <a:spcPct val="107000"/>
              </a:lnSpc>
              <a:spcBef>
                <a:spcPts val="1200"/>
              </a:spcBef>
              <a:spcAft>
                <a:spcPts val="0"/>
              </a:spcAft>
              <a:buClrTx/>
              <a:buSzTx/>
              <a:buFontTx/>
              <a:buNone/>
              <a:tabLst/>
              <a:defRPr/>
            </a:pPr>
            <a:r>
              <a:rPr kumimoji="0" lang="en-GB" sz="2400" b="1" i="0" u="sng" strike="noStrike" kern="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t>Creating the Genesis Block </a:t>
            </a:r>
            <a:endParaRPr kumimoji="0" lang="en-GB" sz="2400" b="1" i="0" u="none" strike="noStrike" kern="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7000"/>
              </a:lnSpc>
              <a:spcBef>
                <a:spcPts val="0"/>
              </a:spcBef>
              <a:spcAft>
                <a:spcPts val="800"/>
              </a:spcAft>
              <a:buClrTx/>
              <a:buSzPts val="12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1) </a:t>
            </a:r>
            <a:r>
              <a:rPr kumimoji="0" lang="en-GB" sz="25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To generate a hash to complete the assignment of the variables in </a:t>
            </a:r>
            <a:r>
              <a:rPr kumimoji="0" lang="en-GB" sz="25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a:t>
            </a:r>
            <a:r>
              <a:rPr kumimoji="0" lang="en-GB" sz="25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.cs.  create a new method in </a:t>
            </a:r>
            <a:r>
              <a:rPr kumimoji="0" lang="en-GB" sz="25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Block.cs</a:t>
            </a:r>
            <a:r>
              <a:rPr kumimoji="0" lang="en-GB" sz="25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that will create the hash.</a:t>
            </a:r>
          </a:p>
          <a:p>
            <a:pPr marL="342900" marR="0" lvl="0" indent="-342900" algn="just" defTabSz="914400" rtl="0" eaLnBrk="1" fontAlgn="auto" latinLnBrk="0" hangingPunct="1">
              <a:lnSpc>
                <a:spcPct val="107000"/>
              </a:lnSpc>
              <a:spcBef>
                <a:spcPts val="0"/>
              </a:spcBef>
              <a:spcAft>
                <a:spcPts val="800"/>
              </a:spcAft>
              <a:buClrTx/>
              <a:buSzPts val="1200"/>
              <a:buFont typeface="+mj-lt"/>
              <a:buAutoNum type="arabicParenR"/>
              <a:tabLst/>
              <a:defRPr/>
            </a:pPr>
            <a:endParaRPr kumimoji="0" lang="en-GB" sz="1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Pts val="1200"/>
              <a:buFont typeface="+mj-lt"/>
              <a:buAutoNum type="arabicParenR"/>
              <a:tabLst/>
              <a:defRPr/>
            </a:pPr>
            <a:endParaRPr kumimoji="0" lang="en-GB" sz="1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3430E96-8AF4-73E3-E5C4-D700ACCC90CE}"/>
              </a:ext>
            </a:extLst>
          </p:cNvPr>
          <p:cNvPicPr>
            <a:picLocks noChangeAspect="1"/>
          </p:cNvPicPr>
          <p:nvPr/>
        </p:nvPicPr>
        <p:blipFill>
          <a:blip r:embed="rId2"/>
          <a:stretch>
            <a:fillRect/>
          </a:stretch>
        </p:blipFill>
        <p:spPr>
          <a:xfrm>
            <a:off x="6117771" y="2429329"/>
            <a:ext cx="6074229" cy="2560381"/>
          </a:xfrm>
          <a:prstGeom prst="rect">
            <a:avLst/>
          </a:prstGeom>
        </p:spPr>
      </p:pic>
      <p:sp>
        <p:nvSpPr>
          <p:cNvPr id="5" name="TextBox 4">
            <a:extLst>
              <a:ext uri="{FF2B5EF4-FFF2-40B4-BE49-F238E27FC236}">
                <a16:creationId xmlns:a16="http://schemas.microsoft.com/office/drawing/2014/main" id="{FDDA36B5-06AD-03BF-0FCB-8C8B59F82C4E}"/>
              </a:ext>
            </a:extLst>
          </p:cNvPr>
          <p:cNvSpPr txBox="1"/>
          <p:nvPr/>
        </p:nvSpPr>
        <p:spPr>
          <a:xfrm>
            <a:off x="7979229" y="5078387"/>
            <a:ext cx="315685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GB" sz="1800" b="1" i="1"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4: An empty method in C# that should return a String</a:t>
            </a:r>
          </a:p>
        </p:txBody>
      </p:sp>
      <p:sp>
        <p:nvSpPr>
          <p:cNvPr id="6" name="TextBox 5">
            <a:extLst>
              <a:ext uri="{FF2B5EF4-FFF2-40B4-BE49-F238E27FC236}">
                <a16:creationId xmlns:a16="http://schemas.microsoft.com/office/drawing/2014/main" id="{B9CE982B-7D13-A9BD-F4D6-EE4CECDF6EA7}"/>
              </a:ext>
            </a:extLst>
          </p:cNvPr>
          <p:cNvSpPr txBox="1"/>
          <p:nvPr/>
        </p:nvSpPr>
        <p:spPr>
          <a:xfrm>
            <a:off x="283032" y="2619092"/>
            <a:ext cx="5714999" cy="3650808"/>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   2) </a:t>
            </a:r>
            <a:r>
              <a:rPr kumimoji="0" lang="en-GB" sz="25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To bundle up all the Block contents, combine the index, timestamp and previous hash and hash the combination, using the hashing algorithm SHA256 to produce a hash each time</a:t>
            </a:r>
          </a:p>
          <a:p>
            <a:pPr marL="0" marR="0" lvl="0" indent="0" algn="just" defTabSz="914400" rtl="0" eaLnBrk="1" fontAlgn="auto" latinLnBrk="0" hangingPunct="1">
              <a:lnSpc>
                <a:spcPct val="107000"/>
              </a:lnSpc>
              <a:spcBef>
                <a:spcPts val="0"/>
              </a:spcBef>
              <a:spcAft>
                <a:spcPts val="0"/>
              </a:spcAft>
              <a:buClrTx/>
              <a:buSzPts val="1200"/>
              <a:buFontTx/>
              <a:buNone/>
              <a:tabLst/>
              <a:defRPr/>
            </a:pP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2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3) </a:t>
            </a:r>
            <a:r>
              <a:rPr kumimoji="0" lang="en-GB" sz="25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Copy the SHA256code into your CreateHash method</a:t>
            </a:r>
            <a:r>
              <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GB" sz="2000" b="0" i="0" u="sng"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https://emn178.github.io/online-tools/sha256.html</a:t>
            </a:r>
            <a:endParaRPr kumimoji="0" lang="en-GB" sz="20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B8016E71-1B4C-1B39-1C72-D7F824525C81}"/>
              </a:ext>
            </a:extLst>
          </p:cNvPr>
          <p:cNvSpPr txBox="1"/>
          <p:nvPr/>
        </p:nvSpPr>
        <p:spPr>
          <a:xfrm>
            <a:off x="6193971" y="5785761"/>
            <a:ext cx="5714997" cy="67191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1800" b="1" i="1"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SHA-256</a:t>
            </a:r>
            <a:r>
              <a:rPr kumimoji="0" lang="en-GB" sz="18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Calibri" panose="020F0502020204030204" pitchFamily="34" charset="0"/>
              </a:rPr>
              <a:t> and SHA-512 are novel hash functions computed with 32-bit and 64-bit words, respectively</a:t>
            </a:r>
            <a:r>
              <a:rPr kumimoji="0" lang="en-GB" sz="14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Calibri" panose="020F0502020204030204" pitchFamily="34" charset="0"/>
              </a:rPr>
              <a:t>. </a:t>
            </a:r>
            <a:endParaRPr kumimoji="0" lang="en-GB" sz="14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569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36A4B-A26E-8995-2CAF-CDEB56DFA86D}"/>
              </a:ext>
            </a:extLst>
          </p:cNvPr>
          <p:cNvSpPr txBox="1"/>
          <p:nvPr/>
        </p:nvSpPr>
        <p:spPr>
          <a:xfrm>
            <a:off x="424542" y="800139"/>
            <a:ext cx="11342915" cy="5086842"/>
          </a:xfrm>
          <a:prstGeom prst="rect">
            <a:avLst/>
          </a:prstGeom>
          <a:solidFill>
            <a:schemeClr val="accent4">
              <a:lumMod val="20000"/>
              <a:lumOff val="80000"/>
            </a:schemeClr>
          </a:solid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SHA256 hasher = SHA256Managed.Create();</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String input = index.ToString() + timestamp.ToString() + prevHash;</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Byte[] hashByte = hasher.ComputeHash(Encoding.UTF8.GetBytes(input));</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String hash = </a:t>
            </a:r>
            <a:r>
              <a:rPr kumimoji="0" lang="en-GB" sz="2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string</a:t>
            </a: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.Empty;</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foreach</a:t>
            </a: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GB" sz="2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byte</a:t>
            </a: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x </a:t>
            </a:r>
            <a:r>
              <a:rPr kumimoji="0" lang="en-GB" sz="2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in</a:t>
            </a: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hashByte) </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45720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hash += String.Format(</a:t>
            </a:r>
            <a:r>
              <a:rPr kumimoji="0" lang="en-GB" sz="2200" b="0" i="0" u="none" strike="noStrike" kern="1200" cap="none" spc="0" normalizeH="0" baseline="0" noProof="0" dirty="0">
                <a:ln>
                  <a:noFill/>
                </a:ln>
                <a:solidFill>
                  <a:srgbClr val="A31515"/>
                </a:solidFill>
                <a:effectLst/>
                <a:uLnTx/>
                <a:uFillTx/>
                <a:latin typeface="Consolas" panose="020B0609020204030204" pitchFamily="49" charset="0"/>
                <a:ea typeface="Calibri" panose="020F0502020204030204" pitchFamily="34" charset="0"/>
                <a:cs typeface="Consolas" panose="020B0609020204030204" pitchFamily="49" charset="0"/>
              </a:rPr>
              <a:t>"{0:x2}"</a:t>
            </a: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x);</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return</a:t>
            </a:r>
            <a:r>
              <a:rPr kumimoji="0" lang="en-GB" sz="2200" b="0" i="0" u="none" strike="noStrike" kern="1200" cap="none" spc="0" normalizeH="0" baseline="0" noProof="0" dirty="0">
                <a:ln>
                  <a:noFill/>
                </a:ln>
                <a:solidFill>
                  <a:srgbClr val="000000"/>
                </a:solidFill>
                <a:effectLst/>
                <a:uLnTx/>
                <a:uFillTx/>
                <a:latin typeface="Consolas" panose="020B0609020204030204" pitchFamily="49" charset="0"/>
                <a:ea typeface="Calibri" panose="020F0502020204030204" pitchFamily="34" charset="0"/>
                <a:cs typeface="Consolas" panose="020B0609020204030204" pitchFamily="49" charset="0"/>
              </a:rPr>
              <a:t> hash;</a:t>
            </a:r>
            <a:endParaRPr kumimoji="0" lang="en-GB" sz="2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20D6AB8D-4977-D853-5FC7-98EBAB800EF0}"/>
              </a:ext>
            </a:extLst>
          </p:cNvPr>
          <p:cNvSpPr txBox="1"/>
          <p:nvPr/>
        </p:nvSpPr>
        <p:spPr>
          <a:xfrm>
            <a:off x="892628" y="6057861"/>
            <a:ext cx="11223171" cy="407035"/>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000" b="1" i="1"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SHA-256</a:t>
            </a:r>
            <a:r>
              <a:rPr kumimoji="0" lang="en-GB" sz="20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Calibri" panose="020F0502020204030204" pitchFamily="34" charset="0"/>
              </a:rPr>
              <a:t> and SHA-512 are novel hash functions computed with 32-bit and 64-bit words, respectively</a:t>
            </a:r>
            <a:r>
              <a:rPr kumimoji="0" lang="en-GB" sz="20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Calibri" panose="020F0502020204030204" pitchFamily="34" charset="0"/>
              </a:rPr>
              <a:t>. </a:t>
            </a:r>
            <a:endParaRPr kumimoji="0" lang="en-GB" sz="20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508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8631CB-2A9B-2C26-D6E2-2009019649FB}"/>
              </a:ext>
            </a:extLst>
          </p:cNvPr>
          <p:cNvSpPr txBox="1"/>
          <p:nvPr/>
        </p:nvSpPr>
        <p:spPr>
          <a:xfrm>
            <a:off x="718458" y="552864"/>
            <a:ext cx="11125200" cy="6065187"/>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4)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Now to complete the Block Constructor assign the value of the hash variable in the constructor to the output of CreateHash().</a:t>
            </a:r>
          </a:p>
          <a:p>
            <a:pPr marL="342900" marR="0" lvl="0" indent="-342900" algn="just" defTabSz="914400" rtl="0" eaLnBrk="1" fontAlgn="auto" latinLnBrk="0" hangingPunct="1">
              <a:lnSpc>
                <a:spcPct val="107000"/>
              </a:lnSpc>
              <a:spcBef>
                <a:spcPts val="0"/>
              </a:spcBef>
              <a:spcAft>
                <a:spcPts val="0"/>
              </a:spcAft>
              <a:buClrTx/>
              <a:buSzPts val="1200"/>
              <a:buFont typeface="+mj-lt"/>
              <a:buAutoNum type="arabicParenR"/>
              <a:tabLst/>
              <a:defRPr/>
            </a:pPr>
            <a:endPar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5)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To generate a Genesis Block we must create another constructor in </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Block.cs</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This constructor will have no arguments, it will assign the previous hash to an empty string and the index to 0. </a:t>
            </a:r>
          </a:p>
          <a:p>
            <a:pPr marL="342900" marR="0" lvl="0" indent="-342900" algn="just" defTabSz="914400" rtl="0" eaLnBrk="1" fontAlgn="auto" latinLnBrk="0" hangingPunct="1">
              <a:lnSpc>
                <a:spcPct val="107000"/>
              </a:lnSpc>
              <a:spcBef>
                <a:spcPts val="0"/>
              </a:spcBef>
              <a:spcAft>
                <a:spcPts val="0"/>
              </a:spcAft>
              <a:buClrTx/>
              <a:buSzPts val="1200"/>
              <a:buFont typeface="+mj-lt"/>
              <a:buAutoNum type="arabicParenR"/>
              <a:tabLst/>
              <a:defRPr/>
            </a:pPr>
            <a:endPar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Pts val="1200"/>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6)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Create a constructor for the Genesis block in Blockchain.cs</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following the same steps as done for Blocks build in general but with the values of the two arguments set for the Genesis block as stated in 6 above.</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This constructor calls the Genesis Block constructor in </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Block.cs</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so that the Genesis Block is added to the Blockchains list of Blocks and is created once the App is started.</a:t>
            </a:r>
          </a:p>
        </p:txBody>
      </p:sp>
    </p:spTree>
    <p:extLst>
      <p:ext uri="{BB962C8B-B14F-4D97-AF65-F5344CB8AC3E}">
        <p14:creationId xmlns:p14="http://schemas.microsoft.com/office/powerpoint/2010/main" val="73117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E37712-FBBD-2071-BAB9-4CC152DFAE6F}"/>
              </a:ext>
            </a:extLst>
          </p:cNvPr>
          <p:cNvSpPr txBox="1"/>
          <p:nvPr/>
        </p:nvSpPr>
        <p:spPr>
          <a:xfrm>
            <a:off x="370114" y="814213"/>
            <a:ext cx="11342915" cy="5618654"/>
          </a:xfrm>
          <a:prstGeom prst="rect">
            <a:avLst/>
          </a:prstGeom>
          <a:noFill/>
        </p:spPr>
        <p:txBody>
          <a:bodyPr wrap="square">
            <a:spAutoFit/>
          </a:bodyPr>
          <a:lstStyle/>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The goal of the practical sessions is to create an offline Blockchain application.  </a:t>
            </a: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C# is used and resources such as the template code are in C#</a:t>
            </a: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Visual Studio is the recommended IDE for developing in C#, </a:t>
            </a: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All you need: the instructions here and the visual studio project which will provide the template code for this coursework plus you have the videos of incremental coding and its fully commented listing that you can copy into your own version of the visual studio project code to be expanded during the next 5 sessions.</a:t>
            </a: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The project template uses Windows Forms for the UI with ready-made classes to be used to set up the buttons with text boxes and the screen messages as the windows into the workings of your mini-blockchain  </a:t>
            </a: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52362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2D6F22-39CF-E5AC-ED5C-916DAEBA68BA}"/>
              </a:ext>
            </a:extLst>
          </p:cNvPr>
          <p:cNvPicPr>
            <a:picLocks noChangeAspect="1"/>
          </p:cNvPicPr>
          <p:nvPr/>
        </p:nvPicPr>
        <p:blipFill>
          <a:blip r:embed="rId2"/>
          <a:stretch>
            <a:fillRect/>
          </a:stretch>
        </p:blipFill>
        <p:spPr>
          <a:xfrm>
            <a:off x="402771" y="156315"/>
            <a:ext cx="10907486" cy="5939685"/>
          </a:xfrm>
          <a:prstGeom prst="rect">
            <a:avLst/>
          </a:prstGeom>
        </p:spPr>
      </p:pic>
      <p:sp>
        <p:nvSpPr>
          <p:cNvPr id="3" name="TextBox 2">
            <a:extLst>
              <a:ext uri="{FF2B5EF4-FFF2-40B4-BE49-F238E27FC236}">
                <a16:creationId xmlns:a16="http://schemas.microsoft.com/office/drawing/2014/main" id="{1FE4629E-A64A-9805-0845-7A97549E9FF8}"/>
              </a:ext>
            </a:extLst>
          </p:cNvPr>
          <p:cNvSpPr txBox="1"/>
          <p:nvPr/>
        </p:nvSpPr>
        <p:spPr>
          <a:xfrm>
            <a:off x="2422072" y="6378519"/>
            <a:ext cx="734785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5: An example of debugging in C# that shows the contents of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Effra"/>
              <a:ea typeface="+mn-ea"/>
              <a:cs typeface="+mn-cs"/>
            </a:endParaRPr>
          </a:p>
        </p:txBody>
      </p:sp>
    </p:spTree>
    <p:extLst>
      <p:ext uri="{BB962C8B-B14F-4D97-AF65-F5344CB8AC3E}">
        <p14:creationId xmlns:p14="http://schemas.microsoft.com/office/powerpoint/2010/main" val="536081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398EE-D02B-BF0B-9A5E-46A40EBB0D72}"/>
              </a:ext>
            </a:extLst>
          </p:cNvPr>
          <p:cNvSpPr txBox="1"/>
          <p:nvPr/>
        </p:nvSpPr>
        <p:spPr>
          <a:xfrm>
            <a:off x="457200" y="462942"/>
            <a:ext cx="11615057" cy="6091219"/>
          </a:xfrm>
          <a:prstGeom prst="rect">
            <a:avLst/>
          </a:prstGeom>
          <a:noFill/>
        </p:spPr>
        <p:txBody>
          <a:bodyPr wrap="square">
            <a:spAutoFit/>
          </a:bodyPr>
          <a:lstStyle/>
          <a:p>
            <a:pPr marL="0" marR="0" lvl="0" indent="0" algn="l" defTabSz="914400" rtl="0" eaLnBrk="1" fontAlgn="auto" latinLnBrk="0" hangingPunct="1">
              <a:lnSpc>
                <a:spcPct val="107000"/>
              </a:lnSpc>
              <a:spcBef>
                <a:spcPts val="1200"/>
              </a:spcBef>
              <a:spcAft>
                <a:spcPts val="0"/>
              </a:spcAft>
              <a:buClrTx/>
              <a:buSzTx/>
              <a:buFontTx/>
              <a:buNone/>
              <a:tabLst/>
              <a:defRPr/>
            </a:pPr>
            <a:r>
              <a:rPr kumimoji="0" lang="en-GB" sz="2800" b="1" i="0" u="sng" strike="noStrike" kern="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t>Printing a Block to the UI</a:t>
            </a:r>
          </a:p>
          <a:p>
            <a:pPr marL="0" marR="0" lvl="0" indent="0" algn="l" defTabSz="914400" rtl="0" eaLnBrk="1" fontAlgn="auto" latinLnBrk="0" hangingPunct="1">
              <a:lnSpc>
                <a:spcPct val="107000"/>
              </a:lnSpc>
              <a:spcBef>
                <a:spcPts val="1200"/>
              </a:spcBef>
              <a:spcAft>
                <a:spcPts val="0"/>
              </a:spcAft>
              <a:buClrTx/>
              <a:buSzTx/>
              <a:buFontTx/>
              <a:buNone/>
              <a:tabLst/>
              <a:defRPr/>
            </a:pPr>
            <a:endParaRPr kumimoji="0" lang="en-GB" sz="1600" b="1" i="0" u="none" strike="noStrike" kern="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To verify the blockchain Genesis Block is created, display its variables to the UI through the following steps:</a:t>
            </a: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1)</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Add a new method in </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Block.cs</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to return a string containing the Block index, previous hash, hash and timestamp.</a:t>
            </a: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2)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Add a new method in </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Blockchain.cs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that takes a Block index as an argument, then calls the above method in the chosen block and returns the output.</a:t>
            </a: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3)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Add a button in the UI that calls the </a:t>
            </a:r>
            <a:r>
              <a:rPr kumimoji="0" lang="en-GB" sz="2800" b="0" i="1"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Blockchain.cs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method to read a given Block.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8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4) </a:t>
            </a:r>
            <a:r>
              <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Print this text to the large black text box. Re-purpose the buttons you made earlier for this purpose.  Also, you may want to make a method dedicated to changing the text of richTextBox1, as you may be changing it frequently. </a:t>
            </a:r>
          </a:p>
        </p:txBody>
      </p:sp>
    </p:spTree>
    <p:extLst>
      <p:ext uri="{BB962C8B-B14F-4D97-AF65-F5344CB8AC3E}">
        <p14:creationId xmlns:p14="http://schemas.microsoft.com/office/powerpoint/2010/main" val="1762606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2D8AE9-C894-0AF3-39D2-FB7E577EFA6E}"/>
              </a:ext>
            </a:extLst>
          </p:cNvPr>
          <p:cNvPicPr>
            <a:picLocks noChangeAspect="1"/>
          </p:cNvPicPr>
          <p:nvPr/>
        </p:nvPicPr>
        <p:blipFill>
          <a:blip r:embed="rId2"/>
          <a:stretch>
            <a:fillRect/>
          </a:stretch>
        </p:blipFill>
        <p:spPr>
          <a:xfrm>
            <a:off x="411480" y="437595"/>
            <a:ext cx="11239500" cy="5823868"/>
          </a:xfrm>
          <a:prstGeom prst="rect">
            <a:avLst/>
          </a:prstGeom>
          <a:noFill/>
        </p:spPr>
      </p:pic>
      <p:sp>
        <p:nvSpPr>
          <p:cNvPr id="3" name="TextBox 2">
            <a:extLst>
              <a:ext uri="{FF2B5EF4-FFF2-40B4-BE49-F238E27FC236}">
                <a16:creationId xmlns:a16="http://schemas.microsoft.com/office/drawing/2014/main" id="{18419614-5ABF-5C51-1DD3-FFE10A3AAEB0}"/>
              </a:ext>
            </a:extLst>
          </p:cNvPr>
          <p:cNvSpPr txBox="1"/>
          <p:nvPr/>
        </p:nvSpPr>
        <p:spPr>
          <a:xfrm>
            <a:off x="3623310" y="6261463"/>
            <a:ext cx="48158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000"/>
              </a:spcAft>
              <a:buClrTx/>
              <a:buSzTx/>
              <a:buFontTx/>
              <a:buNone/>
              <a:tabLst/>
              <a:defRPr/>
            </a:pPr>
            <a:r>
              <a:rPr kumimoji="0" lang="en-GB" sz="2000" b="1" i="1"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6: The output of the Genesis Block – for now</a:t>
            </a:r>
          </a:p>
        </p:txBody>
      </p:sp>
    </p:spTree>
    <p:extLst>
      <p:ext uri="{BB962C8B-B14F-4D97-AF65-F5344CB8AC3E}">
        <p14:creationId xmlns:p14="http://schemas.microsoft.com/office/powerpoint/2010/main" val="8409984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65B5AC-E430-292E-7F6C-C4DF69E1659F}"/>
              </a:ext>
            </a:extLst>
          </p:cNvPr>
          <p:cNvSpPr>
            <a:spLocks noGrp="1"/>
          </p:cNvSpPr>
          <p:nvPr>
            <p:ph sz="quarter" idx="11"/>
          </p:nvPr>
        </p:nvSpPr>
        <p:spPr/>
        <p:txBody>
          <a:bodyPr/>
          <a:lstStyle/>
          <a:p>
            <a:pPr marL="0" indent="0">
              <a:lnSpc>
                <a:spcPct val="107000"/>
              </a:lnSpc>
              <a:spcBef>
                <a:spcPts val="1800"/>
              </a:spcBef>
              <a:spcAft>
                <a:spcPts val="400"/>
              </a:spcAft>
              <a:buNone/>
            </a:pPr>
            <a:r>
              <a:rPr lang="en-GB" sz="2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Part 3 – Transactions and Digital Signatures</a:t>
            </a:r>
          </a:p>
          <a:p>
            <a:pPr marL="0" indent="0">
              <a:lnSpc>
                <a:spcPct val="107000"/>
              </a:lnSpc>
              <a:spcBef>
                <a:spcPts val="800"/>
              </a:spcBef>
              <a:spcAft>
                <a:spcPts val="600"/>
              </a:spcAft>
              <a:buNone/>
            </a:pPr>
            <a:r>
              <a:rPr lang="en-GB" sz="2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3.1 Wallets &amp; Private and Public Key Generation</a:t>
            </a:r>
          </a:p>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Blocks used to store any data type to be recorded on the chain but most often used to carry  transaction data recording movement of digital currency between people/nodes/accounts (i.e between wallets). </a:t>
            </a:r>
          </a:p>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Wallets identity account holders (nodes) in the peer-to-peer network making the blockchain.  To build blockchain we must first have client accounts i.e. build wallets    </a:t>
            </a:r>
          </a:p>
          <a:p>
            <a:pPr marL="0" indent="0">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In Blockchain a wallet has two components:  an asymmetric key pair: a public key public key (64 characters), and  a private key (32 characters).</a:t>
            </a:r>
          </a:p>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There are many asymmetric encryption algorithms for generating key pairs; here we will use the Elliptic Curve Digital Signature Algorithm (ECDSA) as used by Bitcoin</a:t>
            </a:r>
          </a:p>
          <a:p>
            <a:pPr marL="0" indent="0">
              <a:buNone/>
            </a:pPr>
            <a:endParaRPr lang="en-GB" dirty="0"/>
          </a:p>
        </p:txBody>
      </p:sp>
    </p:spTree>
    <p:extLst>
      <p:ext uri="{BB962C8B-B14F-4D97-AF65-F5344CB8AC3E}">
        <p14:creationId xmlns:p14="http://schemas.microsoft.com/office/powerpoint/2010/main" val="40529025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B9588D-D4B8-D527-6581-6C32C7EB4EC6}"/>
              </a:ext>
            </a:extLst>
          </p:cNvPr>
          <p:cNvSpPr>
            <a:spLocks noGrp="1"/>
          </p:cNvSpPr>
          <p:nvPr>
            <p:ph sz="quarter" idx="11"/>
          </p:nvPr>
        </p:nvSpPr>
        <p:spPr>
          <a:xfrm>
            <a:off x="410283" y="811208"/>
            <a:ext cx="11040000" cy="5904656"/>
          </a:xfrm>
        </p:spPr>
        <p:txBody>
          <a:bodyPr/>
          <a:lstStyle/>
          <a:p>
            <a:pPr algn="just">
              <a:lnSpc>
                <a:spcPct val="107000"/>
              </a:lnSpc>
              <a:spcAft>
                <a:spcPts val="800"/>
              </a:spcAft>
            </a:pPr>
            <a:r>
              <a:rPr lang="en-GB" sz="2600" dirty="0">
                <a:effectLst/>
                <a:latin typeface="Aptos" panose="020B0004020202020204" pitchFamily="34" charset="0"/>
                <a:ea typeface="Aptos" panose="020B0004020202020204" pitchFamily="34" charset="0"/>
                <a:cs typeface="Arial" panose="020B0604020202020204" pitchFamily="34" charset="0"/>
              </a:rPr>
              <a:t>Wallets Constructor: </a:t>
            </a:r>
            <a:r>
              <a:rPr lang="en-GB" sz="2600" i="1" dirty="0">
                <a:effectLst/>
                <a:latin typeface="Aptos" panose="020B0004020202020204" pitchFamily="34" charset="0"/>
                <a:ea typeface="Aptos" panose="020B0004020202020204" pitchFamily="34" charset="0"/>
                <a:cs typeface="Arial" panose="020B0604020202020204" pitchFamily="34" charset="0"/>
              </a:rPr>
              <a:t>Wallet.cs </a:t>
            </a:r>
            <a:r>
              <a:rPr lang="en-GB" sz="2600" dirty="0">
                <a:effectLst/>
                <a:latin typeface="Aptos" panose="020B0004020202020204" pitchFamily="34" charset="0"/>
                <a:ea typeface="Aptos" panose="020B0004020202020204" pitchFamily="34" charset="0"/>
                <a:cs typeface="Arial" panose="020B0604020202020204" pitchFamily="34" charset="0"/>
              </a:rPr>
              <a:t>within the Wallet folder,  contains the code for key pair generation and validation:  Wallet (out String privateKey) – Constructor for a Wallet object. The Wallet object has one variable, public key. The private key is an output parameter. </a:t>
            </a:r>
          </a:p>
          <a:p>
            <a:pPr algn="just">
              <a:lnSpc>
                <a:spcPct val="107000"/>
              </a:lnSpc>
              <a:spcAft>
                <a:spcPts val="800"/>
              </a:spcAft>
            </a:pPr>
            <a:r>
              <a:rPr lang="en-GB" sz="2600" dirty="0">
                <a:effectLst/>
                <a:latin typeface="Aptos" panose="020B0004020202020204" pitchFamily="34" charset="0"/>
                <a:ea typeface="Aptos" panose="020B0004020202020204" pitchFamily="34" charset="0"/>
                <a:cs typeface="Arial" panose="020B0604020202020204" pitchFamily="34" charset="0"/>
              </a:rPr>
              <a:t>Example code of constructing a Wallet:</a:t>
            </a:r>
          </a:p>
          <a:p>
            <a:pPr marL="914400" algn="just">
              <a:lnSpc>
                <a:spcPct val="107000"/>
              </a:lnSpc>
              <a:spcAft>
                <a:spcPts val="800"/>
              </a:spcAft>
            </a:pP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String privKey;</a:t>
            </a:r>
            <a:endParaRPr lang="en-GB" sz="2600" dirty="0">
              <a:effectLst/>
              <a:latin typeface="Aptos" panose="020B0004020202020204" pitchFamily="34" charset="0"/>
              <a:ea typeface="Aptos" panose="020B0004020202020204" pitchFamily="34" charset="0"/>
              <a:cs typeface="Arial" panose="020B0604020202020204" pitchFamily="34" charset="0"/>
            </a:endParaRPr>
          </a:p>
          <a:p>
            <a:pPr marL="914400" algn="just">
              <a:lnSpc>
                <a:spcPct val="107000"/>
              </a:lnSpc>
              <a:spcAft>
                <a:spcPts val="800"/>
              </a:spcAft>
            </a:pP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Wallet.Wallet myNewWallet = </a:t>
            </a:r>
            <a:r>
              <a:rPr lang="en-GB" sz="2600" dirty="0">
                <a:solidFill>
                  <a:srgbClr val="0000FF"/>
                </a:solidFill>
                <a:effectLst/>
                <a:latin typeface="Consolas" panose="020B0609020204030204" pitchFamily="49" charset="0"/>
                <a:ea typeface="Aptos" panose="020B0004020202020204" pitchFamily="34" charset="0"/>
                <a:cs typeface="Consolas" panose="020B0609020204030204" pitchFamily="49" charset="0"/>
              </a:rPr>
              <a:t>new</a:t>
            </a: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Wallet.Wallet(</a:t>
            </a:r>
            <a:r>
              <a:rPr lang="en-GB" sz="2600" dirty="0">
                <a:solidFill>
                  <a:srgbClr val="0000FF"/>
                </a:solidFill>
                <a:effectLst/>
                <a:latin typeface="Consolas" panose="020B0609020204030204" pitchFamily="49" charset="0"/>
                <a:ea typeface="Aptos" panose="020B0004020202020204" pitchFamily="34" charset="0"/>
                <a:cs typeface="Consolas" panose="020B0609020204030204" pitchFamily="49" charset="0"/>
              </a:rPr>
              <a:t>out</a:t>
            </a: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privKey);</a:t>
            </a:r>
            <a:endParaRPr lang="en-GB" sz="2600" dirty="0">
              <a:effectLst/>
              <a:latin typeface="Aptos" panose="020B0004020202020204" pitchFamily="34" charset="0"/>
              <a:ea typeface="Aptos" panose="020B0004020202020204" pitchFamily="34" charset="0"/>
              <a:cs typeface="Arial" panose="020B0604020202020204" pitchFamily="34" charset="0"/>
            </a:endParaRPr>
          </a:p>
          <a:p>
            <a:pPr marL="914400" algn="just">
              <a:lnSpc>
                <a:spcPct val="107000"/>
              </a:lnSpc>
              <a:spcAft>
                <a:spcPts val="800"/>
              </a:spcAft>
            </a:pP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String publicKey = myNewWallet.publicID;</a:t>
            </a:r>
            <a:endParaRPr lang="en-GB" sz="2600" dirty="0">
              <a:effectLst/>
              <a:latin typeface="Aptos" panose="020B0004020202020204" pitchFamily="34" charset="0"/>
              <a:ea typeface="Aptos" panose="020B0004020202020204" pitchFamily="34" charset="0"/>
              <a:cs typeface="Arial" panose="020B0604020202020204" pitchFamily="34" charset="0"/>
            </a:endParaRPr>
          </a:p>
          <a:p>
            <a:pPr marL="914400" algn="just">
              <a:lnSpc>
                <a:spcPct val="107000"/>
              </a:lnSpc>
              <a:spcAft>
                <a:spcPts val="800"/>
              </a:spcAft>
            </a:pP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Console.WriteLine(publicKey + </a:t>
            </a:r>
            <a:r>
              <a:rPr lang="en-GB" sz="2600" dirty="0">
                <a:solidFill>
                  <a:srgbClr val="A31515"/>
                </a:solidFill>
                <a:effectLst/>
                <a:latin typeface="Consolas" panose="020B0609020204030204" pitchFamily="49" charset="0"/>
                <a:ea typeface="Aptos" panose="020B0004020202020204" pitchFamily="34" charset="0"/>
                <a:cs typeface="Consolas" panose="020B0609020204030204" pitchFamily="49" charset="0"/>
              </a:rPr>
              <a:t>"\n"</a:t>
            </a:r>
            <a:r>
              <a:rPr lang="en-GB" sz="26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 privKey);</a:t>
            </a:r>
            <a:endParaRPr lang="en-GB" sz="2600"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Aft>
                <a:spcPts val="800"/>
              </a:spcAft>
              <a:buNone/>
            </a:pP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6535598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3AFD6F-4391-A303-16C4-70D1E1B65FD4}"/>
              </a:ext>
            </a:extLst>
          </p:cNvPr>
          <p:cNvSpPr>
            <a:spLocks noGrp="1"/>
          </p:cNvSpPr>
          <p:nvPr>
            <p:ph sz="quarter" idx="11"/>
          </p:nvPr>
        </p:nvSpPr>
        <p:spPr>
          <a:xfrm>
            <a:off x="566400" y="1491342"/>
            <a:ext cx="11040000" cy="4889985"/>
          </a:xfrm>
        </p:spPr>
        <p:txBody>
          <a:bodyPr/>
          <a:lstStyle/>
          <a:p>
            <a:pPr marL="342900" lvl="0" indent="-342900" algn="just">
              <a:lnSpc>
                <a:spcPct val="107000"/>
              </a:lnSpc>
              <a:spcAft>
                <a:spcPts val="1200"/>
              </a:spcAft>
              <a:buFont typeface="Symbol" panose="05050102010706020507" pitchFamily="18" charset="2"/>
              <a:buChar char=""/>
            </a:pPr>
            <a:r>
              <a:rPr lang="en-GB" sz="2800" dirty="0">
                <a:effectLst/>
                <a:latin typeface="Aptos" panose="020B0004020202020204" pitchFamily="34" charset="0"/>
                <a:ea typeface="Aptos" panose="020B0004020202020204" pitchFamily="34" charset="0"/>
                <a:cs typeface="Arial" panose="020B0604020202020204" pitchFamily="34" charset="0"/>
              </a:rPr>
              <a:t>ValidatePrivateKey(privateKey, publicID) – Returns true if private and public key are mathematically related. Returns false otherwise. </a:t>
            </a:r>
          </a:p>
          <a:p>
            <a:pPr marL="342900" lvl="0" indent="-342900" algn="just">
              <a:lnSpc>
                <a:spcPct val="107000"/>
              </a:lnSpc>
              <a:spcAft>
                <a:spcPts val="1200"/>
              </a:spcAft>
              <a:buFont typeface="Symbol" panose="05050102010706020507" pitchFamily="18" charset="2"/>
              <a:buChar char=""/>
            </a:pPr>
            <a:r>
              <a:rPr lang="en-GB" sz="2800" dirty="0">
                <a:effectLst/>
                <a:latin typeface="Aptos" panose="020B0004020202020204" pitchFamily="34" charset="0"/>
                <a:ea typeface="Aptos" panose="020B0004020202020204" pitchFamily="34" charset="0"/>
                <a:cs typeface="Arial" panose="020B0604020202020204" pitchFamily="34" charset="0"/>
              </a:rPr>
              <a:t>CreateSignature(publicID, privateKey, data) – Digitally signs the given data using the private key given. Returns the digital signature.</a:t>
            </a:r>
          </a:p>
          <a:p>
            <a:pPr marL="342900" lvl="0" indent="-342900" algn="just">
              <a:lnSpc>
                <a:spcPct val="107000"/>
              </a:lnSpc>
              <a:spcAft>
                <a:spcPts val="1200"/>
              </a:spcAft>
              <a:buFont typeface="Symbol" panose="05050102010706020507" pitchFamily="18" charset="2"/>
              <a:buChar char=""/>
            </a:pPr>
            <a:r>
              <a:rPr lang="en-GB" sz="2800" dirty="0">
                <a:effectLst/>
                <a:latin typeface="Aptos" panose="020B0004020202020204" pitchFamily="34" charset="0"/>
                <a:ea typeface="Aptos" panose="020B0004020202020204" pitchFamily="34" charset="0"/>
                <a:cs typeface="Arial" panose="020B0604020202020204" pitchFamily="34" charset="0"/>
              </a:rPr>
              <a:t>ValidateSignature(publicID, data, digitalSig) - Confirms that a given signature has been signed by a private key related to the given public key. Returns true/false.</a:t>
            </a:r>
          </a:p>
          <a:p>
            <a:endParaRPr lang="en-GB" dirty="0"/>
          </a:p>
        </p:txBody>
      </p:sp>
    </p:spTree>
    <p:extLst>
      <p:ext uri="{BB962C8B-B14F-4D97-AF65-F5344CB8AC3E}">
        <p14:creationId xmlns:p14="http://schemas.microsoft.com/office/powerpoint/2010/main" val="132596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77F49D-141E-C11F-836F-35CF1C554863}"/>
              </a:ext>
            </a:extLst>
          </p:cNvPr>
          <p:cNvSpPr>
            <a:spLocks noGrp="1"/>
          </p:cNvSpPr>
          <p:nvPr>
            <p:ph sz="quarter" idx="11"/>
          </p:nvPr>
        </p:nvSpPr>
        <p:spPr>
          <a:xfrm>
            <a:off x="566400" y="983848"/>
            <a:ext cx="11040000" cy="5397480"/>
          </a:xfrm>
        </p:spPr>
        <p:txBody>
          <a:bodyPr/>
          <a:lstStyle/>
          <a:p>
            <a:pPr marL="0" indent="0" algn="just">
              <a:lnSpc>
                <a:spcPct val="107000"/>
              </a:lnSpc>
              <a:spcAft>
                <a:spcPts val="600"/>
              </a:spcAft>
              <a:buNone/>
            </a:pPr>
            <a:r>
              <a:rPr lang="en-GB" sz="2800" b="1" dirty="0">
                <a:effectLst/>
                <a:latin typeface="Aptos" panose="020B0004020202020204" pitchFamily="34" charset="0"/>
                <a:ea typeface="Aptos" panose="020B0004020202020204" pitchFamily="34" charset="0"/>
                <a:cs typeface="Arial" panose="020B0604020202020204" pitchFamily="34" charset="0"/>
              </a:rPr>
              <a:t>Coding up the wallet build</a:t>
            </a:r>
          </a:p>
          <a:p>
            <a:pPr marL="0" indent="0" algn="just">
              <a:lnSpc>
                <a:spcPct val="107000"/>
              </a:lnSpc>
              <a:spcAft>
                <a:spcPts val="600"/>
              </a:spcAft>
              <a:buNone/>
            </a:pPr>
            <a:endParaRPr lang="en-GB" sz="2800" dirty="0">
              <a:effectLst/>
              <a:latin typeface="Aptos" panose="020B0004020202020204" pitchFamily="34" charset="0"/>
              <a:ea typeface="Aptos" panose="020B0004020202020204" pitchFamily="34" charset="0"/>
              <a:cs typeface="Arial" panose="020B0604020202020204" pitchFamily="34" charset="0"/>
            </a:endParaRPr>
          </a:p>
          <a:p>
            <a:pPr marL="717550" lvl="0" indent="-717550"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2800" dirty="0">
                <a:effectLst/>
                <a:latin typeface="Aptos" panose="020B0004020202020204" pitchFamily="34" charset="0"/>
                <a:ea typeface="Aptos" panose="020B0004020202020204" pitchFamily="34" charset="0"/>
                <a:cs typeface="Arial" panose="020B0604020202020204" pitchFamily="34" charset="0"/>
              </a:rPr>
              <a:t>	Add a new button to the UI that generates a new Wallet.</a:t>
            </a:r>
          </a:p>
          <a:p>
            <a:pPr marL="717550" lvl="0" indent="-717550"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2.</a:t>
            </a:r>
            <a:r>
              <a:rPr lang="en-GB" sz="2800" dirty="0">
                <a:effectLst/>
                <a:latin typeface="Aptos" panose="020B0004020202020204" pitchFamily="34" charset="0"/>
                <a:ea typeface="Aptos" panose="020B0004020202020204" pitchFamily="34" charset="0"/>
                <a:cs typeface="Arial" panose="020B0604020202020204" pitchFamily="34" charset="0"/>
              </a:rPr>
              <a:t>	Add two new text boxes to the UI to display the public and private keys of the wallet </a:t>
            </a:r>
          </a:p>
          <a:p>
            <a:pPr marL="717550" lvl="0" indent="-717550"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a:t>
            </a:r>
            <a:r>
              <a:rPr lang="en-GB" sz="2800" dirty="0">
                <a:effectLst/>
                <a:latin typeface="Aptos" panose="020B0004020202020204" pitchFamily="34" charset="0"/>
                <a:ea typeface="Aptos" panose="020B0004020202020204" pitchFamily="34" charset="0"/>
                <a:cs typeface="Arial" panose="020B0604020202020204" pitchFamily="34" charset="0"/>
              </a:rPr>
              <a:t>	Add </a:t>
            </a:r>
            <a:r>
              <a:rPr lang="en-GB" sz="2800" i="1" dirty="0">
                <a:effectLst/>
                <a:latin typeface="Aptos" panose="020B0004020202020204" pitchFamily="34" charset="0"/>
                <a:ea typeface="Aptos" panose="020B0004020202020204" pitchFamily="34" charset="0"/>
                <a:cs typeface="Arial" panose="020B0604020202020204" pitchFamily="34" charset="0"/>
              </a:rPr>
              <a:t>labels </a:t>
            </a:r>
            <a:r>
              <a:rPr lang="en-GB" sz="2800" dirty="0">
                <a:effectLst/>
                <a:latin typeface="Aptos" panose="020B0004020202020204" pitchFamily="34" charset="0"/>
                <a:ea typeface="Aptos" panose="020B0004020202020204" pitchFamily="34" charset="0"/>
                <a:cs typeface="Arial" panose="020B0604020202020204" pitchFamily="34" charset="0"/>
              </a:rPr>
              <a:t>to the UI to distinguish which key is public and private, respectively.</a:t>
            </a:r>
          </a:p>
          <a:p>
            <a:pPr marL="717550" lvl="0" indent="-717550"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4.</a:t>
            </a:r>
            <a:r>
              <a:rPr lang="en-GB" sz="2800" dirty="0">
                <a:effectLst/>
                <a:latin typeface="Aptos" panose="020B0004020202020204" pitchFamily="34" charset="0"/>
                <a:ea typeface="Aptos" panose="020B0004020202020204" pitchFamily="34" charset="0"/>
                <a:cs typeface="Arial" panose="020B0604020202020204" pitchFamily="34" charset="0"/>
              </a:rPr>
              <a:t>	Add a button to validate the public and private keys of a wallet n the textboxes (Call the ValidatePrivateKey method to do this)</a:t>
            </a:r>
          </a:p>
          <a:p>
            <a:endParaRPr lang="en-GB" dirty="0"/>
          </a:p>
        </p:txBody>
      </p:sp>
    </p:spTree>
    <p:extLst>
      <p:ext uri="{BB962C8B-B14F-4D97-AF65-F5344CB8AC3E}">
        <p14:creationId xmlns:p14="http://schemas.microsoft.com/office/powerpoint/2010/main" val="28798613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AI-generated content may be incorrect.">
            <a:extLst>
              <a:ext uri="{FF2B5EF4-FFF2-40B4-BE49-F238E27FC236}">
                <a16:creationId xmlns:a16="http://schemas.microsoft.com/office/drawing/2014/main" id="{68053122-BD50-F0F7-28F8-201CF05CFEA2}"/>
              </a:ext>
            </a:extLst>
          </p:cNvPr>
          <p:cNvPicPr>
            <a:picLocks noGrp="1" noChangeAspect="1"/>
          </p:cNvPicPr>
          <p:nvPr>
            <p:ph sz="quarter" idx="11"/>
          </p:nvPr>
        </p:nvPicPr>
        <p:blipFill>
          <a:blip r:embed="rId2"/>
          <a:stretch>
            <a:fillRect/>
          </a:stretch>
        </p:blipFill>
        <p:spPr>
          <a:xfrm>
            <a:off x="772887" y="318158"/>
            <a:ext cx="10406741" cy="5815012"/>
          </a:xfrm>
          <a:prstGeom prst="rect">
            <a:avLst/>
          </a:prstGeom>
        </p:spPr>
      </p:pic>
      <p:sp>
        <p:nvSpPr>
          <p:cNvPr id="4" name="TextBox 3">
            <a:extLst>
              <a:ext uri="{FF2B5EF4-FFF2-40B4-BE49-F238E27FC236}">
                <a16:creationId xmlns:a16="http://schemas.microsoft.com/office/drawing/2014/main" id="{6C4D48F5-9268-85AD-1209-6E990799D0D8}"/>
              </a:ext>
            </a:extLst>
          </p:cNvPr>
          <p:cNvSpPr txBox="1"/>
          <p:nvPr/>
        </p:nvSpPr>
        <p:spPr>
          <a:xfrm>
            <a:off x="1012372" y="5765553"/>
            <a:ext cx="11179628" cy="1231106"/>
          </a:xfrm>
          <a:prstGeom prst="rect">
            <a:avLst/>
          </a:prstGeom>
          <a:noFill/>
        </p:spPr>
        <p:txBody>
          <a:bodyPr wrap="square" rtlCol="0">
            <a:spAutoFit/>
          </a:bodyPr>
          <a:lstStyle/>
          <a:p>
            <a:endParaRPr lang="en-GB" sz="2800" b="1" i="1" dirty="0">
              <a:solidFill>
                <a:srgbClr val="0E2841"/>
              </a:solidFill>
              <a:effectLst/>
              <a:latin typeface="Aptos" panose="020B0004020202020204" pitchFamily="34" charset="0"/>
              <a:ea typeface="Aptos" panose="020B0004020202020204" pitchFamily="34" charset="0"/>
              <a:cs typeface="Arial" panose="020B0604020202020204" pitchFamily="34" charset="0"/>
            </a:endParaRPr>
          </a:p>
          <a:p>
            <a:r>
              <a:rPr lang="en-GB" sz="2800" b="1" i="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7: An example of key pair generation with validation message</a:t>
            </a:r>
            <a:r>
              <a:rPr lang="en-GB" sz="1800" i="1" dirty="0">
                <a:solidFill>
                  <a:srgbClr val="0E2841"/>
                </a:solidFill>
                <a:effectLst/>
                <a:latin typeface="Aptos" panose="020B0004020202020204" pitchFamily="34" charset="0"/>
                <a:ea typeface="Aptos" panose="020B0004020202020204" pitchFamily="34" charset="0"/>
                <a:cs typeface="Arial" panose="020B0604020202020204" pitchFamily="34" charset="0"/>
              </a:rPr>
              <a:t>.</a:t>
            </a:r>
          </a:p>
          <a:p>
            <a:endParaRPr lang="en-GB" dirty="0">
              <a:solidFill>
                <a:schemeClr val="tx2"/>
              </a:solidFill>
              <a:latin typeface="+mn-lt"/>
            </a:endParaRPr>
          </a:p>
        </p:txBody>
      </p:sp>
    </p:spTree>
    <p:extLst>
      <p:ext uri="{BB962C8B-B14F-4D97-AF65-F5344CB8AC3E}">
        <p14:creationId xmlns:p14="http://schemas.microsoft.com/office/powerpoint/2010/main" val="30063731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140DB-C43A-A3AE-D476-F3219B4C7DE8}"/>
              </a:ext>
            </a:extLst>
          </p:cNvPr>
          <p:cNvSpPr>
            <a:spLocks noGrp="1"/>
          </p:cNvSpPr>
          <p:nvPr>
            <p:ph sz="quarter" idx="11"/>
          </p:nvPr>
        </p:nvSpPr>
        <p:spPr>
          <a:xfrm>
            <a:off x="575999" y="81335"/>
            <a:ext cx="11445015" cy="6531338"/>
          </a:xfrm>
        </p:spPr>
        <p:txBody>
          <a:bodyPr/>
          <a:lstStyle/>
          <a:p>
            <a:pPr>
              <a:lnSpc>
                <a:spcPct val="107000"/>
              </a:lnSpc>
              <a:spcBef>
                <a:spcPts val="800"/>
              </a:spcBef>
              <a:spcAft>
                <a:spcPts val="400"/>
              </a:spcAft>
            </a:pPr>
            <a:r>
              <a:rPr lang="en-GB" b="1" u="sng"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Setting up Transactions</a:t>
            </a:r>
            <a:r>
              <a:rPr lang="en-GB"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GB" dirty="0">
                <a:effectLst/>
                <a:latin typeface="Aptos" panose="020B0004020202020204" pitchFamily="34" charset="0"/>
                <a:ea typeface="Aptos" panose="020B0004020202020204" pitchFamily="34" charset="0"/>
                <a:cs typeface="Arial" panose="020B0604020202020204" pitchFamily="34" charset="0"/>
              </a:rPr>
              <a:t>Now we can send funds between the wallets created so need to add transactions to the Blockchain.</a:t>
            </a:r>
          </a:p>
          <a:p>
            <a:pPr marL="342900" lvl="0" indent="-342900" algn="just">
              <a:lnSpc>
                <a:spcPct val="107000"/>
              </a:lnSpc>
              <a:buFont typeface="+mj-lt"/>
              <a:buAutoNum type="arabicParenR"/>
            </a:pPr>
            <a:r>
              <a:rPr lang="en-GB" i="1" dirty="0">
                <a:effectLst/>
                <a:latin typeface="Aptos" panose="020B0004020202020204" pitchFamily="34" charset="0"/>
                <a:ea typeface="Aptos" panose="020B0004020202020204" pitchFamily="34" charset="0"/>
                <a:cs typeface="Arial" panose="020B0604020202020204" pitchFamily="34" charset="0"/>
              </a:rPr>
              <a:t>Set up a Transaction.cs</a:t>
            </a:r>
            <a:r>
              <a:rPr lang="en-GB" dirty="0">
                <a:effectLst/>
                <a:latin typeface="Aptos" panose="020B0004020202020204" pitchFamily="34" charset="0"/>
                <a:ea typeface="Aptos" panose="020B0004020202020204" pitchFamily="34" charset="0"/>
                <a:cs typeface="Arial" panose="020B0604020202020204" pitchFamily="34" charset="0"/>
              </a:rPr>
              <a:t> class. </a:t>
            </a:r>
          </a:p>
          <a:p>
            <a:pPr marL="342900" lvl="0" indent="-342900" algn="just">
              <a:lnSpc>
                <a:spcPct val="107000"/>
              </a:lnSpc>
              <a:buFont typeface="+mj-lt"/>
              <a:buAutoNum type="arabicParenR"/>
            </a:pPr>
            <a:r>
              <a:rPr lang="en-GB" dirty="0">
                <a:effectLst/>
                <a:latin typeface="Aptos" panose="020B0004020202020204" pitchFamily="34" charset="0"/>
                <a:ea typeface="Aptos" panose="020B0004020202020204" pitchFamily="34" charset="0"/>
                <a:cs typeface="Arial" panose="020B0604020202020204" pitchFamily="34" charset="0"/>
              </a:rPr>
              <a:t>Add the appropriate variables you would expect to see in a Blockchain transaction as shown in a </a:t>
            </a:r>
            <a:r>
              <a:rPr lang="en-GB" b="1" u="sng" dirty="0">
                <a:solidFill>
                  <a:srgbClr val="0000FF"/>
                </a:solidFill>
                <a:effectLst/>
                <a:highlight>
                  <a:srgbClr val="FFFF00"/>
                </a:highlight>
                <a:latin typeface="Aptos" panose="020B0004020202020204" pitchFamily="34" charset="0"/>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example of a transaction from Bitcoin</a:t>
            </a:r>
            <a:r>
              <a:rPr lang="en-GB" dirty="0">
                <a:effectLst/>
                <a:latin typeface="Aptos" panose="020B0004020202020204" pitchFamily="34" charset="0"/>
                <a:ea typeface="Aptos" panose="020B0004020202020204" pitchFamily="34" charset="0"/>
                <a:cs typeface="Arial" panose="020B0604020202020204" pitchFamily="34" charset="0"/>
              </a:rPr>
              <a:t>.  Accordingly declare the transaction variables and their types in </a:t>
            </a:r>
            <a:r>
              <a:rPr lang="en-GB" i="1" dirty="0">
                <a:effectLst/>
                <a:latin typeface="Aptos" panose="020B0004020202020204" pitchFamily="34" charset="0"/>
                <a:ea typeface="Aptos" panose="020B0004020202020204" pitchFamily="34" charset="0"/>
                <a:cs typeface="Arial" panose="020B0604020202020204" pitchFamily="34" charset="0"/>
              </a:rPr>
              <a:t>Transaction.cs:#</a:t>
            </a:r>
            <a:r>
              <a:rPr lang="en-GB" dirty="0">
                <a:effectLst/>
                <a:latin typeface="Aptos" panose="020B0004020202020204" pitchFamily="34" charset="0"/>
                <a:ea typeface="Aptos" panose="020B0004020202020204" pitchFamily="34" charset="0"/>
                <a:cs typeface="Arial" panose="020B0604020202020204" pitchFamily="34" charset="0"/>
              </a:rPr>
              <a:t>  as follows:</a:t>
            </a:r>
          </a:p>
          <a:p>
            <a:pPr marL="803275" lvl="0" indent="-268288" algn="just">
              <a:lnSpc>
                <a:spcPct val="107000"/>
              </a:lnSpc>
              <a:spcBef>
                <a:spcPts val="500"/>
              </a:spcBef>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Hash – the hash of the transaction and its contents</a:t>
            </a:r>
          </a:p>
          <a:p>
            <a:pPr marL="803275" lvl="0" indent="-268288" algn="just">
              <a:lnSpc>
                <a:spcPct val="107000"/>
              </a:lnSpc>
              <a:spcBef>
                <a:spcPts val="500"/>
              </a:spcBef>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Signature – the hash of the transaction signed with the private key of the sender</a:t>
            </a:r>
          </a:p>
          <a:p>
            <a:pPr marL="803275" lvl="0" indent="-268288" algn="just">
              <a:lnSpc>
                <a:spcPct val="107000"/>
              </a:lnSpc>
              <a:spcBef>
                <a:spcPts val="500"/>
              </a:spcBef>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SenderAddress – the public key of the sender</a:t>
            </a:r>
          </a:p>
          <a:p>
            <a:pPr marL="803275" lvl="0" indent="-268288" algn="just">
              <a:lnSpc>
                <a:spcPct val="107000"/>
              </a:lnSpc>
              <a:spcBef>
                <a:spcPts val="500"/>
              </a:spcBef>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RecipientAddress – the public key of the receiver</a:t>
            </a:r>
          </a:p>
          <a:p>
            <a:pPr marL="803275" lvl="0" indent="-268288" algn="just">
              <a:lnSpc>
                <a:spcPct val="107000"/>
              </a:lnSpc>
              <a:spcBef>
                <a:spcPts val="500"/>
              </a:spcBef>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Timestamp – the time at which the transaction was made/sent</a:t>
            </a:r>
          </a:p>
          <a:p>
            <a:pPr marL="803275" lvl="0" indent="-268288" algn="just">
              <a:lnSpc>
                <a:spcPct val="107000"/>
              </a:lnSpc>
              <a:spcBef>
                <a:spcPts val="500"/>
              </a:spcBef>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Amount – the amount of currency being sent to the receiver</a:t>
            </a:r>
          </a:p>
          <a:p>
            <a:pPr marL="803275" lvl="0" indent="-268288" algn="just">
              <a:lnSpc>
                <a:spcPct val="107000"/>
              </a:lnSpc>
              <a:spcBef>
                <a:spcPts val="500"/>
              </a:spcBef>
              <a:spcAft>
                <a:spcPts val="800"/>
              </a:spcAft>
              <a:buFont typeface="Symbol" panose="05050102010706020507" pitchFamily="18" charset="2"/>
              <a:buChar char=""/>
            </a:pPr>
            <a:r>
              <a:rPr lang="en-GB" dirty="0">
                <a:effectLst/>
                <a:latin typeface="Aptos" panose="020B0004020202020204" pitchFamily="34" charset="0"/>
                <a:ea typeface="Aptos" panose="020B0004020202020204" pitchFamily="34" charset="0"/>
                <a:cs typeface="Arial" panose="020B0604020202020204" pitchFamily="34" charset="0"/>
              </a:rPr>
              <a:t>Fee – the fee added to the transaction (this will be implemented later)</a:t>
            </a:r>
          </a:p>
          <a:p>
            <a:endParaRPr lang="en-GB" dirty="0"/>
          </a:p>
        </p:txBody>
      </p:sp>
    </p:spTree>
    <p:extLst>
      <p:ext uri="{BB962C8B-B14F-4D97-AF65-F5344CB8AC3E}">
        <p14:creationId xmlns:p14="http://schemas.microsoft.com/office/powerpoint/2010/main" val="29126757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2C7223-DC7F-1CF9-3CB8-B13ED6DB1EEA}"/>
              </a:ext>
            </a:extLst>
          </p:cNvPr>
          <p:cNvSpPr>
            <a:spLocks noGrp="1"/>
          </p:cNvSpPr>
          <p:nvPr>
            <p:ph sz="quarter" idx="11"/>
          </p:nvPr>
        </p:nvSpPr>
        <p:spPr>
          <a:xfrm>
            <a:off x="566399" y="1055914"/>
            <a:ext cx="11186985" cy="5325414"/>
          </a:xfrm>
        </p:spPr>
        <p:txBody>
          <a:bodyPr/>
          <a:lstStyle/>
          <a:p>
            <a:pPr marL="0" lvl="0" indent="0" algn="just">
              <a:lnSpc>
                <a:spcPct val="107000"/>
              </a:lnSpc>
              <a:spcAft>
                <a:spcPts val="600"/>
              </a:spcAft>
              <a:buNone/>
            </a:pPr>
            <a:r>
              <a:rPr lang="en-GB" sz="2200" b="1" dirty="0">
                <a:solidFill>
                  <a:srgbClr val="FF0000"/>
                </a:solidFill>
                <a:highlight>
                  <a:srgbClr val="FFFF00"/>
                </a:highlight>
                <a:latin typeface="Aptos" panose="020B0004020202020204" pitchFamily="34" charset="0"/>
                <a:ea typeface="Aptos" panose="020B0004020202020204" pitchFamily="34" charset="0"/>
              </a:rPr>
              <a:t>1)</a:t>
            </a:r>
            <a:r>
              <a:rPr lang="en-GB" sz="2200" dirty="0">
                <a:latin typeface="Aptos" panose="020B0004020202020204" pitchFamily="34" charset="0"/>
                <a:ea typeface="Aptos" panose="020B0004020202020204" pitchFamily="34" charset="0"/>
              </a:rPr>
              <a:t>	</a:t>
            </a:r>
            <a:r>
              <a:rPr lang="en-GB" sz="2200" dirty="0">
                <a:effectLst/>
                <a:latin typeface="Aptos" panose="020B0004020202020204" pitchFamily="34" charset="0"/>
                <a:ea typeface="Aptos" panose="020B0004020202020204" pitchFamily="34" charset="0"/>
                <a:cs typeface="Arial" panose="020B0604020202020204" pitchFamily="34" charset="0"/>
              </a:rPr>
              <a:t>Create a constructor for transaction, accepting arguments for the above variables 	plus also the sender’s private key but </a:t>
            </a:r>
            <a:r>
              <a:rPr lang="en-GB" sz="2200" b="1" dirty="0">
                <a:effectLst/>
                <a:latin typeface="Aptos" panose="020B0004020202020204" pitchFamily="34" charset="0"/>
                <a:ea typeface="Aptos" panose="020B0004020202020204" pitchFamily="34" charset="0"/>
                <a:cs typeface="Arial" panose="020B0604020202020204" pitchFamily="34" charset="0"/>
              </a:rPr>
              <a:t>exclude</a:t>
            </a:r>
            <a:r>
              <a:rPr lang="en-GB" sz="2200" dirty="0">
                <a:effectLst/>
                <a:latin typeface="Aptos" panose="020B0004020202020204" pitchFamily="34" charset="0"/>
                <a:ea typeface="Aptos" panose="020B0004020202020204" pitchFamily="34" charset="0"/>
                <a:cs typeface="Arial" panose="020B0604020202020204" pitchFamily="34" charset="0"/>
              </a:rPr>
              <a:t> hash, signature and timestamp as 	the method will generate these.  </a:t>
            </a:r>
          </a:p>
          <a:p>
            <a:pPr marL="0" lvl="0" indent="0" algn="just">
              <a:lnSpc>
                <a:spcPct val="107000"/>
              </a:lnSpc>
              <a:spcAft>
                <a:spcPts val="600"/>
              </a:spcAft>
              <a:buClr>
                <a:srgbClr val="FF0000"/>
              </a:buClr>
              <a:buNone/>
            </a:pPr>
            <a:r>
              <a:rPr lang="en-GB" sz="2200" b="1" dirty="0">
                <a:solidFill>
                  <a:srgbClr val="FF0000"/>
                </a:solidFill>
                <a:highlight>
                  <a:srgbClr val="FFFF00"/>
                </a:highlight>
                <a:latin typeface="Aptos" panose="020B0004020202020204" pitchFamily="34" charset="0"/>
              </a:rPr>
              <a:t>2)</a:t>
            </a:r>
            <a:r>
              <a:rPr lang="en-GB" sz="2200" dirty="0">
                <a:effectLst/>
                <a:latin typeface="Aptos" panose="020B0004020202020204" pitchFamily="34" charset="0"/>
                <a:ea typeface="Aptos" panose="020B0004020202020204" pitchFamily="34" charset="0"/>
                <a:cs typeface="Arial" panose="020B0604020202020204" pitchFamily="34" charset="0"/>
              </a:rPr>
              <a:t>	The constructor should assign the arguments to their respective properties, then the 	timestamp should be set to current time. The transaction should now have a 	</a:t>
            </a:r>
            <a:r>
              <a:rPr lang="en-GB" sz="2200" b="1" dirty="0">
                <a:effectLst/>
                <a:latin typeface="Aptos" panose="020B0004020202020204" pitchFamily="34" charset="0"/>
                <a:ea typeface="Aptos" panose="020B0004020202020204" pitchFamily="34" charset="0"/>
                <a:cs typeface="Arial" panose="020B0604020202020204" pitchFamily="34" charset="0"/>
              </a:rPr>
              <a:t>sender, receiver, timestamp, amount, and fee</a:t>
            </a:r>
            <a:r>
              <a:rPr lang="en-GB" sz="2200" dirty="0">
                <a:effectLst/>
                <a:latin typeface="Aptos" panose="020B0004020202020204" pitchFamily="34" charset="0"/>
                <a:ea typeface="Aptos" panose="020B0004020202020204" pitchFamily="34" charset="0"/>
                <a:cs typeface="Arial" panose="020B0604020202020204" pitchFamily="34" charset="0"/>
              </a:rPr>
              <a:t>.  </a:t>
            </a:r>
          </a:p>
          <a:p>
            <a:pPr marL="0" lvl="0" indent="0" algn="just">
              <a:lnSpc>
                <a:spcPct val="107000"/>
              </a:lnSpc>
              <a:spcAft>
                <a:spcPts val="600"/>
              </a:spcAft>
              <a:buNone/>
            </a:pPr>
            <a:r>
              <a:rPr lang="en-GB" sz="2200" b="1" dirty="0">
                <a:solidFill>
                  <a:srgbClr val="FF0000"/>
                </a:solidFill>
                <a:highlight>
                  <a:srgbClr val="FFFF00"/>
                </a:highlight>
                <a:latin typeface="Aptos" panose="020B0004020202020204" pitchFamily="34" charset="0"/>
              </a:rPr>
              <a:t>3)</a:t>
            </a:r>
            <a:r>
              <a:rPr lang="en-GB" sz="2200" dirty="0">
                <a:effectLst/>
                <a:latin typeface="Aptos" panose="020B0004020202020204" pitchFamily="34" charset="0"/>
                <a:ea typeface="Aptos" panose="020B0004020202020204" pitchFamily="34" charset="0"/>
                <a:cs typeface="Arial" panose="020B0604020202020204" pitchFamily="34" charset="0"/>
              </a:rPr>
              <a:t>	Use the values of these transaction variables to generate the hash of the transaction</a:t>
            </a:r>
          </a:p>
          <a:p>
            <a:pPr marL="0" lvl="0" indent="0" algn="just">
              <a:lnSpc>
                <a:spcPct val="107000"/>
              </a:lnSpc>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4)</a:t>
            </a:r>
            <a:r>
              <a:rPr lang="en-GB" sz="2200" dirty="0">
                <a:effectLst/>
                <a:latin typeface="Aptos" panose="020B0004020202020204" pitchFamily="34" charset="0"/>
                <a:ea typeface="Aptos" panose="020B0004020202020204" pitchFamily="34" charset="0"/>
                <a:cs typeface="Arial" panose="020B0604020202020204" pitchFamily="34" charset="0"/>
              </a:rPr>
              <a:t>	Use the SHA256 HashCode made available within BlockchainAssignment.csproj 	and adjust it to make a method to generate a transaction hash, then assign the hash 	with the result.</a:t>
            </a:r>
          </a:p>
          <a:p>
            <a:pPr marL="260350" algn="just">
              <a:lnSpc>
                <a:spcPct val="107000"/>
              </a:lnSpc>
              <a:spcAft>
                <a:spcPts val="600"/>
              </a:spcAft>
            </a:pPr>
            <a:r>
              <a:rPr lang="en-GB" sz="2200" dirty="0">
                <a:effectLst/>
                <a:latin typeface="Aptos" panose="020B0004020202020204" pitchFamily="34" charset="0"/>
                <a:ea typeface="Aptos" panose="020B0004020202020204" pitchFamily="34" charset="0"/>
                <a:cs typeface="Arial" panose="020B0604020202020204" pitchFamily="34" charset="0"/>
              </a:rPr>
              <a:t>Note that any hash in Blockchain is in hexadecimal meaning that each character in the hash can be one of 16 characters: 0-9 and A-F</a:t>
            </a:r>
          </a:p>
          <a:p>
            <a:endParaRPr lang="en-GB" dirty="0"/>
          </a:p>
        </p:txBody>
      </p:sp>
    </p:spTree>
    <p:extLst>
      <p:ext uri="{BB962C8B-B14F-4D97-AF65-F5344CB8AC3E}">
        <p14:creationId xmlns:p14="http://schemas.microsoft.com/office/powerpoint/2010/main" val="27311371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C2ECCDE-E6F5-FC47-A24E-C8230B3C93E4}"/>
              </a:ext>
            </a:extLst>
          </p:cNvPr>
          <p:cNvGraphicFramePr>
            <a:graphicFrameLocks noGrp="1"/>
          </p:cNvGraphicFramePr>
          <p:nvPr>
            <p:extLst>
              <p:ext uri="{D42A27DB-BD31-4B8C-83A1-F6EECF244321}">
                <p14:modId xmlns:p14="http://schemas.microsoft.com/office/powerpoint/2010/main" val="257956992"/>
              </p:ext>
            </p:extLst>
          </p:nvPr>
        </p:nvGraphicFramePr>
        <p:xfrm>
          <a:off x="591014" y="223026"/>
          <a:ext cx="11262731" cy="6578118"/>
        </p:xfrm>
        <a:graphic>
          <a:graphicData uri="http://schemas.openxmlformats.org/drawingml/2006/table">
            <a:tbl>
              <a:tblPr firstRow="1" firstCol="1" bandRow="1">
                <a:tableStyleId>{5C22544A-7EE6-4342-B048-85BDC9FD1C3A}</a:tableStyleId>
              </a:tblPr>
              <a:tblGrid>
                <a:gridCol w="5742579">
                  <a:extLst>
                    <a:ext uri="{9D8B030D-6E8A-4147-A177-3AD203B41FA5}">
                      <a16:colId xmlns:a16="http://schemas.microsoft.com/office/drawing/2014/main" val="810176680"/>
                    </a:ext>
                  </a:extLst>
                </a:gridCol>
                <a:gridCol w="2662300">
                  <a:extLst>
                    <a:ext uri="{9D8B030D-6E8A-4147-A177-3AD203B41FA5}">
                      <a16:colId xmlns:a16="http://schemas.microsoft.com/office/drawing/2014/main" val="3790979882"/>
                    </a:ext>
                  </a:extLst>
                </a:gridCol>
                <a:gridCol w="1370670">
                  <a:extLst>
                    <a:ext uri="{9D8B030D-6E8A-4147-A177-3AD203B41FA5}">
                      <a16:colId xmlns:a16="http://schemas.microsoft.com/office/drawing/2014/main" val="3776330259"/>
                    </a:ext>
                  </a:extLst>
                </a:gridCol>
                <a:gridCol w="1487182">
                  <a:extLst>
                    <a:ext uri="{9D8B030D-6E8A-4147-A177-3AD203B41FA5}">
                      <a16:colId xmlns:a16="http://schemas.microsoft.com/office/drawing/2014/main" val="352755597"/>
                    </a:ext>
                  </a:extLst>
                </a:gridCol>
              </a:tblGrid>
              <a:tr h="1153842">
                <a:tc>
                  <a:txBody>
                    <a:bodyPr/>
                    <a:lstStyle/>
                    <a:p>
                      <a:pPr>
                        <a:lnSpc>
                          <a:spcPct val="107000"/>
                        </a:lnSpc>
                        <a:spcBef>
                          <a:spcPts val="200"/>
                        </a:spcBef>
                      </a:pPr>
                      <a:r>
                        <a:rPr lang="en-GB" sz="1100" cap="all" dirty="0">
                          <a:effectLst/>
                        </a:rPr>
                        <a:t> </a:t>
                      </a:r>
                      <a:endParaRPr lang="en-GB" sz="1100" b="1" dirty="0">
                        <a:solidFill>
                          <a:srgbClr val="1F3763"/>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dirty="0">
                          <a:effectLst/>
                        </a:rPr>
                        <a:t>Evidence of implementation</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2800" dirty="0">
                          <a:effectLst/>
                        </a:rPr>
                        <a:t>Report</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2800" dirty="0">
                          <a:effectLst/>
                        </a:rPr>
                        <a:t>Total</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0134322"/>
                  </a:ext>
                </a:extLst>
              </a:tr>
              <a:tr h="491859">
                <a:tc>
                  <a:txBody>
                    <a:bodyPr/>
                    <a:lstStyle/>
                    <a:p>
                      <a:pPr algn="just">
                        <a:lnSpc>
                          <a:spcPct val="107000"/>
                        </a:lnSpc>
                        <a:spcAft>
                          <a:spcPts val="800"/>
                        </a:spcAft>
                      </a:pPr>
                      <a:r>
                        <a:rPr lang="en-GB" sz="2800" dirty="0">
                          <a:effectLst/>
                        </a:rPr>
                        <a:t>Part 1 – Project Setup</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3</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2</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9229395"/>
                  </a:ext>
                </a:extLst>
              </a:tr>
              <a:tr h="491859">
                <a:tc>
                  <a:txBody>
                    <a:bodyPr/>
                    <a:lstStyle/>
                    <a:p>
                      <a:pPr algn="just">
                        <a:lnSpc>
                          <a:spcPct val="107000"/>
                        </a:lnSpc>
                        <a:spcAft>
                          <a:spcPts val="800"/>
                        </a:spcAft>
                      </a:pPr>
                      <a:r>
                        <a:rPr lang="en-GB" sz="2800" dirty="0">
                          <a:effectLst/>
                        </a:rPr>
                        <a:t>Part 2 – Blocks and the Blockchain</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377811"/>
                  </a:ext>
                </a:extLst>
              </a:tr>
              <a:tr h="935781">
                <a:tc>
                  <a:txBody>
                    <a:bodyPr/>
                    <a:lstStyle/>
                    <a:p>
                      <a:pPr algn="l">
                        <a:lnSpc>
                          <a:spcPct val="107000"/>
                        </a:lnSpc>
                        <a:spcAft>
                          <a:spcPts val="800"/>
                        </a:spcAft>
                      </a:pPr>
                      <a:r>
                        <a:rPr lang="en-GB" sz="2800" dirty="0">
                          <a:effectLst/>
                        </a:rPr>
                        <a:t>Part 3 – Transactions and Digital Signatures</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7922713"/>
                  </a:ext>
                </a:extLst>
              </a:tr>
              <a:tr h="935781">
                <a:tc>
                  <a:txBody>
                    <a:bodyPr/>
                    <a:lstStyle/>
                    <a:p>
                      <a:pPr algn="just">
                        <a:lnSpc>
                          <a:spcPct val="107000"/>
                        </a:lnSpc>
                        <a:spcAft>
                          <a:spcPts val="800"/>
                        </a:spcAft>
                      </a:pPr>
                      <a:r>
                        <a:rPr lang="en-GB" sz="2800" dirty="0">
                          <a:effectLst/>
                        </a:rPr>
                        <a:t>Part 4– Consensus Algorithms (Proof-of-Work)</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20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29442939"/>
                  </a:ext>
                </a:extLst>
              </a:tr>
              <a:tr h="491859">
                <a:tc>
                  <a:txBody>
                    <a:bodyPr/>
                    <a:lstStyle/>
                    <a:p>
                      <a:pPr algn="just">
                        <a:lnSpc>
                          <a:spcPct val="107000"/>
                        </a:lnSpc>
                        <a:spcAft>
                          <a:spcPts val="800"/>
                        </a:spcAft>
                      </a:pPr>
                      <a:r>
                        <a:rPr lang="en-GB" sz="2800" dirty="0">
                          <a:effectLst/>
                        </a:rPr>
                        <a:t>Part 5 – Validation </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20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2841613"/>
                  </a:ext>
                </a:extLst>
              </a:tr>
              <a:tr h="491859">
                <a:tc>
                  <a:txBody>
                    <a:bodyPr/>
                    <a:lstStyle/>
                    <a:p>
                      <a:pPr algn="just">
                        <a:lnSpc>
                          <a:spcPct val="107000"/>
                        </a:lnSpc>
                        <a:spcAft>
                          <a:spcPts val="800"/>
                        </a:spcAft>
                      </a:pPr>
                      <a:r>
                        <a:rPr lang="en-GB" sz="2800" dirty="0">
                          <a:effectLst/>
                        </a:rPr>
                        <a:t>Part 6 – Assignment Tasks</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20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35</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49717584"/>
                  </a:ext>
                </a:extLst>
              </a:tr>
              <a:tr h="1452562">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endParaRPr lang="en-GB" sz="1800" b="1" u="sng" kern="1200" dirty="0">
                        <a:solidFill>
                          <a:srgbClr val="0000FF"/>
                        </a:solidFill>
                        <a:effectLst/>
                        <a:highlight>
                          <a:srgbClr val="FFFF00"/>
                        </a:highlight>
                        <a:latin typeface="+mn-lt"/>
                        <a:ea typeface="+mn-ea"/>
                        <a:cs typeface="+mn-cs"/>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GB" sz="2000" b="1" u="sng" kern="1200" dirty="0">
                          <a:solidFill>
                            <a:srgbClr val="0000FF"/>
                          </a:solidFill>
                          <a:effectLst/>
                          <a:highlight>
                            <a:srgbClr val="FFFF00"/>
                          </a:highlight>
                          <a:latin typeface="+mn-lt"/>
                          <a:ea typeface="+mn-ea"/>
                          <a:cs typeface="+mn-cs"/>
                        </a:rPr>
                        <a:t>Practical Guided Exercises as 65% of your Coursework Assignment</a:t>
                      </a:r>
                      <a:endParaRPr lang="en-GB" sz="2000" b="1" kern="1200" dirty="0">
                        <a:solidFill>
                          <a:srgbClr val="0000FF"/>
                        </a:solidFill>
                        <a:effectLst/>
                        <a:highlight>
                          <a:srgbClr val="FFFF00"/>
                        </a:highlight>
                        <a:latin typeface="+mn-lt"/>
                        <a:ea typeface="+mn-ea"/>
                        <a:cs typeface="+mn-cs"/>
                      </a:endParaRPr>
                    </a:p>
                    <a:p>
                      <a:pPr algn="just">
                        <a:lnSpc>
                          <a:spcPct val="107000"/>
                        </a:lnSpc>
                        <a:spcAft>
                          <a:spcPts val="800"/>
                        </a:spcAft>
                      </a:pP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48</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52</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2800" b="1" dirty="0">
                          <a:effectLst/>
                        </a:rPr>
                        <a:t>(100)</a:t>
                      </a:r>
                      <a:endParaRPr lang="en-GB"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5207973"/>
                  </a:ext>
                </a:extLst>
              </a:tr>
            </a:tbl>
          </a:graphicData>
        </a:graphic>
      </p:graphicFrame>
    </p:spTree>
    <p:extLst>
      <p:ext uri="{BB962C8B-B14F-4D97-AF65-F5344CB8AC3E}">
        <p14:creationId xmlns:p14="http://schemas.microsoft.com/office/powerpoint/2010/main" val="3308303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C2679-40A0-8EF0-3261-929E983E8ABA}"/>
              </a:ext>
            </a:extLst>
          </p:cNvPr>
          <p:cNvSpPr>
            <a:spLocks noGrp="1"/>
          </p:cNvSpPr>
          <p:nvPr>
            <p:ph sz="quarter" idx="11"/>
          </p:nvPr>
        </p:nvSpPr>
        <p:spPr>
          <a:xfrm>
            <a:off x="531675" y="476672"/>
            <a:ext cx="11040000" cy="5904656"/>
          </a:xfrm>
        </p:spPr>
        <p:txBody>
          <a:bodyPr/>
          <a:lstStyle/>
          <a:p>
            <a:pPr marL="173037" lvl="0" indent="0"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2800" dirty="0">
                <a:effectLst/>
                <a:latin typeface="Aptos" panose="020B0004020202020204" pitchFamily="34" charset="0"/>
                <a:ea typeface="Aptos" panose="020B0004020202020204" pitchFamily="34" charset="0"/>
                <a:cs typeface="Arial" panose="020B0604020202020204" pitchFamily="34" charset="0"/>
              </a:rPr>
              <a:t>	Sign the tranasction hash with the sender’s private key (this was 	supplied in the argument of the constructor). You can generate a 	signature using the static method of </a:t>
            </a:r>
            <a:r>
              <a:rPr lang="en-GB" sz="2800" i="1" dirty="0">
                <a:effectLst/>
                <a:latin typeface="Aptos" panose="020B0004020202020204" pitchFamily="34" charset="0"/>
                <a:ea typeface="Aptos" panose="020B0004020202020204" pitchFamily="34" charset="0"/>
                <a:cs typeface="Arial" panose="020B0604020202020204" pitchFamily="34" charset="0"/>
              </a:rPr>
              <a:t>Wallet.cs, </a:t>
            </a:r>
            <a:r>
              <a:rPr lang="en-GB" sz="2800" dirty="0">
                <a:effectLst/>
                <a:latin typeface="Aptos" panose="020B0004020202020204" pitchFamily="34" charset="0"/>
                <a:ea typeface="Aptos" panose="020B0004020202020204" pitchFamily="34" charset="0"/>
                <a:cs typeface="Arial" panose="020B0604020202020204" pitchFamily="34" charset="0"/>
              </a:rPr>
              <a:t>CreateSignature(), 	passing to it the sender’s address, their private key, and the hash 	of the transaction as arguments.</a:t>
            </a:r>
          </a:p>
          <a:p>
            <a:pPr marL="173037" lvl="0" indent="0" algn="just">
              <a:lnSpc>
                <a:spcPct val="107000"/>
              </a:lnSpc>
              <a:spcAft>
                <a:spcPts val="600"/>
              </a:spcAft>
              <a:buNone/>
            </a:pPr>
            <a:r>
              <a:rPr lang="en-GB" sz="2800" b="1" dirty="0">
                <a:solidFill>
                  <a:srgbClr val="FF0000"/>
                </a:solidFill>
                <a:highlight>
                  <a:srgbClr val="FFFF00"/>
                </a:highlight>
                <a:latin typeface="Aptos" panose="020B0004020202020204" pitchFamily="34" charset="0"/>
              </a:rPr>
              <a:t>2)</a:t>
            </a:r>
            <a:r>
              <a:rPr lang="en-GB" sz="2800" dirty="0">
                <a:effectLst/>
                <a:latin typeface="Aptos" panose="020B0004020202020204" pitchFamily="34" charset="0"/>
                <a:ea typeface="Aptos" panose="020B0004020202020204" pitchFamily="34" charset="0"/>
                <a:cs typeface="Arial" panose="020B0604020202020204" pitchFamily="34" charset="0"/>
              </a:rPr>
              <a:t>	Make a method in </a:t>
            </a:r>
            <a:r>
              <a:rPr lang="en-GB" sz="2800" i="1" dirty="0">
                <a:effectLst/>
                <a:latin typeface="Aptos" panose="020B0004020202020204" pitchFamily="34" charset="0"/>
                <a:ea typeface="Aptos" panose="020B0004020202020204" pitchFamily="34" charset="0"/>
                <a:cs typeface="Arial" panose="020B0604020202020204" pitchFamily="34" charset="0"/>
              </a:rPr>
              <a:t>Transaction.cs</a:t>
            </a:r>
            <a:r>
              <a:rPr lang="en-GB" sz="2800" dirty="0">
                <a:effectLst/>
                <a:latin typeface="Aptos" panose="020B0004020202020204" pitchFamily="34" charset="0"/>
                <a:ea typeface="Aptos" panose="020B0004020202020204" pitchFamily="34" charset="0"/>
                <a:cs typeface="Arial" panose="020B0604020202020204" pitchFamily="34" charset="0"/>
              </a:rPr>
              <a:t> that returns the contents of a 	transaction as a string.</a:t>
            </a:r>
          </a:p>
          <a:p>
            <a:pPr marL="173037" lvl="0" indent="0">
              <a:lnSpc>
                <a:spcPct val="107000"/>
              </a:lnSpc>
              <a:spcAft>
                <a:spcPts val="600"/>
              </a:spcAft>
              <a:buNone/>
            </a:pPr>
            <a:r>
              <a:rPr lang="en-GB" sz="2800" b="1" dirty="0">
                <a:solidFill>
                  <a:srgbClr val="FF0000"/>
                </a:solidFill>
                <a:highlight>
                  <a:srgbClr val="FFFF00"/>
                </a:highlight>
                <a:latin typeface="Aptos" panose="020B0004020202020204" pitchFamily="34" charset="0"/>
              </a:rPr>
              <a:t>3)</a:t>
            </a:r>
            <a:r>
              <a:rPr lang="en-GB" sz="2800" b="1" dirty="0">
                <a:solidFill>
                  <a:srgbClr val="FF0000"/>
                </a:solidFill>
                <a:latin typeface="Aptos" panose="020B00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Transactions are to move money so as you start generating 	transactions now is your chance to come up with the name of your 	own crypto-currency!  e.g. “AssignmentCoin” </a:t>
            </a:r>
          </a:p>
          <a:p>
            <a:pPr marL="173037" lvl="0" indent="0" algn="just">
              <a:lnSpc>
                <a:spcPct val="107000"/>
              </a:lnSpc>
              <a:spcAft>
                <a:spcPts val="600"/>
              </a:spcAft>
              <a:buNone/>
            </a:pPr>
            <a:r>
              <a:rPr lang="en-GB" sz="2800" b="1" dirty="0">
                <a:effectLst/>
                <a:latin typeface="Aptos" panose="020B0004020202020204" pitchFamily="34" charset="0"/>
                <a:ea typeface="Aptos" panose="020B0004020202020204" pitchFamily="34" charset="0"/>
                <a:cs typeface="Arial" panose="020B0604020202020204" pitchFamily="34" charset="0"/>
              </a:rPr>
              <a:t>Note: </a:t>
            </a:r>
            <a:r>
              <a:rPr lang="en-GB" sz="2800" dirty="0">
                <a:effectLst/>
                <a:latin typeface="Aptos" panose="020B0004020202020204" pitchFamily="34" charset="0"/>
                <a:ea typeface="Aptos" panose="020B0004020202020204" pitchFamily="34" charset="0"/>
                <a:cs typeface="Arial" panose="020B0604020202020204" pitchFamily="34" charset="0"/>
              </a:rPr>
              <a:t>The private key should not be left in the memory of the transaction instance, so do not save it as a variable.</a:t>
            </a:r>
          </a:p>
          <a:p>
            <a:endParaRPr lang="en-GB" dirty="0"/>
          </a:p>
        </p:txBody>
      </p:sp>
    </p:spTree>
    <p:extLst>
      <p:ext uri="{BB962C8B-B14F-4D97-AF65-F5344CB8AC3E}">
        <p14:creationId xmlns:p14="http://schemas.microsoft.com/office/powerpoint/2010/main" val="6468493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75F25-289E-142F-55F7-632377DA3ED6}"/>
              </a:ext>
            </a:extLst>
          </p:cNvPr>
          <p:cNvSpPr>
            <a:spLocks noGrp="1"/>
          </p:cNvSpPr>
          <p:nvPr>
            <p:ph sz="quarter" idx="11"/>
          </p:nvPr>
        </p:nvSpPr>
        <p:spPr>
          <a:xfrm>
            <a:off x="566400" y="879676"/>
            <a:ext cx="11040000" cy="5501652"/>
          </a:xfrm>
        </p:spPr>
        <p:txBody>
          <a:bodyPr/>
          <a:lstStyle/>
          <a:p>
            <a:pPr marL="0" indent="0">
              <a:lnSpc>
                <a:spcPct val="107000"/>
              </a:lnSpc>
              <a:spcBef>
                <a:spcPts val="800"/>
              </a:spcBef>
              <a:spcAft>
                <a:spcPts val="600"/>
              </a:spcAft>
              <a:buNone/>
            </a:pPr>
            <a:r>
              <a:rPr lang="en-GB"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Generating a pool of Transactions and selecting Transactions from the Transaction Pool to be bundled in Blocks to update the Blockchain. </a:t>
            </a:r>
          </a:p>
          <a:p>
            <a:pPr marL="0" indent="0" algn="just">
              <a:lnSpc>
                <a:spcPct val="107000"/>
              </a:lnSpc>
              <a:spcAft>
                <a:spcPts val="600"/>
              </a:spcAft>
              <a:buNone/>
            </a:pPr>
            <a:r>
              <a:rPr lang="en-GB" sz="2200" dirty="0">
                <a:effectLst/>
                <a:latin typeface="Aptos" panose="020B0004020202020204" pitchFamily="34" charset="0"/>
                <a:ea typeface="Aptos" panose="020B0004020202020204" pitchFamily="34" charset="0"/>
                <a:cs typeface="Arial" panose="020B0604020202020204" pitchFamily="34" charset="0"/>
              </a:rPr>
              <a:t>To generate transactions and then display them to the UI, you require the following new buttons first set up on the UI to display the value of the variables for each transaction so that you can process the transaction. these new buttons are for:</a:t>
            </a:r>
          </a:p>
          <a:p>
            <a:pPr marL="0" indent="0" algn="just">
              <a:lnSpc>
                <a:spcPct val="107000"/>
              </a:lnSpc>
              <a:spcAft>
                <a:spcPts val="600"/>
              </a:spcAft>
              <a:buNone/>
            </a:pPr>
            <a:endParaRPr lang="en-GB" sz="800" dirty="0">
              <a:effectLst/>
              <a:latin typeface="Aptos" panose="020B0004020202020204" pitchFamily="34" charset="0"/>
              <a:ea typeface="Aptos" panose="020B0004020202020204" pitchFamily="34" charset="0"/>
              <a:cs typeface="Arial" panose="020B0604020202020204" pitchFamily="34" charset="0"/>
            </a:endParaRPr>
          </a:p>
          <a:p>
            <a:pPr marL="803275" indent="-179388" algn="just">
              <a:lnSpc>
                <a:spcPct val="107000"/>
              </a:lnSpc>
              <a:spcAft>
                <a:spcPts val="600"/>
              </a:spcAft>
              <a:buSzPct val="128000"/>
            </a:pPr>
            <a:r>
              <a:rPr lang="en-GB" sz="2200" dirty="0">
                <a:effectLst/>
                <a:latin typeface="Aptos" panose="020B0004020202020204" pitchFamily="34" charset="0"/>
                <a:ea typeface="Aptos" panose="020B0004020202020204" pitchFamily="34" charset="0"/>
                <a:cs typeface="Arial" panose="020B0604020202020204" pitchFamily="34" charset="0"/>
              </a:rPr>
              <a:t>An ‘Amount to send’ label and textbox</a:t>
            </a:r>
          </a:p>
          <a:p>
            <a:pPr marL="803275" indent="-179388" algn="just">
              <a:lnSpc>
                <a:spcPct val="107000"/>
              </a:lnSpc>
              <a:spcAft>
                <a:spcPts val="600"/>
              </a:spcAft>
              <a:buSzPct val="128000"/>
            </a:pPr>
            <a:r>
              <a:rPr lang="en-GB" sz="2200" dirty="0">
                <a:effectLst/>
                <a:latin typeface="Aptos" panose="020B0004020202020204" pitchFamily="34" charset="0"/>
                <a:ea typeface="Aptos" panose="020B0004020202020204" pitchFamily="34" charset="0"/>
                <a:cs typeface="Arial" panose="020B0604020202020204" pitchFamily="34" charset="0"/>
              </a:rPr>
              <a:t>A ‘Fee’ label and textbox</a:t>
            </a:r>
          </a:p>
          <a:p>
            <a:pPr marL="803275" indent="-179388" algn="just">
              <a:lnSpc>
                <a:spcPct val="107000"/>
              </a:lnSpc>
              <a:spcAft>
                <a:spcPts val="600"/>
              </a:spcAft>
              <a:buSzPct val="128000"/>
            </a:pPr>
            <a:r>
              <a:rPr lang="en-GB" sz="2200" dirty="0">
                <a:effectLst/>
                <a:latin typeface="Aptos" panose="020B0004020202020204" pitchFamily="34" charset="0"/>
                <a:ea typeface="Aptos" panose="020B0004020202020204" pitchFamily="34" charset="0"/>
                <a:cs typeface="Arial" panose="020B0604020202020204" pitchFamily="34" charset="0"/>
              </a:rPr>
              <a:t>A ‘receiver address’ label and textbox</a:t>
            </a:r>
          </a:p>
          <a:p>
            <a:pPr marL="803275" indent="-179388" algn="just">
              <a:lnSpc>
                <a:spcPct val="107000"/>
              </a:lnSpc>
              <a:spcAft>
                <a:spcPts val="600"/>
              </a:spcAft>
              <a:buSzPct val="128000"/>
            </a:pPr>
            <a:r>
              <a:rPr lang="en-GB" sz="2200" dirty="0">
                <a:effectLst/>
                <a:latin typeface="Aptos" panose="020B0004020202020204" pitchFamily="34" charset="0"/>
                <a:ea typeface="Aptos" panose="020B0004020202020204" pitchFamily="34" charset="0"/>
                <a:cs typeface="Arial" panose="020B0604020202020204" pitchFamily="34" charset="0"/>
              </a:rPr>
              <a:t>A button to ‘send the transaction,’ once the above fields have been completed</a:t>
            </a:r>
          </a:p>
          <a:p>
            <a:pPr marL="0" indent="0" algn="just">
              <a:lnSpc>
                <a:spcPct val="107000"/>
              </a:lnSpc>
              <a:spcAft>
                <a:spcPts val="600"/>
              </a:spcAft>
              <a:buSzPct val="128000"/>
              <a:buNone/>
            </a:pPr>
            <a:endParaRPr lang="en-GB" sz="800" b="1"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Aft>
                <a:spcPts val="600"/>
              </a:spcAft>
              <a:buSzPct val="128000"/>
              <a:buNone/>
            </a:pPr>
            <a:r>
              <a:rPr lang="en-GB" sz="2200" b="1" dirty="0">
                <a:effectLst/>
                <a:latin typeface="Aptos" panose="020B0004020202020204" pitchFamily="34" charset="0"/>
                <a:ea typeface="Aptos" panose="020B0004020202020204" pitchFamily="34" charset="0"/>
                <a:cs typeface="Arial" panose="020B0604020202020204" pitchFamily="34" charset="0"/>
              </a:rPr>
              <a:t>Note</a:t>
            </a:r>
            <a:r>
              <a:rPr lang="en-GB" sz="2200" dirty="0">
                <a:effectLst/>
                <a:latin typeface="Aptos" panose="020B0004020202020204" pitchFamily="34" charset="0"/>
                <a:ea typeface="Aptos" panose="020B0004020202020204" pitchFamily="34" charset="0"/>
                <a:cs typeface="Arial" panose="020B0604020202020204" pitchFamily="34" charset="0"/>
              </a:rPr>
              <a:t>: You can re-use the private and public textboxes for this purpose.</a:t>
            </a:r>
          </a:p>
          <a:p>
            <a:pPr algn="just">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 </a:t>
            </a:r>
          </a:p>
          <a:p>
            <a:endParaRPr lang="en-GB" dirty="0"/>
          </a:p>
        </p:txBody>
      </p:sp>
    </p:spTree>
    <p:extLst>
      <p:ext uri="{BB962C8B-B14F-4D97-AF65-F5344CB8AC3E}">
        <p14:creationId xmlns:p14="http://schemas.microsoft.com/office/powerpoint/2010/main" val="16075655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AI-generated content may be incorrect.">
            <a:extLst>
              <a:ext uri="{FF2B5EF4-FFF2-40B4-BE49-F238E27FC236}">
                <a16:creationId xmlns:a16="http://schemas.microsoft.com/office/drawing/2014/main" id="{2615363E-F29D-BF89-F5D2-4CD86560413C}"/>
              </a:ext>
            </a:extLst>
          </p:cNvPr>
          <p:cNvPicPr>
            <a:picLocks noGrp="1" noChangeAspect="1"/>
          </p:cNvPicPr>
          <p:nvPr>
            <p:ph sz="quarter" idx="11"/>
          </p:nvPr>
        </p:nvPicPr>
        <p:blipFill>
          <a:blip r:embed="rId2"/>
          <a:stretch>
            <a:fillRect/>
          </a:stretch>
        </p:blipFill>
        <p:spPr>
          <a:xfrm>
            <a:off x="735981" y="0"/>
            <a:ext cx="10292576" cy="5975036"/>
          </a:xfrm>
          <a:prstGeom prst="rect">
            <a:avLst/>
          </a:prstGeom>
        </p:spPr>
      </p:pic>
      <p:sp>
        <p:nvSpPr>
          <p:cNvPr id="4" name="TextBox 3">
            <a:extLst>
              <a:ext uri="{FF2B5EF4-FFF2-40B4-BE49-F238E27FC236}">
                <a16:creationId xmlns:a16="http://schemas.microsoft.com/office/drawing/2014/main" id="{B6A4AAB1-0718-9557-DEB0-A9CDDB05A460}"/>
              </a:ext>
            </a:extLst>
          </p:cNvPr>
          <p:cNvSpPr txBox="1"/>
          <p:nvPr/>
        </p:nvSpPr>
        <p:spPr>
          <a:xfrm>
            <a:off x="2488557" y="6119336"/>
            <a:ext cx="7593777" cy="738664"/>
          </a:xfrm>
          <a:prstGeom prst="rect">
            <a:avLst/>
          </a:prstGeom>
          <a:noFill/>
        </p:spPr>
        <p:txBody>
          <a:bodyPr wrap="square" rtlCol="0">
            <a:spAutoFit/>
          </a:bodyPr>
          <a:lstStyle/>
          <a:p>
            <a:pPr algn="ctr"/>
            <a:r>
              <a:rPr lang="en-GB" sz="2400" b="1" i="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8: New UI for transactions</a:t>
            </a:r>
          </a:p>
          <a:p>
            <a:endParaRPr lang="en-GB" dirty="0">
              <a:solidFill>
                <a:schemeClr val="tx2"/>
              </a:solidFill>
              <a:latin typeface="+mn-lt"/>
            </a:endParaRPr>
          </a:p>
        </p:txBody>
      </p:sp>
    </p:spTree>
    <p:extLst>
      <p:ext uri="{BB962C8B-B14F-4D97-AF65-F5344CB8AC3E}">
        <p14:creationId xmlns:p14="http://schemas.microsoft.com/office/powerpoint/2010/main" val="20693103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B27D3-22B9-A5D2-6621-A57FD98C6717}"/>
              </a:ext>
            </a:extLst>
          </p:cNvPr>
          <p:cNvSpPr>
            <a:spLocks noGrp="1"/>
          </p:cNvSpPr>
          <p:nvPr>
            <p:ph sz="quarter" idx="11"/>
          </p:nvPr>
        </p:nvSpPr>
        <p:spPr>
          <a:xfrm>
            <a:off x="566400" y="1030146"/>
            <a:ext cx="11040000" cy="5351181"/>
          </a:xfrm>
        </p:spPr>
        <p:txBody>
          <a:bodyPr/>
          <a:lstStyle/>
          <a:p>
            <a:pPr marL="0" indent="0" algn="just">
              <a:lnSpc>
                <a:spcPct val="107000"/>
              </a:lnSpc>
              <a:spcAft>
                <a:spcPts val="800"/>
              </a:spcAft>
              <a:buNone/>
            </a:pPr>
            <a:r>
              <a:rPr lang="en-GB" sz="2800" dirty="0">
                <a:effectLst/>
                <a:latin typeface="Aptos" panose="020B0004020202020204" pitchFamily="34" charset="0"/>
                <a:ea typeface="Aptos" panose="020B0004020202020204" pitchFamily="34" charset="0"/>
                <a:cs typeface="Arial" panose="020B0604020202020204" pitchFamily="34" charset="0"/>
              </a:rPr>
              <a:t>When the ‘Create Transaction’ button is clicked the following should occur:</a:t>
            </a:r>
          </a:p>
          <a:p>
            <a:pPr marL="342900" lvl="0" indent="-342900" algn="just">
              <a:lnSpc>
                <a:spcPct val="107000"/>
              </a:lnSpc>
              <a:spcAft>
                <a:spcPts val="600"/>
              </a:spcAft>
              <a:buFont typeface="Symbol" panose="05050102010706020507" pitchFamily="18" charset="2"/>
              <a:buChar char=""/>
            </a:pPr>
            <a:r>
              <a:rPr lang="en-GB" sz="2800" dirty="0">
                <a:effectLst/>
                <a:latin typeface="Aptos" panose="020B0004020202020204" pitchFamily="34" charset="0"/>
                <a:ea typeface="Aptos" panose="020B0004020202020204" pitchFamily="34" charset="0"/>
                <a:cs typeface="Arial" panose="020B0604020202020204" pitchFamily="34" charset="0"/>
              </a:rPr>
              <a:t>Amount, Fee, Public Key, Private Key, and Receiver Key fields are passed through to a new instance of Transaction</a:t>
            </a:r>
          </a:p>
          <a:p>
            <a:pPr marL="342900" lvl="0" indent="-342900" algn="just">
              <a:lnSpc>
                <a:spcPct val="107000"/>
              </a:lnSpc>
              <a:spcAft>
                <a:spcPts val="600"/>
              </a:spcAft>
              <a:buFont typeface="Symbol" panose="05050102010706020507" pitchFamily="18" charset="2"/>
              <a:buChar char=""/>
            </a:pPr>
            <a:r>
              <a:rPr lang="en-GB" sz="2800" dirty="0">
                <a:effectLst/>
                <a:latin typeface="Aptos" panose="020B0004020202020204" pitchFamily="34" charset="0"/>
                <a:ea typeface="Aptos" panose="020B0004020202020204" pitchFamily="34" charset="0"/>
                <a:cs typeface="Arial" panose="020B0604020202020204" pitchFamily="34" charset="0"/>
              </a:rPr>
              <a:t>The Transaction is generated</a:t>
            </a:r>
          </a:p>
          <a:p>
            <a:pPr marL="342900" lvl="0" indent="-342900" algn="just">
              <a:lnSpc>
                <a:spcPct val="107000"/>
              </a:lnSpc>
              <a:spcAft>
                <a:spcPts val="600"/>
              </a:spcAft>
              <a:buFont typeface="Symbol" panose="05050102010706020507" pitchFamily="18" charset="2"/>
              <a:buChar char=""/>
            </a:pPr>
            <a:r>
              <a:rPr lang="en-GB" sz="2800" dirty="0">
                <a:effectLst/>
                <a:latin typeface="Aptos" panose="020B0004020202020204" pitchFamily="34" charset="0"/>
                <a:ea typeface="Aptos" panose="020B0004020202020204" pitchFamily="34" charset="0"/>
                <a:cs typeface="Arial" panose="020B0604020202020204" pitchFamily="34" charset="0"/>
              </a:rPr>
              <a:t>The Transaction is printed to the UI large text box</a:t>
            </a:r>
          </a:p>
          <a:p>
            <a:endParaRPr lang="en-GB" dirty="0"/>
          </a:p>
        </p:txBody>
      </p:sp>
    </p:spTree>
    <p:extLst>
      <p:ext uri="{BB962C8B-B14F-4D97-AF65-F5344CB8AC3E}">
        <p14:creationId xmlns:p14="http://schemas.microsoft.com/office/powerpoint/2010/main" val="33823261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 program&#10;&#10;AI-generated content may be incorrect.">
            <a:extLst>
              <a:ext uri="{FF2B5EF4-FFF2-40B4-BE49-F238E27FC236}">
                <a16:creationId xmlns:a16="http://schemas.microsoft.com/office/drawing/2014/main" id="{B32B1F3D-55BC-BE53-0F02-E515E48DBDA8}"/>
              </a:ext>
            </a:extLst>
          </p:cNvPr>
          <p:cNvPicPr>
            <a:picLocks noGrp="1" noChangeAspect="1"/>
          </p:cNvPicPr>
          <p:nvPr>
            <p:ph sz="quarter" idx="11"/>
          </p:nvPr>
        </p:nvPicPr>
        <p:blipFill>
          <a:blip r:embed="rId3"/>
          <a:stretch>
            <a:fillRect/>
          </a:stretch>
        </p:blipFill>
        <p:spPr>
          <a:xfrm>
            <a:off x="780585" y="270205"/>
            <a:ext cx="10604809" cy="5762606"/>
          </a:xfrm>
          <a:prstGeom prst="rect">
            <a:avLst/>
          </a:prstGeom>
        </p:spPr>
      </p:pic>
      <p:sp>
        <p:nvSpPr>
          <p:cNvPr id="4" name="TextBox 3">
            <a:extLst>
              <a:ext uri="{FF2B5EF4-FFF2-40B4-BE49-F238E27FC236}">
                <a16:creationId xmlns:a16="http://schemas.microsoft.com/office/drawing/2014/main" id="{70888125-C415-5FBB-0D8D-851408682A9F}"/>
              </a:ext>
            </a:extLst>
          </p:cNvPr>
          <p:cNvSpPr txBox="1"/>
          <p:nvPr/>
        </p:nvSpPr>
        <p:spPr>
          <a:xfrm>
            <a:off x="3436835" y="6218463"/>
            <a:ext cx="6817488" cy="738664"/>
          </a:xfrm>
          <a:prstGeom prst="rect">
            <a:avLst/>
          </a:prstGeom>
          <a:noFill/>
        </p:spPr>
        <p:txBody>
          <a:bodyPr wrap="square" rtlCol="0">
            <a:spAutoFit/>
          </a:bodyPr>
          <a:lstStyle/>
          <a:p>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9: Sending some ‘AssignmentCoins</a:t>
            </a:r>
            <a:r>
              <a:rPr lang="en-GB" sz="2400" b="1" dirty="0">
                <a:solidFill>
                  <a:srgbClr val="FF0000"/>
                </a:solidFill>
                <a:effectLst/>
                <a:latin typeface="Aptos" panose="020B0004020202020204" pitchFamily="34" charset="0"/>
                <a:ea typeface="Aptos" panose="020B0004020202020204" pitchFamily="34" charset="0"/>
                <a:cs typeface="Arial" panose="020B0604020202020204" pitchFamily="34" charset="0"/>
              </a:rPr>
              <a:t>’</a:t>
            </a:r>
          </a:p>
          <a:p>
            <a:endParaRPr lang="en-GB" dirty="0">
              <a:solidFill>
                <a:schemeClr val="tx2"/>
              </a:solidFill>
              <a:latin typeface="+mn-lt"/>
            </a:endParaRPr>
          </a:p>
        </p:txBody>
      </p:sp>
    </p:spTree>
    <p:extLst>
      <p:ext uri="{BB962C8B-B14F-4D97-AF65-F5344CB8AC3E}">
        <p14:creationId xmlns:p14="http://schemas.microsoft.com/office/powerpoint/2010/main" val="15417187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CD68DB-751F-A24D-8EEC-5579CD295431}"/>
              </a:ext>
            </a:extLst>
          </p:cNvPr>
          <p:cNvSpPr>
            <a:spLocks noGrp="1"/>
          </p:cNvSpPr>
          <p:nvPr>
            <p:ph sz="quarter" idx="11"/>
          </p:nvPr>
        </p:nvSpPr>
        <p:spPr>
          <a:xfrm>
            <a:off x="566400" y="476672"/>
            <a:ext cx="11097776" cy="5904656"/>
          </a:xfrm>
        </p:spPr>
        <p:txBody>
          <a:bodyPr/>
          <a:lstStyle/>
          <a:p>
            <a:pPr marL="0" indent="0">
              <a:lnSpc>
                <a:spcPct val="107000"/>
              </a:lnSpc>
              <a:spcAft>
                <a:spcPts val="800"/>
              </a:spcAft>
              <a:buNone/>
            </a:pPr>
            <a:r>
              <a:rPr lang="en-GB" b="1" dirty="0">
                <a:effectLst/>
                <a:latin typeface="Aptos" panose="020B0004020202020204" pitchFamily="34" charset="0"/>
                <a:ea typeface="Aptos" panose="020B0004020202020204" pitchFamily="34" charset="0"/>
                <a:cs typeface="Arial" panose="020B0604020202020204" pitchFamily="34" charset="0"/>
              </a:rPr>
              <a:t>Note: </a:t>
            </a:r>
            <a:r>
              <a:rPr lang="en-GB" dirty="0">
                <a:effectLst/>
                <a:latin typeface="Aptos" panose="020B0004020202020204" pitchFamily="34" charset="0"/>
                <a:ea typeface="Aptos" panose="020B0004020202020204" pitchFamily="34" charset="0"/>
                <a:cs typeface="Arial" panose="020B0604020202020204" pitchFamily="34" charset="0"/>
              </a:rPr>
              <a:t>You may notice there are no checks in place currently to verify if the information being provided is valid.   For example, does the sender have the 10 AssignmentCoins to send?  -safeguarding against double-spend!  - We will build-in the validation later once we have added a  wallet balance check code.   </a:t>
            </a:r>
          </a:p>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A transaction is not confirmed or considered valid until it has been shared with the network and added to the Blockchain.  To create the Transactions Pool) to store pending transactions waiting to be included in the next block we proceed as follows:</a:t>
            </a:r>
          </a:p>
          <a:p>
            <a:pPr marL="446088" indent="-446088" algn="just">
              <a:lnSpc>
                <a:spcPct val="107000"/>
              </a:lnSpc>
              <a:spcAft>
                <a:spcPts val="800"/>
              </a:spcAft>
              <a:buNone/>
            </a:pPr>
            <a:r>
              <a:rPr lang="en-GB"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 </a:t>
            </a:r>
            <a:r>
              <a:rPr lang="en-GB" dirty="0">
                <a:effectLst/>
                <a:latin typeface="Aptos" panose="020B0004020202020204" pitchFamily="34" charset="0"/>
                <a:ea typeface="Aptos" panose="020B0004020202020204" pitchFamily="34" charset="0"/>
                <a:cs typeface="Arial" panose="020B0604020202020204" pitchFamily="34" charset="0"/>
              </a:rPr>
              <a:t>Add a list of transactions to </a:t>
            </a:r>
            <a:r>
              <a:rPr lang="en-GB" i="1" dirty="0">
                <a:effectLst/>
                <a:latin typeface="Aptos" panose="020B0004020202020204" pitchFamily="34" charset="0"/>
                <a:ea typeface="Aptos" panose="020B0004020202020204" pitchFamily="34" charset="0"/>
                <a:cs typeface="Arial" panose="020B0604020202020204" pitchFamily="34" charset="0"/>
              </a:rPr>
              <a:t>Blockchain.cs</a:t>
            </a:r>
            <a:r>
              <a:rPr lang="en-GB" dirty="0">
                <a:effectLst/>
                <a:latin typeface="Aptos" panose="020B0004020202020204" pitchFamily="34" charset="0"/>
                <a:ea typeface="Aptos" panose="020B0004020202020204" pitchFamily="34" charset="0"/>
                <a:cs typeface="Arial" panose="020B0604020202020204" pitchFamily="34" charset="0"/>
              </a:rPr>
              <a:t> class called ‘transactionpool’ or ‘pendingtransactions’. </a:t>
            </a:r>
          </a:p>
          <a:p>
            <a:pPr marL="357188" indent="-357188" algn="just">
              <a:lnSpc>
                <a:spcPct val="107000"/>
              </a:lnSpc>
              <a:spcAft>
                <a:spcPts val="800"/>
              </a:spcAft>
              <a:buNone/>
            </a:pPr>
            <a:r>
              <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2) </a:t>
            </a:r>
            <a:r>
              <a:rPr lang="en-GB" dirty="0">
                <a:effectLst/>
                <a:latin typeface="Aptos" panose="020B0004020202020204" pitchFamily="34" charset="0"/>
                <a:ea typeface="Aptos" panose="020B0004020202020204" pitchFamily="34" charset="0"/>
                <a:cs typeface="Arial" panose="020B0604020202020204" pitchFamily="34" charset="0"/>
              </a:rPr>
              <a:t>Generate at least about half a dozen transactions and add them to the transaction pool.</a:t>
            </a:r>
          </a:p>
          <a:p>
            <a:pPr marL="0" indent="0" algn="just">
              <a:lnSpc>
                <a:spcPct val="107000"/>
              </a:lnSpc>
              <a:spcAft>
                <a:spcPts val="800"/>
              </a:spcAft>
              <a:buNone/>
            </a:pPr>
            <a:r>
              <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 </a:t>
            </a:r>
            <a:r>
              <a:rPr lang="en-GB" dirty="0">
                <a:effectLst/>
                <a:latin typeface="Aptos" panose="020B0004020202020204" pitchFamily="34" charset="0"/>
                <a:ea typeface="Aptos" panose="020B0004020202020204" pitchFamily="34" charset="0"/>
                <a:cs typeface="Arial" panose="020B0604020202020204" pitchFamily="34" charset="0"/>
              </a:rPr>
              <a:t>you can now display all your transactions in the transaction pool</a:t>
            </a:r>
          </a:p>
          <a:p>
            <a:pPr>
              <a:lnSpc>
                <a:spcPct val="107000"/>
              </a:lnSpc>
              <a:spcAft>
                <a:spcPts val="800"/>
              </a:spcAft>
            </a:pPr>
            <a:endParaRPr lang="en-GB" dirty="0">
              <a:effectLst/>
            </a:endParaRPr>
          </a:p>
          <a:p>
            <a:pPr marL="0" indent="0">
              <a:lnSpc>
                <a:spcPct val="107000"/>
              </a:lnSpc>
              <a:spcAft>
                <a:spcPts val="800"/>
              </a:spcAft>
              <a:buNone/>
            </a:pPr>
            <a:br>
              <a:rPr lang="en-GB" dirty="0">
                <a:effectLst/>
              </a:rPr>
            </a:br>
            <a:r>
              <a:rPr lang="en-GB" sz="1800" dirty="0">
                <a:effectLst/>
                <a:latin typeface="Aptos" panose="020B0004020202020204" pitchFamily="34" charset="0"/>
                <a:ea typeface="Aptos" panose="020B0004020202020204" pitchFamily="34" charset="0"/>
                <a:cs typeface="Arial" panose="020B0604020202020204" pitchFamily="34" charset="0"/>
              </a:rPr>
              <a:t> </a:t>
            </a:r>
          </a:p>
          <a:p>
            <a:endParaRPr lang="en-GB" dirty="0"/>
          </a:p>
        </p:txBody>
      </p:sp>
    </p:spTree>
    <p:extLst>
      <p:ext uri="{BB962C8B-B14F-4D97-AF65-F5344CB8AC3E}">
        <p14:creationId xmlns:p14="http://schemas.microsoft.com/office/powerpoint/2010/main" val="1409158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EA3263-4AE7-F546-DEBD-2FC22DF2347A}"/>
              </a:ext>
            </a:extLst>
          </p:cNvPr>
          <p:cNvSpPr>
            <a:spLocks noGrp="1"/>
          </p:cNvSpPr>
          <p:nvPr>
            <p:ph sz="quarter" idx="11"/>
          </p:nvPr>
        </p:nvSpPr>
        <p:spPr>
          <a:xfrm>
            <a:off x="809468" y="1226915"/>
            <a:ext cx="10776790" cy="5235435"/>
          </a:xfrm>
        </p:spPr>
        <p:txBody>
          <a:bodyPr/>
          <a:lstStyle/>
          <a:p>
            <a:pPr marL="0" indent="0">
              <a:lnSpc>
                <a:spcPct val="107000"/>
              </a:lnSpc>
              <a:spcBef>
                <a:spcPts val="1800"/>
              </a:spcBef>
              <a:spcAft>
                <a:spcPts val="400"/>
              </a:spcAft>
              <a:buNone/>
            </a:pPr>
            <a:r>
              <a:rPr lang="en-GB" sz="2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Part 4 – Consensus Algorithms (Proof-of-Work)</a:t>
            </a:r>
          </a:p>
          <a:p>
            <a:pPr marL="0" indent="0">
              <a:lnSpc>
                <a:spcPct val="107000"/>
              </a:lnSpc>
              <a:spcBef>
                <a:spcPts val="800"/>
              </a:spcBef>
              <a:spcAft>
                <a:spcPts val="400"/>
              </a:spcAft>
              <a:buNone/>
            </a:pPr>
            <a:r>
              <a:rPr lang="en-GB" sz="2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Generating new Blocks</a:t>
            </a:r>
          </a:p>
          <a:p>
            <a:pPr marL="0" indent="0" algn="just">
              <a:lnSpc>
                <a:spcPct val="107000"/>
              </a:lnSpc>
              <a:spcAft>
                <a:spcPts val="800"/>
              </a:spcAft>
              <a:buNone/>
            </a:pPr>
            <a:endParaRPr lang="en-GB" sz="2800"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Aft>
                <a:spcPts val="800"/>
              </a:spcAft>
              <a:buNone/>
            </a:pPr>
            <a:r>
              <a:rPr lang="en-GB" sz="2800" dirty="0">
                <a:effectLst/>
                <a:latin typeface="Aptos" panose="020B0004020202020204" pitchFamily="34" charset="0"/>
                <a:ea typeface="Aptos" panose="020B0004020202020204" pitchFamily="34" charset="0"/>
                <a:cs typeface="Arial" panose="020B0604020202020204" pitchFamily="34" charset="0"/>
              </a:rPr>
              <a:t>By now your developing blockchain should be able to generate a genesis block ( Block #0) and generate transactions but now got to put in place the so-called consensus algorithm to allow your first transactions block of your blockchain (i.e. block #1) to be uploaded to the chain and similarly subsequent blocks linked-up to their precursor blocks. </a:t>
            </a:r>
          </a:p>
          <a:p>
            <a:endParaRPr lang="en-GB" dirty="0"/>
          </a:p>
        </p:txBody>
      </p:sp>
    </p:spTree>
    <p:extLst>
      <p:ext uri="{BB962C8B-B14F-4D97-AF65-F5344CB8AC3E}">
        <p14:creationId xmlns:p14="http://schemas.microsoft.com/office/powerpoint/2010/main" val="142004631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B1BDFF-2229-BFA5-B45E-1A92B5BD74F7}"/>
              </a:ext>
            </a:extLst>
          </p:cNvPr>
          <p:cNvSpPr>
            <a:spLocks noGrp="1"/>
          </p:cNvSpPr>
          <p:nvPr>
            <p:ph sz="quarter" idx="11"/>
          </p:nvPr>
        </p:nvSpPr>
        <p:spPr>
          <a:xfrm>
            <a:off x="576000" y="953344"/>
            <a:ext cx="11040000" cy="5391700"/>
          </a:xfrm>
        </p:spPr>
        <p:txBody>
          <a:bodyPr/>
          <a:lstStyle/>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One Block on its own is not a Blockchain, therefore we need to generate some more blocks; so let’s proceed as follows:</a:t>
            </a:r>
          </a:p>
          <a:p>
            <a:pPr marL="625475" lvl="0" indent="-625475" algn="just">
              <a:lnSpc>
                <a:spcPct val="107000"/>
              </a:lnSpc>
              <a:spcAft>
                <a:spcPts val="600"/>
              </a:spcAft>
              <a:buNone/>
            </a:pPr>
            <a:r>
              <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dirty="0">
                <a:effectLst/>
                <a:latin typeface="Aptos" panose="020B0004020202020204" pitchFamily="34" charset="0"/>
                <a:ea typeface="Aptos" panose="020B0004020202020204" pitchFamily="34" charset="0"/>
                <a:cs typeface="Arial" panose="020B0604020202020204" pitchFamily="34" charset="0"/>
              </a:rPr>
              <a:t>	Add a button to the UI to enable you to generate new Blocks as you click it.</a:t>
            </a:r>
          </a:p>
          <a:p>
            <a:pPr marL="625475" lvl="0" indent="-625475" algn="just">
              <a:lnSpc>
                <a:spcPct val="107000"/>
              </a:lnSpc>
              <a:spcAft>
                <a:spcPts val="600"/>
              </a:spcAft>
              <a:buNone/>
            </a:pPr>
            <a:r>
              <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2)</a:t>
            </a:r>
            <a:r>
              <a:rPr lang="en-GB" dirty="0">
                <a:effectLst/>
                <a:latin typeface="Aptos" panose="020B0004020202020204" pitchFamily="34" charset="0"/>
                <a:ea typeface="Aptos" panose="020B0004020202020204" pitchFamily="34" charset="0"/>
                <a:cs typeface="Arial" panose="020B0604020202020204" pitchFamily="34" charset="0"/>
              </a:rPr>
              <a:t>	Set up this button, using the Windows Forms and your Block Constructor so that when you click the button it calls the Block Constructor and passes to it the requisite variables from the previous block  </a:t>
            </a:r>
          </a:p>
          <a:p>
            <a:pPr marL="701675" lvl="1" indent="-342900" algn="just">
              <a:lnSpc>
                <a:spcPct val="107000"/>
              </a:lnSpc>
              <a:spcAft>
                <a:spcPts val="600"/>
              </a:spcAft>
            </a:pPr>
            <a:r>
              <a:rPr lang="en-GB" dirty="0">
                <a:effectLst/>
                <a:latin typeface="Aptos" panose="020B0004020202020204" pitchFamily="34" charset="0"/>
                <a:ea typeface="Aptos" panose="020B0004020202020204" pitchFamily="34" charset="0"/>
                <a:cs typeface="Arial" panose="020B0604020202020204" pitchFamily="34" charset="0"/>
              </a:rPr>
              <a:t>Based on our earlier Block building so far and the lectures you should know already what each block that is already on the chain contains and how any follow-on block is inextricably chained to the previous block  - </a:t>
            </a:r>
          </a:p>
          <a:p>
            <a:pPr marL="701675" lvl="1" indent="-342900" algn="just">
              <a:lnSpc>
                <a:spcPct val="107000"/>
              </a:lnSpc>
              <a:spcAft>
                <a:spcPts val="600"/>
              </a:spcAft>
            </a:pPr>
            <a:r>
              <a:rPr lang="en-GB" dirty="0">
                <a:effectLst/>
                <a:latin typeface="Aptos" panose="020B0004020202020204" pitchFamily="34" charset="0"/>
                <a:ea typeface="Aptos" panose="020B0004020202020204" pitchFamily="34" charset="0"/>
                <a:cs typeface="Arial" panose="020B0604020202020204" pitchFamily="34" charset="0"/>
              </a:rPr>
              <a:t>Think how the previous Block Hash is used in the process of creating  the next block to ensure the linkage continuum.</a:t>
            </a:r>
          </a:p>
          <a:p>
            <a:pPr marL="0" indent="0">
              <a:buNone/>
            </a:pPr>
            <a:endParaRPr lang="en-GB" dirty="0"/>
          </a:p>
        </p:txBody>
      </p:sp>
    </p:spTree>
    <p:extLst>
      <p:ext uri="{BB962C8B-B14F-4D97-AF65-F5344CB8AC3E}">
        <p14:creationId xmlns:p14="http://schemas.microsoft.com/office/powerpoint/2010/main" val="229197352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F8257-93F0-866C-3C0D-9F0F60921D0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30E0A5-FBC0-2CA5-E51C-0E32E03F0DF0}"/>
              </a:ext>
            </a:extLst>
          </p:cNvPr>
          <p:cNvSpPr>
            <a:spLocks noGrp="1"/>
          </p:cNvSpPr>
          <p:nvPr>
            <p:ph sz="quarter" idx="11"/>
          </p:nvPr>
        </p:nvSpPr>
        <p:spPr>
          <a:xfrm>
            <a:off x="566400" y="1157468"/>
            <a:ext cx="11040000" cy="5223860"/>
          </a:xfrm>
        </p:spPr>
        <p:txBody>
          <a:bodyPr/>
          <a:lstStyle/>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One Block on its own is not a Blockchain, therefore we need to generate some more blocks; so let’s proceed as follows:</a:t>
            </a:r>
          </a:p>
          <a:p>
            <a:pPr marL="0" indent="0" algn="just">
              <a:lnSpc>
                <a:spcPct val="107000"/>
              </a:lnSpc>
              <a:spcAft>
                <a:spcPts val="800"/>
              </a:spcAft>
              <a:buNone/>
            </a:pPr>
            <a:endParaRPr lang="en-GB" dirty="0">
              <a:effectLst/>
              <a:latin typeface="Aptos" panose="020B0004020202020204" pitchFamily="34" charset="0"/>
              <a:ea typeface="Aptos" panose="020B0004020202020204" pitchFamily="34" charset="0"/>
              <a:cs typeface="Arial" panose="020B0604020202020204" pitchFamily="34" charset="0"/>
            </a:endParaRPr>
          </a:p>
          <a:p>
            <a:pPr marL="625475" lvl="0" indent="-625475" algn="just">
              <a:lnSpc>
                <a:spcPct val="107000"/>
              </a:lnSpc>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a:t>
            </a:r>
            <a:r>
              <a:rPr lang="en-GB" sz="2200" dirty="0">
                <a:effectLst/>
                <a:latin typeface="Aptos" panose="020B0004020202020204" pitchFamily="34" charset="0"/>
                <a:ea typeface="Aptos" panose="020B0004020202020204" pitchFamily="34" charset="0"/>
                <a:cs typeface="Arial" panose="020B0604020202020204" pitchFamily="34" charset="0"/>
              </a:rPr>
              <a:t>	Create a method: GetLastBlock method in </a:t>
            </a:r>
            <a:r>
              <a:rPr lang="en-GB" sz="2200" i="1" dirty="0">
                <a:effectLst/>
                <a:latin typeface="Aptos" panose="020B0004020202020204" pitchFamily="34" charset="0"/>
                <a:ea typeface="Aptos" panose="020B0004020202020204" pitchFamily="34" charset="0"/>
                <a:cs typeface="Arial" panose="020B0604020202020204" pitchFamily="34" charset="0"/>
              </a:rPr>
              <a:t>Blockchain.cs</a:t>
            </a:r>
            <a:r>
              <a:rPr lang="en-GB" sz="2200" dirty="0">
                <a:effectLst/>
                <a:latin typeface="Aptos" panose="020B0004020202020204" pitchFamily="34" charset="0"/>
                <a:ea typeface="Aptos" panose="020B0004020202020204" pitchFamily="34" charset="0"/>
                <a:cs typeface="Arial" panose="020B0604020202020204" pitchFamily="34" charset="0"/>
              </a:rPr>
              <a:t> to get the latest block on the chain. This method can be as simple as </a:t>
            </a:r>
            <a:r>
              <a:rPr lang="en-GB" sz="2200" dirty="0">
                <a:solidFill>
                  <a:srgbClr val="0000FF"/>
                </a:solidFill>
                <a:effectLst/>
                <a:latin typeface="Consolas" panose="020B0609020204030204" pitchFamily="49" charset="0"/>
                <a:ea typeface="Aptos" panose="020B0004020202020204" pitchFamily="34" charset="0"/>
                <a:cs typeface="Consolas" panose="020B0609020204030204" pitchFamily="49" charset="0"/>
              </a:rPr>
              <a:t>return</a:t>
            </a:r>
            <a:r>
              <a:rPr lang="en-GB" sz="22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blocks[blocks.Count - 1];</a:t>
            </a:r>
            <a:endParaRPr lang="en-GB" sz="2200" dirty="0">
              <a:effectLst/>
              <a:latin typeface="Aptos" panose="020B0004020202020204" pitchFamily="34" charset="0"/>
              <a:ea typeface="Aptos" panose="020B0004020202020204" pitchFamily="34" charset="0"/>
              <a:cs typeface="Arial" panose="020B0604020202020204" pitchFamily="34" charset="0"/>
            </a:endParaRPr>
          </a:p>
          <a:p>
            <a:pPr marL="625475" lvl="0" indent="-625475" algn="just">
              <a:lnSpc>
                <a:spcPct val="107000"/>
              </a:lnSpc>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4)</a:t>
            </a:r>
            <a:r>
              <a:rPr lang="en-GB" sz="2200" dirty="0">
                <a:effectLst/>
                <a:latin typeface="Aptos" panose="020B0004020202020204" pitchFamily="34" charset="0"/>
                <a:ea typeface="Aptos" panose="020B0004020202020204" pitchFamily="34" charset="0"/>
                <a:cs typeface="Arial" panose="020B0604020202020204" pitchFamily="34" charset="0"/>
              </a:rPr>
              <a:t>	Accordingly generate new blocks and add them in the “List&lt;Blocks&gt;”  variable in </a:t>
            </a:r>
            <a:r>
              <a:rPr lang="en-GB" sz="2200" i="1" dirty="0">
                <a:effectLst/>
                <a:latin typeface="Aptos" panose="020B0004020202020204" pitchFamily="34" charset="0"/>
                <a:ea typeface="Aptos" panose="020B0004020202020204" pitchFamily="34" charset="0"/>
                <a:cs typeface="Arial" panose="020B0604020202020204" pitchFamily="34" charset="0"/>
              </a:rPr>
              <a:t>Blockchain.cs)</a:t>
            </a:r>
            <a:r>
              <a:rPr lang="en-GB" sz="2200" dirty="0">
                <a:effectLst/>
                <a:latin typeface="Aptos" panose="020B0004020202020204" pitchFamily="34" charset="0"/>
                <a:ea typeface="Aptos" panose="020B0004020202020204" pitchFamily="34" charset="0"/>
                <a:cs typeface="Arial" panose="020B0604020202020204" pitchFamily="34" charset="0"/>
              </a:rPr>
              <a:t>. </a:t>
            </a:r>
          </a:p>
          <a:p>
            <a:pPr marL="625475" lvl="0" indent="-625475" algn="just">
              <a:lnSpc>
                <a:spcPct val="107000"/>
              </a:lnSpc>
              <a:spcAft>
                <a:spcPts val="600"/>
              </a:spcAft>
              <a:buNone/>
            </a:pPr>
            <a:r>
              <a:rPr lang="en-GB" sz="2200" b="1" dirty="0">
                <a:solidFill>
                  <a:srgbClr val="FF0000"/>
                </a:solidFill>
                <a:highlight>
                  <a:srgbClr val="FFFF00"/>
                </a:highlight>
                <a:latin typeface="Aptos" panose="020B0004020202020204" pitchFamily="34" charset="0"/>
              </a:rPr>
              <a:t>5)</a:t>
            </a:r>
            <a:r>
              <a:rPr lang="en-GB" sz="2200" dirty="0">
                <a:effectLst/>
                <a:latin typeface="Aptos" panose="020B0004020202020204" pitchFamily="34" charset="0"/>
                <a:ea typeface="Aptos" panose="020B0004020202020204" pitchFamily="34" charset="0"/>
                <a:cs typeface="Arial" panose="020B0604020202020204" pitchFamily="34" charset="0"/>
              </a:rPr>
              <a:t>	Ensure that the list of Blocks in </a:t>
            </a:r>
            <a:r>
              <a:rPr lang="en-GB" sz="2200" i="1" dirty="0">
                <a:effectLst/>
                <a:latin typeface="Aptos" panose="020B0004020202020204" pitchFamily="34" charset="0"/>
                <a:ea typeface="Aptos" panose="020B0004020202020204" pitchFamily="34" charset="0"/>
                <a:cs typeface="Arial" panose="020B0604020202020204" pitchFamily="34" charset="0"/>
              </a:rPr>
              <a:t>Blockchain.cs </a:t>
            </a:r>
            <a:r>
              <a:rPr lang="en-GB" sz="2200" dirty="0">
                <a:effectLst/>
                <a:latin typeface="Aptos" panose="020B0004020202020204" pitchFamily="34" charset="0"/>
                <a:ea typeface="Aptos" panose="020B0004020202020204" pitchFamily="34" charset="0"/>
                <a:cs typeface="Arial" panose="020B0604020202020204" pitchFamily="34" charset="0"/>
              </a:rPr>
              <a:t>is public or at least there is a public method to add new blocks to the list.</a:t>
            </a:r>
          </a:p>
          <a:p>
            <a:pPr marL="625475" lvl="0" indent="-625475" algn="just">
              <a:lnSpc>
                <a:spcPct val="107000"/>
              </a:lnSpc>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6)</a:t>
            </a:r>
            <a:r>
              <a:rPr lang="en-GB" sz="2200" dirty="0">
                <a:effectLst/>
                <a:latin typeface="Aptos" panose="020B0004020202020204" pitchFamily="34" charset="0"/>
                <a:ea typeface="Aptos" panose="020B0004020202020204" pitchFamily="34" charset="0"/>
                <a:cs typeface="Arial" panose="020B0604020202020204" pitchFamily="34" charset="0"/>
              </a:rPr>
              <a:t>	Now you can update the UI with the contents of the Block. </a:t>
            </a:r>
          </a:p>
          <a:p>
            <a:pPr marL="0" indent="0">
              <a:buNone/>
            </a:pPr>
            <a:endParaRPr lang="en-GB" dirty="0"/>
          </a:p>
        </p:txBody>
      </p:sp>
    </p:spTree>
    <p:extLst>
      <p:ext uri="{BB962C8B-B14F-4D97-AF65-F5344CB8AC3E}">
        <p14:creationId xmlns:p14="http://schemas.microsoft.com/office/powerpoint/2010/main" val="408885404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AI-generated content may be incorrect.">
            <a:extLst>
              <a:ext uri="{FF2B5EF4-FFF2-40B4-BE49-F238E27FC236}">
                <a16:creationId xmlns:a16="http://schemas.microsoft.com/office/drawing/2014/main" id="{0FA23B17-A90A-7EC5-6F49-0750B7DFEC66}"/>
              </a:ext>
            </a:extLst>
          </p:cNvPr>
          <p:cNvPicPr>
            <a:picLocks noGrp="1" noChangeAspect="1"/>
          </p:cNvPicPr>
          <p:nvPr>
            <p:ph sz="quarter" idx="11"/>
          </p:nvPr>
        </p:nvPicPr>
        <p:blipFill>
          <a:blip r:embed="rId2"/>
          <a:stretch>
            <a:fillRect/>
          </a:stretch>
        </p:blipFill>
        <p:spPr>
          <a:xfrm>
            <a:off x="747131" y="321468"/>
            <a:ext cx="10615961" cy="5661066"/>
          </a:xfrm>
          <a:prstGeom prst="rect">
            <a:avLst/>
          </a:prstGeom>
        </p:spPr>
      </p:pic>
      <p:sp>
        <p:nvSpPr>
          <p:cNvPr id="4" name="TextBox 3">
            <a:extLst>
              <a:ext uri="{FF2B5EF4-FFF2-40B4-BE49-F238E27FC236}">
                <a16:creationId xmlns:a16="http://schemas.microsoft.com/office/drawing/2014/main" id="{D1E80100-106D-CE23-A9B4-EE835F578653}"/>
              </a:ext>
            </a:extLst>
          </p:cNvPr>
          <p:cNvSpPr txBox="1"/>
          <p:nvPr/>
        </p:nvSpPr>
        <p:spPr>
          <a:xfrm>
            <a:off x="747131" y="5982534"/>
            <a:ext cx="10926501" cy="1107996"/>
          </a:xfrm>
          <a:prstGeom prst="rect">
            <a:avLst/>
          </a:prstGeom>
          <a:noFill/>
        </p:spPr>
        <p:txBody>
          <a:bodyPr wrap="square" rtlCol="0">
            <a:spAutoFit/>
          </a:bodyPr>
          <a:lstStyle/>
          <a:p>
            <a:pPr algn="ctr"/>
            <a:r>
              <a:rPr lang="en-GB" sz="2400" b="1" dirty="0">
                <a:solidFill>
                  <a:srgbClr val="FF0000"/>
                </a:solidFill>
                <a:effectLst/>
                <a:latin typeface="Aptos" panose="020B0004020202020204" pitchFamily="34" charset="0"/>
                <a:ea typeface="Aptos" panose="020B0004020202020204" pitchFamily="34" charset="0"/>
                <a:cs typeface="Arial" panose="020B0604020202020204" pitchFamily="34" charset="0"/>
              </a:rPr>
              <a:t>10: The second block – connected to the prior Genesis Block through reference to its previous hash</a:t>
            </a:r>
          </a:p>
          <a:p>
            <a:pPr algn="ctr"/>
            <a:endParaRPr lang="en-GB" dirty="0">
              <a:solidFill>
                <a:schemeClr val="tx2"/>
              </a:solidFill>
              <a:latin typeface="+mn-lt"/>
            </a:endParaRPr>
          </a:p>
        </p:txBody>
      </p:sp>
    </p:spTree>
    <p:extLst>
      <p:ext uri="{BB962C8B-B14F-4D97-AF65-F5344CB8AC3E}">
        <p14:creationId xmlns:p14="http://schemas.microsoft.com/office/powerpoint/2010/main" val="27595493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1C368-BA61-AED5-B0F0-792E64979F49}"/>
              </a:ext>
            </a:extLst>
          </p:cNvPr>
          <p:cNvSpPr txBox="1"/>
          <p:nvPr/>
        </p:nvSpPr>
        <p:spPr>
          <a:xfrm>
            <a:off x="451757" y="276791"/>
            <a:ext cx="11288485" cy="6531147"/>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800" b="1"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Your mini Blockchain is to be made of cryptographically connected </a:t>
            </a:r>
            <a:r>
              <a:rPr lang="en-GB" sz="2800" b="1" dirty="0">
                <a:solidFill>
                  <a:srgbClr val="50535A"/>
                </a:solidFill>
                <a:latin typeface="Arial" panose="020B0604020202020204" pitchFamily="34" charset="0"/>
                <a:ea typeface="Calibri" panose="020F0502020204030204" pitchFamily="34" charset="0"/>
                <a:cs typeface="Arial" panose="020B0604020202020204" pitchFamily="34" charset="0"/>
              </a:rPr>
              <a:t>components  through the following stages: </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GB" sz="2000" b="1"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800" b="1"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Blocks and wallets set up and initialisation </a:t>
            </a:r>
          </a:p>
          <a:p>
            <a:pPr marL="0" marR="0" lvl="0" indent="0" algn="just" defTabSz="914400" rtl="0" eaLnBrk="1" fontAlgn="auto" latinLnBrk="0" hangingPunct="1">
              <a:lnSpc>
                <a:spcPct val="107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800" b="1"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Transaction generation – including digital signature via asymmetric encryption;</a:t>
            </a: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endParaRPr kumimoji="0" lang="en-GB" sz="2000" b="1"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800" b="1"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 Proof-of-Work consensus algorithm – including hashing and threading;</a:t>
            </a: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endParaRPr kumimoji="0" lang="en-GB" sz="2000" b="1"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2800" b="1"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Validation methods to ensure the Blockchain is valid;</a:t>
            </a:r>
          </a:p>
          <a:p>
            <a:pPr marL="342900" marR="0" lvl="0" indent="-342900" algn="just"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endParaRPr kumimoji="0" lang="en-GB" sz="2000" b="1"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42900" marR="0" lvl="0" indent="-342900" algn="just"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GB" sz="2800" b="1"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 basic UI that can verify the implementation of the above features</a:t>
            </a:r>
            <a:r>
              <a:rPr kumimoji="0" lang="en-GB" sz="28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t>
            </a:r>
            <a:endParaRPr kumimoji="0" lang="en-GB" sz="28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56188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AI-generated content may be incorrect.">
            <a:extLst>
              <a:ext uri="{FF2B5EF4-FFF2-40B4-BE49-F238E27FC236}">
                <a16:creationId xmlns:a16="http://schemas.microsoft.com/office/drawing/2014/main" id="{6169D059-8E39-DFB7-F859-E14EF400F194}"/>
              </a:ext>
            </a:extLst>
          </p:cNvPr>
          <p:cNvPicPr>
            <a:picLocks noGrp="1" noChangeAspect="1"/>
          </p:cNvPicPr>
          <p:nvPr>
            <p:ph sz="quarter" idx="11"/>
          </p:nvPr>
        </p:nvPicPr>
        <p:blipFill>
          <a:blip r:embed="rId2"/>
          <a:stretch>
            <a:fillRect/>
          </a:stretch>
        </p:blipFill>
        <p:spPr>
          <a:xfrm>
            <a:off x="769434" y="199300"/>
            <a:ext cx="10646037" cy="5815459"/>
          </a:xfrm>
          <a:prstGeom prst="rect">
            <a:avLst/>
          </a:prstGeom>
        </p:spPr>
      </p:pic>
      <p:sp>
        <p:nvSpPr>
          <p:cNvPr id="4" name="TextBox 3">
            <a:extLst>
              <a:ext uri="{FF2B5EF4-FFF2-40B4-BE49-F238E27FC236}">
                <a16:creationId xmlns:a16="http://schemas.microsoft.com/office/drawing/2014/main" id="{79A89759-05D5-6FDB-4692-35F83C1C5FD6}"/>
              </a:ext>
            </a:extLst>
          </p:cNvPr>
          <p:cNvSpPr txBox="1"/>
          <p:nvPr/>
        </p:nvSpPr>
        <p:spPr>
          <a:xfrm>
            <a:off x="1976235" y="6197035"/>
            <a:ext cx="8232433" cy="461665"/>
          </a:xfrm>
          <a:prstGeom prst="rect">
            <a:avLst/>
          </a:prstGeom>
          <a:noFill/>
        </p:spPr>
        <p:txBody>
          <a:bodyPr wrap="square" rtlCol="0">
            <a:spAutoFit/>
          </a:bodyPr>
          <a:lstStyle/>
          <a:p>
            <a:r>
              <a:rPr lang="en-US" sz="2400" b="1" dirty="0">
                <a:solidFill>
                  <a:srgbClr val="FF0000"/>
                </a:solidFill>
                <a:highlight>
                  <a:srgbClr val="FFFF00"/>
                </a:highlight>
                <a:latin typeface="+mn-lt"/>
              </a:rPr>
              <a:t>11. Read All “button displaying the five blocks within the chain</a:t>
            </a:r>
            <a:endParaRPr lang="en-GB" sz="2400" b="1" dirty="0">
              <a:solidFill>
                <a:srgbClr val="FF0000"/>
              </a:solidFill>
              <a:highlight>
                <a:srgbClr val="FFFF00"/>
              </a:highlight>
              <a:latin typeface="+mn-lt"/>
            </a:endParaRPr>
          </a:p>
        </p:txBody>
      </p:sp>
    </p:spTree>
    <p:extLst>
      <p:ext uri="{BB962C8B-B14F-4D97-AF65-F5344CB8AC3E}">
        <p14:creationId xmlns:p14="http://schemas.microsoft.com/office/powerpoint/2010/main" val="33882293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569A24-8FF1-2890-C25F-756EE19BFF83}"/>
              </a:ext>
            </a:extLst>
          </p:cNvPr>
          <p:cNvSpPr>
            <a:spLocks noGrp="1"/>
          </p:cNvSpPr>
          <p:nvPr>
            <p:ph sz="quarter" idx="11"/>
          </p:nvPr>
        </p:nvSpPr>
        <p:spPr>
          <a:xfrm>
            <a:off x="576000" y="476672"/>
            <a:ext cx="11040000" cy="5904656"/>
          </a:xfrm>
        </p:spPr>
        <p:txBody>
          <a:bodyPr/>
          <a:lstStyle/>
          <a:p>
            <a:pPr marL="0" indent="0">
              <a:lnSpc>
                <a:spcPct val="107000"/>
              </a:lnSpc>
              <a:spcBef>
                <a:spcPts val="600"/>
              </a:spcBef>
              <a:spcAft>
                <a:spcPts val="600"/>
              </a:spcAft>
              <a:buNone/>
            </a:pPr>
            <a:r>
              <a:rPr lang="en-GB" sz="2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Final make-ready steps to complete Block generation ready for the Consensus process:</a:t>
            </a:r>
          </a:p>
          <a:p>
            <a:pPr marL="0" indent="0">
              <a:lnSpc>
                <a:spcPct val="107000"/>
              </a:lnSpc>
              <a:spcBef>
                <a:spcPts val="600"/>
              </a:spcBef>
              <a:spcAft>
                <a:spcPts val="600"/>
              </a:spcAft>
              <a:buNone/>
            </a:pPr>
            <a:r>
              <a:rPr lang="en-GB" sz="2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Adding transactions into Blocks   </a:t>
            </a:r>
          </a:p>
          <a:p>
            <a:pPr marL="0" indent="0" algn="just">
              <a:lnSpc>
                <a:spcPct val="107000"/>
              </a:lnSpc>
              <a:spcBef>
                <a:spcPts val="600"/>
              </a:spcBef>
              <a:spcAft>
                <a:spcPts val="600"/>
              </a:spcAft>
              <a:buNone/>
            </a:pPr>
            <a:r>
              <a:rPr lang="en-GB" sz="2200" dirty="0">
                <a:effectLst/>
                <a:latin typeface="Aptos" panose="020B0004020202020204" pitchFamily="34" charset="0"/>
                <a:ea typeface="Aptos" panose="020B0004020202020204" pitchFamily="34" charset="0"/>
                <a:cs typeface="Arial" panose="020B0604020202020204" pitchFamily="34" charset="0"/>
              </a:rPr>
              <a:t>Now to pack up Blocks that are to carry the transactions as selected from the transaction pool that you set up earlier and now includes the transactions you have just generated, proceed as follows:</a:t>
            </a:r>
          </a:p>
          <a:p>
            <a:pPr marL="0" indent="0" algn="just">
              <a:lnSpc>
                <a:spcPct val="107000"/>
              </a:lnSpc>
              <a:spcBef>
                <a:spcPts val="600"/>
              </a:spcBef>
              <a:spcAft>
                <a:spcPts val="600"/>
              </a:spcAft>
              <a:buNone/>
            </a:pPr>
            <a:endParaRPr lang="en-GB" sz="2200" dirty="0">
              <a:effectLst/>
              <a:latin typeface="Aptos" panose="020B0004020202020204" pitchFamily="34" charset="0"/>
              <a:ea typeface="Aptos" panose="020B0004020202020204" pitchFamily="34" charset="0"/>
              <a:cs typeface="Arial" panose="020B0604020202020204" pitchFamily="34" charset="0"/>
            </a:endParaRPr>
          </a:p>
          <a:p>
            <a:pPr marL="625475" lvl="0" indent="-625475" algn="just">
              <a:lnSpc>
                <a:spcPct val="107000"/>
              </a:lnSpc>
              <a:spcBef>
                <a:spcPts val="600"/>
              </a:spcBef>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2200" dirty="0">
                <a:effectLst/>
                <a:latin typeface="Aptos" panose="020B0004020202020204" pitchFamily="34" charset="0"/>
                <a:ea typeface="Aptos" panose="020B0004020202020204" pitchFamily="34" charset="0"/>
                <a:cs typeface="Arial" panose="020B0604020202020204" pitchFamily="34" charset="0"/>
              </a:rPr>
              <a:t>	Add a new data field to </a:t>
            </a:r>
            <a:r>
              <a:rPr lang="en-GB" sz="2200" i="1" dirty="0">
                <a:effectLst/>
                <a:latin typeface="Aptos" panose="020B0004020202020204" pitchFamily="34" charset="0"/>
                <a:ea typeface="Aptos" panose="020B0004020202020204" pitchFamily="34" charset="0"/>
                <a:cs typeface="Arial" panose="020B0604020202020204" pitchFamily="34" charset="0"/>
              </a:rPr>
              <a:t>Block.cs</a:t>
            </a:r>
            <a:r>
              <a:rPr lang="en-GB" sz="2200" dirty="0">
                <a:effectLst/>
                <a:latin typeface="Aptos" panose="020B0004020202020204" pitchFamily="34" charset="0"/>
                <a:ea typeface="Aptos" panose="020B0004020202020204" pitchFamily="34" charset="0"/>
                <a:cs typeface="Arial" panose="020B0604020202020204" pitchFamily="34" charset="0"/>
              </a:rPr>
              <a:t> – transactionList, which should contain transactions.  </a:t>
            </a:r>
          </a:p>
          <a:p>
            <a:pPr marL="625475" lvl="0" indent="-625475" algn="just">
              <a:lnSpc>
                <a:spcPct val="107000"/>
              </a:lnSpc>
              <a:spcBef>
                <a:spcPts val="600"/>
              </a:spcBef>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2)</a:t>
            </a:r>
            <a:r>
              <a:rPr lang="en-GB" sz="2200" dirty="0">
                <a:effectLst/>
                <a:latin typeface="Aptos" panose="020B0004020202020204" pitchFamily="34" charset="0"/>
                <a:ea typeface="Aptos" panose="020B0004020202020204" pitchFamily="34" charset="0"/>
                <a:cs typeface="Arial" panose="020B0604020202020204" pitchFamily="34" charset="0"/>
              </a:rPr>
              <a:t>	Now need to include the code to add transactions from the transaction pool to newly generated Blocks.  </a:t>
            </a:r>
          </a:p>
          <a:p>
            <a:pPr marL="625475" lvl="1" indent="-625475" algn="just">
              <a:lnSpc>
                <a:spcPct val="107000"/>
              </a:lnSpc>
              <a:spcBef>
                <a:spcPts val="600"/>
              </a:spcBef>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a:t>
            </a:r>
            <a:r>
              <a:rPr lang="en-GB" sz="2200" dirty="0">
                <a:effectLst/>
                <a:latin typeface="Aptos" panose="020B0004020202020204" pitchFamily="34" charset="0"/>
                <a:ea typeface="Aptos" panose="020B0004020202020204" pitchFamily="34" charset="0"/>
                <a:cs typeface="Arial" panose="020B0604020202020204" pitchFamily="34" charset="0"/>
              </a:rPr>
              <a:t>	Make sure that the constructor of the Block is changed to accept a list of up to say 5 transactions in the arguments (Blocks are typically 1 MB in size so cannot take an infinite number of transactions from the transaction pool, you can add a reasonable finite limit to the number of transactions that each block can take (such as 5 in this mini-blockchain build).</a:t>
            </a:r>
          </a:p>
          <a:p>
            <a:endParaRPr lang="en-GB" dirty="0"/>
          </a:p>
        </p:txBody>
      </p:sp>
    </p:spTree>
    <p:extLst>
      <p:ext uri="{BB962C8B-B14F-4D97-AF65-F5344CB8AC3E}">
        <p14:creationId xmlns:p14="http://schemas.microsoft.com/office/powerpoint/2010/main" val="86559928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6C58E-71A7-41D8-E0F3-3669A3C11D8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4FCA3-5084-7F11-0D46-716EA417A562}"/>
              </a:ext>
            </a:extLst>
          </p:cNvPr>
          <p:cNvSpPr>
            <a:spLocks noGrp="1"/>
          </p:cNvSpPr>
          <p:nvPr>
            <p:ph sz="quarter" idx="11"/>
          </p:nvPr>
        </p:nvSpPr>
        <p:spPr>
          <a:xfrm>
            <a:off x="452962" y="326202"/>
            <a:ext cx="11214319" cy="5171774"/>
          </a:xfrm>
        </p:spPr>
        <p:txBody>
          <a:bodyPr/>
          <a:lstStyle/>
          <a:p>
            <a:pPr marL="531813" lvl="0" indent="-531813" algn="just">
              <a:lnSpc>
                <a:spcPct val="107000"/>
              </a:lnSpc>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4)</a:t>
            </a:r>
            <a:r>
              <a:rPr lang="en-GB" sz="2200" dirty="0">
                <a:effectLst/>
                <a:latin typeface="Aptos" panose="020B0004020202020204" pitchFamily="34" charset="0"/>
                <a:ea typeface="Aptos" panose="020B0004020202020204" pitchFamily="34" charset="0"/>
                <a:cs typeface="Arial" panose="020B0604020202020204" pitchFamily="34" charset="0"/>
              </a:rPr>
              <a:t>	Next the hash of the transactions to be contained in the block must be generated based on a special transaction hashing algorithm called the “Merckle Root” as set out later. </a:t>
            </a:r>
          </a:p>
          <a:p>
            <a:pPr marL="531813" lvl="0" indent="-531813" algn="just">
              <a:lnSpc>
                <a:spcPct val="107000"/>
              </a:lnSpc>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5)</a:t>
            </a:r>
            <a:r>
              <a:rPr lang="en-GB" sz="2200" dirty="0">
                <a:effectLst/>
                <a:latin typeface="Aptos" panose="020B0004020202020204" pitchFamily="34" charset="0"/>
                <a:ea typeface="Aptos" panose="020B0004020202020204" pitchFamily="34" charset="0"/>
                <a:cs typeface="Arial" panose="020B0604020202020204" pitchFamily="34" charset="0"/>
              </a:rPr>
              <a:t>	You may remember that we stated earlier during the Block generation process that once we have generated some transactions, the hash of those transactions that are to be selected by the miner to be contained in the block must be generated first to be hashed together with other variables of the block in generating the overall hash of the block</a:t>
            </a:r>
          </a:p>
          <a:p>
            <a:pPr marL="531813" lvl="0" indent="-531813" algn="just">
              <a:lnSpc>
                <a:spcPct val="107000"/>
              </a:lnSpc>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6)</a:t>
            </a:r>
            <a:r>
              <a:rPr lang="en-GB" sz="2200" dirty="0">
                <a:effectLst/>
                <a:latin typeface="Aptos" panose="020B0004020202020204" pitchFamily="34" charset="0"/>
                <a:ea typeface="Aptos" panose="020B0004020202020204" pitchFamily="34" charset="0"/>
                <a:cs typeface="Arial" panose="020B0604020202020204" pitchFamily="34" charset="0"/>
              </a:rPr>
              <a:t>	Now you can actually implement the bundling of the transactions to complete block generations by including the hash of the selected transactions (computed using the Merckle Root) with the hash of the other variables of the block to compute the hash of the block ready to be processed through the consensus algorithm to compete with other blocks.  </a:t>
            </a:r>
          </a:p>
          <a:p>
            <a:pPr marL="531813" lvl="0" indent="-531813" algn="just">
              <a:lnSpc>
                <a:spcPct val="107000"/>
              </a:lnSpc>
              <a:spcAft>
                <a:spcPts val="8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7)</a:t>
            </a:r>
            <a:r>
              <a:rPr lang="en-GB" sz="2200" dirty="0">
                <a:effectLst/>
                <a:latin typeface="Aptos" panose="020B0004020202020204" pitchFamily="34" charset="0"/>
                <a:ea typeface="Aptos" panose="020B0004020202020204" pitchFamily="34" charset="0"/>
                <a:cs typeface="Arial" panose="020B0604020202020204" pitchFamily="34" charset="0"/>
              </a:rPr>
              <a:t>	Ensure that transactions picked from the transaction pool for each block are removed once the new block is added to the chain using the following suggested code for this:</a:t>
            </a:r>
          </a:p>
          <a:p>
            <a:endParaRPr lang="en-GB" dirty="0"/>
          </a:p>
        </p:txBody>
      </p:sp>
      <p:sp>
        <p:nvSpPr>
          <p:cNvPr id="7" name="TextBox 6">
            <a:extLst>
              <a:ext uri="{FF2B5EF4-FFF2-40B4-BE49-F238E27FC236}">
                <a16:creationId xmlns:a16="http://schemas.microsoft.com/office/drawing/2014/main" id="{69258679-8277-0544-76B6-6557B97FC49F}"/>
              </a:ext>
            </a:extLst>
          </p:cNvPr>
          <p:cNvSpPr txBox="1"/>
          <p:nvPr/>
        </p:nvSpPr>
        <p:spPr>
          <a:xfrm>
            <a:off x="1091880" y="5497976"/>
            <a:ext cx="10575401" cy="409215"/>
          </a:xfrm>
          <a:prstGeom prst="rect">
            <a:avLst/>
          </a:prstGeom>
          <a:solidFill>
            <a:schemeClr val="accent4">
              <a:lumMod val="20000"/>
              <a:lumOff val="80000"/>
            </a:schemeClr>
          </a:solidFill>
        </p:spPr>
        <p:txBody>
          <a:bodyPr wrap="square" rtlCol="0">
            <a:spAutoFit/>
          </a:bodyPr>
          <a:lstStyle/>
          <a:p>
            <a:pPr marL="0" indent="0" algn="ctr">
              <a:lnSpc>
                <a:spcPct val="107000"/>
              </a:lnSpc>
              <a:spcAft>
                <a:spcPts val="800"/>
              </a:spcAft>
              <a:buNone/>
            </a:pPr>
            <a:r>
              <a:rPr lang="en-GB" sz="2000" b="1"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transactionPool = transactionPool.Except(chosenTransactions).ToList();</a:t>
            </a:r>
            <a:endParaRPr lang="en-GB" sz="2000" b="1"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92275282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4624FF-7E26-7EE6-0595-57A9C18294D2}"/>
              </a:ext>
            </a:extLst>
          </p:cNvPr>
          <p:cNvSpPr>
            <a:spLocks noGrp="1"/>
          </p:cNvSpPr>
          <p:nvPr>
            <p:ph sz="quarter" idx="11"/>
          </p:nvPr>
        </p:nvSpPr>
        <p:spPr/>
        <p:txBody>
          <a:bodyPr/>
          <a:lstStyle/>
          <a:p>
            <a:pPr marL="450850" lvl="0" indent="-450850">
              <a:lnSpc>
                <a:spcPct val="107000"/>
              </a:lnSpc>
              <a:spcAft>
                <a:spcPts val="800"/>
              </a:spcAft>
              <a:buNone/>
            </a:pPr>
            <a:r>
              <a:rPr lang="en-GB" sz="1800" b="1" dirty="0">
                <a:solidFill>
                  <a:srgbClr val="FF0000"/>
                </a:solidFill>
                <a:highlight>
                  <a:srgbClr val="FFFF00"/>
                </a:highlight>
                <a:latin typeface="Aptos" panose="020B0004020202020204" pitchFamily="34" charset="0"/>
                <a:ea typeface="Aptos" panose="020B0004020202020204" pitchFamily="34" charset="0"/>
              </a:rPr>
              <a:t>8</a:t>
            </a: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1800" dirty="0">
                <a:effectLst/>
                <a:latin typeface="Aptos" panose="020B0004020202020204" pitchFamily="34" charset="0"/>
                <a:ea typeface="Aptos" panose="020B0004020202020204" pitchFamily="34" charset="0"/>
                <a:cs typeface="Arial" panose="020B0604020202020204" pitchFamily="34" charset="0"/>
              </a:rPr>
              <a:t>	Edit the Read function of Block to print out the contents of transactions within the Block Making use of the following  </a:t>
            </a:r>
            <a:r>
              <a:rPr lang="en-GB" sz="1800" i="1" dirty="0">
                <a:effectLst/>
                <a:latin typeface="Aptos" panose="020B0004020202020204" pitchFamily="34" charset="0"/>
                <a:ea typeface="Aptos" panose="020B0004020202020204" pitchFamily="34" charset="0"/>
                <a:cs typeface="Arial" panose="020B0604020202020204" pitchFamily="34" charset="0"/>
              </a:rPr>
              <a:t>foreach</a:t>
            </a:r>
            <a:r>
              <a:rPr lang="en-GB" sz="1800" dirty="0">
                <a:effectLst/>
                <a:latin typeface="Aptos" panose="020B0004020202020204" pitchFamily="34" charset="0"/>
                <a:ea typeface="Aptos" panose="020B0004020202020204" pitchFamily="34" charset="0"/>
                <a:cs typeface="Arial" panose="020B0604020202020204" pitchFamily="34" charset="0"/>
              </a:rPr>
              <a:t> loop in the Read code </a:t>
            </a:r>
          </a:p>
          <a:p>
            <a:pPr marL="0" indent="0" algn="just">
              <a:lnSpc>
                <a:spcPct val="107000"/>
              </a:lnSpc>
              <a:spcAft>
                <a:spcPts val="800"/>
              </a:spcAft>
              <a:buNone/>
            </a:pPr>
            <a:endParaRPr lang="en-GB" sz="1800" b="1" dirty="0">
              <a:solidFill>
                <a:srgbClr val="FF0000"/>
              </a:solidFill>
              <a:highlight>
                <a:srgbClr val="FFFF00"/>
              </a:highlight>
              <a:latin typeface="Aptos" panose="020B0004020202020204" pitchFamily="34" charset="0"/>
              <a:ea typeface="Aptos" panose="020B0004020202020204" pitchFamily="34" charset="0"/>
            </a:endParaRPr>
          </a:p>
          <a:p>
            <a:pPr marL="0" indent="0" algn="just">
              <a:lnSpc>
                <a:spcPct val="107000"/>
              </a:lnSpc>
              <a:spcAft>
                <a:spcPts val="800"/>
              </a:spcAft>
              <a:buNone/>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9)</a:t>
            </a:r>
            <a:r>
              <a:rPr lang="en-GB"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Add a button to read all transactions in the pool, to ensure that the code is working as intended.</a:t>
            </a: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
        <p:nvSpPr>
          <p:cNvPr id="4" name="TextBox 3">
            <a:extLst>
              <a:ext uri="{FF2B5EF4-FFF2-40B4-BE49-F238E27FC236}">
                <a16:creationId xmlns:a16="http://schemas.microsoft.com/office/drawing/2014/main" id="{1D133CAA-7805-4728-7D95-768D22F4A16E}"/>
              </a:ext>
            </a:extLst>
          </p:cNvPr>
          <p:cNvSpPr txBox="1"/>
          <p:nvPr/>
        </p:nvSpPr>
        <p:spPr>
          <a:xfrm>
            <a:off x="809469" y="2842670"/>
            <a:ext cx="9850055" cy="2064027"/>
          </a:xfrm>
          <a:prstGeom prst="rect">
            <a:avLst/>
          </a:prstGeom>
          <a:solidFill>
            <a:schemeClr val="accent4">
              <a:lumMod val="20000"/>
              <a:lumOff val="80000"/>
            </a:schemeClr>
          </a:solidFill>
        </p:spPr>
        <p:txBody>
          <a:bodyPr wrap="square" rtlCol="0">
            <a:spAutoFit/>
          </a:bodyPr>
          <a:lstStyle/>
          <a:p>
            <a:pPr marL="0" indent="0" algn="just">
              <a:lnSpc>
                <a:spcPct val="107000"/>
              </a:lnSpc>
              <a:spcAft>
                <a:spcPts val="800"/>
              </a:spcAft>
              <a:buNone/>
            </a:pPr>
            <a:endParaRPr lang="en-GB" sz="1800" dirty="0">
              <a:solidFill>
                <a:srgbClr val="0000FF"/>
              </a:solidFill>
              <a:effectLst/>
              <a:latin typeface="Consolas" panose="020B0609020204030204" pitchFamily="49" charset="0"/>
              <a:ea typeface="Aptos" panose="020B0004020202020204" pitchFamily="34" charset="0"/>
              <a:cs typeface="Consolas" panose="020B0609020204030204" pitchFamily="49" charset="0"/>
            </a:endParaRPr>
          </a:p>
          <a:p>
            <a:pPr marL="0" indent="0" algn="just">
              <a:lnSpc>
                <a:spcPct val="107000"/>
              </a:lnSpc>
              <a:spcAft>
                <a:spcPts val="800"/>
              </a:spcAft>
              <a:buNone/>
            </a:pPr>
            <a:r>
              <a:rPr lang="en-GB" sz="2000" b="1" dirty="0">
                <a:solidFill>
                  <a:srgbClr val="0000FF"/>
                </a:solidFill>
                <a:effectLst/>
                <a:latin typeface="Consolas" panose="020B0609020204030204" pitchFamily="49" charset="0"/>
                <a:ea typeface="Aptos" panose="020B0004020202020204" pitchFamily="34" charset="0"/>
                <a:cs typeface="Consolas" panose="020B0609020204030204" pitchFamily="49" charset="0"/>
              </a:rPr>
              <a:t>foreach</a:t>
            </a:r>
            <a:r>
              <a:rPr lang="en-GB" sz="2000" b="1"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(Transaction t </a:t>
            </a:r>
            <a:r>
              <a:rPr lang="en-GB" sz="2000" b="1" dirty="0">
                <a:solidFill>
                  <a:srgbClr val="0000FF"/>
                </a:solidFill>
                <a:effectLst/>
                <a:latin typeface="Consolas" panose="020B0609020204030204" pitchFamily="49" charset="0"/>
                <a:ea typeface="Aptos" panose="020B0004020202020204" pitchFamily="34" charset="0"/>
                <a:cs typeface="Consolas" panose="020B0609020204030204" pitchFamily="49" charset="0"/>
              </a:rPr>
              <a:t>in</a:t>
            </a:r>
            <a:r>
              <a:rPr lang="en-GB" sz="2000" b="1"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transactions) {</a:t>
            </a:r>
            <a:endParaRPr lang="en-GB" sz="2000" b="1"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Aft>
                <a:spcPts val="800"/>
              </a:spcAft>
              <a:buNone/>
            </a:pPr>
            <a:r>
              <a:rPr lang="en-GB" sz="2000" b="1"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output += </a:t>
            </a:r>
            <a:r>
              <a:rPr lang="en-GB" sz="2000" b="1" dirty="0">
                <a:solidFill>
                  <a:srgbClr val="A31515"/>
                </a:solidFill>
                <a:effectLst/>
                <a:latin typeface="Consolas" panose="020B0609020204030204" pitchFamily="49" charset="0"/>
                <a:ea typeface="Aptos" panose="020B0004020202020204" pitchFamily="34" charset="0"/>
                <a:cs typeface="Consolas" panose="020B0609020204030204" pitchFamily="49" charset="0"/>
              </a:rPr>
              <a:t>"\n"</a:t>
            </a:r>
            <a:r>
              <a:rPr lang="en-GB" sz="2000" b="1"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 t.ReadTransaction();</a:t>
            </a:r>
            <a:endParaRPr lang="en-GB" sz="2000" b="1"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Aft>
                <a:spcPts val="800"/>
              </a:spcAft>
              <a:buNone/>
            </a:pPr>
            <a:r>
              <a:rPr lang="en-GB" sz="2000" b="1"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a:t>
            </a:r>
            <a:endParaRPr lang="en-GB" sz="2000" b="1" dirty="0">
              <a:effectLst/>
              <a:latin typeface="Aptos" panose="020B0004020202020204" pitchFamily="34" charset="0"/>
              <a:ea typeface="Aptos" panose="020B0004020202020204" pitchFamily="34" charset="0"/>
              <a:cs typeface="Arial" panose="020B0604020202020204" pitchFamily="34" charset="0"/>
            </a:endParaRPr>
          </a:p>
          <a:p>
            <a:endParaRPr lang="en-GB" dirty="0">
              <a:solidFill>
                <a:schemeClr val="tx2"/>
              </a:solidFill>
              <a:latin typeface="+mn-lt"/>
            </a:endParaRPr>
          </a:p>
        </p:txBody>
      </p:sp>
    </p:spTree>
    <p:extLst>
      <p:ext uri="{BB962C8B-B14F-4D97-AF65-F5344CB8AC3E}">
        <p14:creationId xmlns:p14="http://schemas.microsoft.com/office/powerpoint/2010/main" val="234205932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 program&#10;&#10;AI-generated content may be incorrect.">
            <a:extLst>
              <a:ext uri="{FF2B5EF4-FFF2-40B4-BE49-F238E27FC236}">
                <a16:creationId xmlns:a16="http://schemas.microsoft.com/office/drawing/2014/main" id="{4AD47C4D-F453-A85B-1A3C-BDAE9C3EE2A4}"/>
              </a:ext>
            </a:extLst>
          </p:cNvPr>
          <p:cNvPicPr>
            <a:picLocks noGrp="1" noChangeAspect="1"/>
          </p:cNvPicPr>
          <p:nvPr>
            <p:ph sz="quarter" idx="11"/>
          </p:nvPr>
        </p:nvPicPr>
        <p:blipFill>
          <a:blip r:embed="rId3"/>
          <a:stretch>
            <a:fillRect/>
          </a:stretch>
        </p:blipFill>
        <p:spPr>
          <a:xfrm>
            <a:off x="780585" y="467568"/>
            <a:ext cx="10526751" cy="5692029"/>
          </a:xfrm>
          <a:prstGeom prst="rect">
            <a:avLst/>
          </a:prstGeom>
        </p:spPr>
      </p:pic>
      <p:sp>
        <p:nvSpPr>
          <p:cNvPr id="4" name="TextBox 3">
            <a:extLst>
              <a:ext uri="{FF2B5EF4-FFF2-40B4-BE49-F238E27FC236}">
                <a16:creationId xmlns:a16="http://schemas.microsoft.com/office/drawing/2014/main" id="{35B884EE-9D56-F79A-95A4-FD64305409BB}"/>
              </a:ext>
            </a:extLst>
          </p:cNvPr>
          <p:cNvSpPr txBox="1"/>
          <p:nvPr/>
        </p:nvSpPr>
        <p:spPr>
          <a:xfrm>
            <a:off x="3032002" y="6390432"/>
            <a:ext cx="7662441" cy="461665"/>
          </a:xfrm>
          <a:prstGeom prst="rect">
            <a:avLst/>
          </a:prstGeom>
          <a:noFill/>
        </p:spPr>
        <p:txBody>
          <a:bodyPr wrap="square" rtlCol="0">
            <a:spAutoFit/>
          </a:bodyPr>
          <a:lstStyle/>
          <a:p>
            <a:r>
              <a:rPr lang="en-US" sz="2400" b="1" dirty="0">
                <a:solidFill>
                  <a:srgbClr val="FF0000"/>
                </a:solidFill>
                <a:highlight>
                  <a:srgbClr val="FFFF00"/>
                </a:highlight>
                <a:latin typeface="+mn-lt"/>
              </a:rPr>
              <a:t>12. Newly mined block with two transactions</a:t>
            </a:r>
            <a:endParaRPr lang="en-GB" sz="2400" b="1" dirty="0">
              <a:solidFill>
                <a:srgbClr val="FF0000"/>
              </a:solidFill>
              <a:highlight>
                <a:srgbClr val="FFFF00"/>
              </a:highlight>
              <a:latin typeface="+mn-lt"/>
            </a:endParaRPr>
          </a:p>
        </p:txBody>
      </p:sp>
    </p:spTree>
    <p:extLst>
      <p:ext uri="{BB962C8B-B14F-4D97-AF65-F5344CB8AC3E}">
        <p14:creationId xmlns:p14="http://schemas.microsoft.com/office/powerpoint/2010/main" val="157858547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FB7398-C745-C7A4-C764-CFBCF29F00A8}"/>
              </a:ext>
            </a:extLst>
          </p:cNvPr>
          <p:cNvSpPr>
            <a:spLocks noGrp="1"/>
          </p:cNvSpPr>
          <p:nvPr>
            <p:ph sz="quarter" idx="11"/>
          </p:nvPr>
        </p:nvSpPr>
        <p:spPr>
          <a:xfrm>
            <a:off x="358056" y="476672"/>
            <a:ext cx="11040000" cy="5904656"/>
          </a:xfrm>
        </p:spPr>
        <p:txBody>
          <a:bodyPr/>
          <a:lstStyle/>
          <a:p>
            <a:pPr marL="0" indent="0">
              <a:lnSpc>
                <a:spcPct val="107000"/>
              </a:lnSpc>
              <a:spcBef>
                <a:spcPts val="800"/>
              </a:spcBef>
              <a:spcAft>
                <a:spcPts val="400"/>
              </a:spcAft>
              <a:buNone/>
            </a:pPr>
            <a:r>
              <a:rPr lang="en-GB" sz="2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Proof-of-Work</a:t>
            </a:r>
          </a:p>
          <a:p>
            <a:pPr marL="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In a LIVE Blockchain the blocks are sent to the distributed ledger shared by all nodes in the a peer-2-peer network of that blockchain. The nodes must reach a consensus on how the next Block should be added to update the chain periodically e.g. every 10 seconds or every 10 minutes depending on the operational rules of a particular chain.  For this, each miner must use two elements of data provided automatically for miners competing in each block generation cycle, namely:</a:t>
            </a:r>
          </a:p>
          <a:p>
            <a:pPr marL="342900" lvl="0" indent="-342900" algn="just">
              <a:lnSpc>
                <a:spcPct val="107000"/>
              </a:lnSpc>
              <a:buFont typeface="+mj-lt"/>
              <a:buAutoNum type="romanLcParenR"/>
            </a:pPr>
            <a:r>
              <a:rPr lang="en-GB" dirty="0">
                <a:effectLst/>
                <a:latin typeface="Aptos" panose="020B0004020202020204" pitchFamily="34" charset="0"/>
                <a:ea typeface="Aptos" panose="020B0004020202020204" pitchFamily="34" charset="0"/>
                <a:cs typeface="Arial" panose="020B0604020202020204" pitchFamily="34" charset="0"/>
              </a:rPr>
              <a:t>the nonce (number used only once) and </a:t>
            </a:r>
          </a:p>
          <a:p>
            <a:pPr marL="342900" lvl="0" indent="-342900" algn="just">
              <a:lnSpc>
                <a:spcPct val="107000"/>
              </a:lnSpc>
              <a:spcAft>
                <a:spcPts val="800"/>
              </a:spcAft>
              <a:buFont typeface="+mj-lt"/>
              <a:buAutoNum type="romanLcParenR"/>
            </a:pPr>
            <a:r>
              <a:rPr lang="en-GB" dirty="0">
                <a:effectLst/>
                <a:latin typeface="Aptos" panose="020B0004020202020204" pitchFamily="34" charset="0"/>
                <a:ea typeface="Aptos" panose="020B0004020202020204" pitchFamily="34" charset="0"/>
                <a:cs typeface="Arial" panose="020B0604020202020204" pitchFamily="34" charset="0"/>
              </a:rPr>
              <a:t>the degree of difficulty number which is the number of leading zeros that must start the final hash number submitted by each miner attempting to be the first competitor to submit such a hash (The Proof-of-Work hash), and, the hash of the block itself so as to have hers/his block accepted as a valid block and accepted -thus the miner winning the reward.  </a:t>
            </a:r>
          </a:p>
          <a:p>
            <a:endParaRPr lang="en-GB" dirty="0"/>
          </a:p>
        </p:txBody>
      </p:sp>
    </p:spTree>
    <p:extLst>
      <p:ext uri="{BB962C8B-B14F-4D97-AF65-F5344CB8AC3E}">
        <p14:creationId xmlns:p14="http://schemas.microsoft.com/office/powerpoint/2010/main" val="10535613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80060E-9997-8C07-73CC-464E1B1BEB0E}"/>
              </a:ext>
            </a:extLst>
          </p:cNvPr>
          <p:cNvSpPr>
            <a:spLocks noGrp="1"/>
          </p:cNvSpPr>
          <p:nvPr>
            <p:ph sz="quarter" idx="11"/>
          </p:nvPr>
        </p:nvSpPr>
        <p:spPr>
          <a:xfrm>
            <a:off x="576000" y="733153"/>
            <a:ext cx="11040000" cy="5391693"/>
          </a:xfrm>
        </p:spPr>
        <p:txBody>
          <a:bodyPr/>
          <a:lstStyle/>
          <a:p>
            <a:pPr algn="just">
              <a:lnSpc>
                <a:spcPct val="107000"/>
              </a:lnSpc>
              <a:spcAft>
                <a:spcPts val="1200"/>
              </a:spcAft>
            </a:pPr>
            <a:r>
              <a:rPr lang="en-GB" sz="2600" dirty="0">
                <a:effectLst/>
                <a:latin typeface="Aptos" panose="020B0004020202020204" pitchFamily="34" charset="0"/>
                <a:ea typeface="Aptos" panose="020B0004020202020204" pitchFamily="34" charset="0"/>
                <a:cs typeface="Arial" panose="020B0604020202020204" pitchFamily="34" charset="0"/>
              </a:rPr>
              <a:t>This final hash is to be arrived at through first hashing the hash of the block with the Nonce and then repeatedly incrementing the nonce by 1 and re-hashing it with the latest hash resulted to-date until arriving at a final hash that has as many leading zeros as the Degree of Difficulty as set by the particular blockchain for that particular block update round.</a:t>
            </a:r>
          </a:p>
          <a:p>
            <a:pPr algn="just">
              <a:lnSpc>
                <a:spcPct val="107000"/>
              </a:lnSpc>
              <a:spcAft>
                <a:spcPts val="800"/>
              </a:spcAft>
            </a:pPr>
            <a:r>
              <a:rPr lang="en-GB" sz="2600" dirty="0">
                <a:effectLst/>
                <a:latin typeface="Aptos" panose="020B0004020202020204" pitchFamily="34" charset="0"/>
                <a:ea typeface="Aptos" panose="020B0004020202020204" pitchFamily="34" charset="0"/>
                <a:cs typeface="Aptos" panose="020B0004020202020204" pitchFamily="34" charset="0"/>
              </a:rPr>
              <a:t>The winning node (a miner) having achieved the difficulty in shortest time then goes on to shares the Block with the other nodes on the network, these nodes accept the new Block and add it to their identical copies of the Blockchain.  In this way the blockchain as universal record of transactions is kept updated.  This Proof-of-Work process is the basis of the Consensus method of most early blockchains although there exit other Consensus protocols each with their pros and cons as discussed in the lectures.  </a:t>
            </a:r>
            <a:endParaRPr lang="en-GB" sz="26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51267315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3FC5E-4021-0058-7175-08505EEA2249}"/>
              </a:ext>
            </a:extLst>
          </p:cNvPr>
          <p:cNvSpPr>
            <a:spLocks noGrp="1"/>
          </p:cNvSpPr>
          <p:nvPr>
            <p:ph sz="quarter" idx="11"/>
          </p:nvPr>
        </p:nvSpPr>
        <p:spPr>
          <a:xfrm>
            <a:off x="437103" y="476672"/>
            <a:ext cx="11040000" cy="5904656"/>
          </a:xfrm>
        </p:spPr>
        <p:txBody>
          <a:bodyPr/>
          <a:lstStyle/>
          <a:p>
            <a:pPr marL="0" indent="0" algn="just">
              <a:lnSpc>
                <a:spcPct val="107000"/>
              </a:lnSpc>
              <a:spcAft>
                <a:spcPts val="800"/>
              </a:spcAft>
              <a:buNone/>
            </a:pPr>
            <a:r>
              <a:rPr lang="en-GB" sz="1800" b="1" dirty="0">
                <a:effectLst/>
                <a:latin typeface="Aptos" panose="020B0004020202020204" pitchFamily="34" charset="0"/>
                <a:ea typeface="Aptos" panose="020B0004020202020204" pitchFamily="34" charset="0"/>
                <a:cs typeface="Arial" panose="020B0604020202020204" pitchFamily="34" charset="0"/>
              </a:rPr>
              <a:t>Implementing the Proof-of-Work Consensus to update the blockchain with new blocks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marL="358775" lvl="0" indent="-358775" algn="just">
              <a:lnSpc>
                <a:spcPct val="107000"/>
              </a:lnSpc>
              <a:buNone/>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1800" dirty="0">
                <a:effectLst/>
                <a:highlight>
                  <a:srgbClr val="FFFF00"/>
                </a:highlight>
                <a:latin typeface="Aptos" panose="020B0004020202020204" pitchFamily="34" charset="0"/>
                <a:ea typeface="Aptos" panose="020B0004020202020204" pitchFamily="34" charset="0"/>
                <a:cs typeface="Arial" panose="020B0604020202020204" pitchFamily="34" charset="0"/>
              </a:rPr>
              <a:t>	</a:t>
            </a:r>
            <a:r>
              <a:rPr lang="en-GB" sz="1800" dirty="0">
                <a:effectLst/>
                <a:latin typeface="Aptos" panose="020B0004020202020204" pitchFamily="34" charset="0"/>
                <a:ea typeface="Aptos" panose="020B0004020202020204" pitchFamily="34" charset="0"/>
                <a:cs typeface="Arial" panose="020B0604020202020204" pitchFamily="34" charset="0"/>
              </a:rPr>
              <a:t>Add a new data property to </a:t>
            </a:r>
            <a:r>
              <a:rPr lang="en-GB" sz="1800" i="1" dirty="0">
                <a:effectLst/>
                <a:latin typeface="Aptos" panose="020B0004020202020204" pitchFamily="34" charset="0"/>
                <a:ea typeface="Aptos" panose="020B0004020202020204" pitchFamily="34" charset="0"/>
                <a:cs typeface="Arial" panose="020B0604020202020204" pitchFamily="34" charset="0"/>
              </a:rPr>
              <a:t>Block.cs </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nonce </a:t>
            </a:r>
            <a:r>
              <a:rPr lang="en-GB" sz="1800" dirty="0">
                <a:effectLst/>
                <a:latin typeface="Aptos" panose="020B0004020202020204" pitchFamily="34" charset="0"/>
                <a:ea typeface="Aptos" panose="020B0004020202020204" pitchFamily="34" charset="0"/>
                <a:cs typeface="Arial" panose="020B0604020202020204" pitchFamily="34" charset="0"/>
              </a:rPr>
              <a:t>(set it to 0 by default).</a:t>
            </a:r>
          </a:p>
          <a:p>
            <a:pPr marL="358775" lvl="0" indent="-358775" algn="just">
              <a:lnSpc>
                <a:spcPct val="107000"/>
              </a:lnSpc>
              <a:buNone/>
            </a:pPr>
            <a:r>
              <a:rPr lang="en-GB" sz="1800"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2)</a:t>
            </a:r>
            <a:r>
              <a:rPr lang="en-GB" sz="1800" dirty="0">
                <a:effectLst/>
                <a:latin typeface="Aptos" panose="020B0004020202020204" pitchFamily="34" charset="0"/>
                <a:ea typeface="Aptos" panose="020B0004020202020204" pitchFamily="34" charset="0"/>
                <a:cs typeface="Arial" panose="020B0604020202020204" pitchFamily="34" charset="0"/>
              </a:rPr>
              <a:t>	Set a global degree-of-difficulty threshold float that must be satisfied.</a:t>
            </a:r>
          </a:p>
          <a:p>
            <a:pPr marL="358775" lvl="0" indent="-358775" algn="just">
              <a:lnSpc>
                <a:spcPct val="107000"/>
              </a:lnSpc>
              <a:buNone/>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a:t>
            </a:r>
            <a:r>
              <a:rPr lang="en-GB" sz="18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1800" dirty="0">
                <a:effectLst/>
                <a:latin typeface="Aptos" panose="020B0004020202020204" pitchFamily="34" charset="0"/>
                <a:ea typeface="Aptos" panose="020B0004020202020204" pitchFamily="34" charset="0"/>
                <a:cs typeface="Arial" panose="020B0604020202020204" pitchFamily="34" charset="0"/>
              </a:rPr>
              <a:t>We recommend selecting a difficulty threshold of either 4, or 5.</a:t>
            </a:r>
          </a:p>
          <a:p>
            <a:pPr marL="0" lvl="0" indent="0" algn="just">
              <a:lnSpc>
                <a:spcPct val="107000"/>
              </a:lnSpc>
              <a:buNone/>
              <a:tabLst>
                <a:tab pos="358775" algn="l"/>
              </a:tabLst>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4)</a:t>
            </a:r>
            <a:r>
              <a:rPr lang="en-GB" sz="1800" dirty="0">
                <a:effectLst/>
                <a:latin typeface="Aptos" panose="020B0004020202020204" pitchFamily="34" charset="0"/>
                <a:ea typeface="Aptos" panose="020B0004020202020204" pitchFamily="34" charset="0"/>
                <a:cs typeface="Arial" panose="020B0604020202020204" pitchFamily="34" charset="0"/>
              </a:rPr>
              <a:t>	Include the </a:t>
            </a:r>
            <a:r>
              <a:rPr lang="en-GB" sz="1800" i="1" dirty="0">
                <a:effectLst/>
                <a:latin typeface="Aptos" panose="020B0004020202020204" pitchFamily="34" charset="0"/>
                <a:ea typeface="Aptos" panose="020B0004020202020204" pitchFamily="34" charset="0"/>
                <a:cs typeface="Arial" panose="020B0604020202020204" pitchFamily="34" charset="0"/>
              </a:rPr>
              <a:t>nonce</a:t>
            </a:r>
            <a:r>
              <a:rPr lang="en-GB" sz="1800" dirty="0">
                <a:effectLst/>
                <a:latin typeface="Aptos" panose="020B0004020202020204" pitchFamily="34" charset="0"/>
                <a:ea typeface="Aptos" panose="020B0004020202020204" pitchFamily="34" charset="0"/>
                <a:cs typeface="Arial" panose="020B0604020202020204" pitchFamily="34" charset="0"/>
              </a:rPr>
              <a:t> in the CreateHash() method such that it is included in the process of the composition of the hash.</a:t>
            </a:r>
          </a:p>
          <a:p>
            <a:pPr marL="0" lvl="0" indent="0" algn="just">
              <a:lnSpc>
                <a:spcPct val="107000"/>
              </a:lnSpc>
              <a:buNone/>
              <a:tabLst>
                <a:tab pos="358775" algn="l"/>
              </a:tabLst>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5)</a:t>
            </a:r>
            <a:r>
              <a:rPr lang="en-GB" sz="1800" dirty="0">
                <a:effectLst/>
                <a:latin typeface="Aptos" panose="020B0004020202020204" pitchFamily="34" charset="0"/>
                <a:ea typeface="Aptos" panose="020B0004020202020204" pitchFamily="34" charset="0"/>
                <a:cs typeface="Arial" panose="020B0604020202020204" pitchFamily="34" charset="0"/>
              </a:rPr>
              <a:t>	Create a new method Mine() that executes the </a:t>
            </a:r>
            <a:r>
              <a:rPr lang="en-GB" sz="1800" dirty="0">
                <a:effectLst/>
                <a:highlight>
                  <a:srgbClr val="FFFF00"/>
                </a:highlight>
                <a:latin typeface="Aptos" panose="020B0004020202020204" pitchFamily="34" charset="0"/>
                <a:ea typeface="Aptos" panose="020B0004020202020204" pitchFamily="34" charset="0"/>
                <a:cs typeface="Arial" panose="020B0604020202020204" pitchFamily="34" charset="0"/>
              </a:rPr>
              <a:t>CreateHash()</a:t>
            </a:r>
            <a:r>
              <a:rPr lang="en-GB" sz="1800" dirty="0">
                <a:effectLst/>
                <a:latin typeface="Aptos" panose="020B0004020202020204" pitchFamily="34" charset="0"/>
                <a:ea typeface="Aptos" panose="020B0004020202020204" pitchFamily="34" charset="0"/>
                <a:cs typeface="Arial" panose="020B0604020202020204" pitchFamily="34" charset="0"/>
              </a:rPr>
              <a:t> method within a while loop, which continues until the given hash starts with a number of zeros equal to the degree-of-difficulty.</a:t>
            </a:r>
          </a:p>
          <a:p>
            <a:pPr marL="0" lvl="0" indent="0" algn="just">
              <a:lnSpc>
                <a:spcPct val="107000"/>
              </a:lnSpc>
              <a:buNone/>
              <a:tabLst>
                <a:tab pos="358775" algn="l"/>
              </a:tabLst>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6)</a:t>
            </a:r>
            <a:r>
              <a:rPr lang="en-GB" sz="1800" dirty="0">
                <a:effectLst/>
                <a:latin typeface="Aptos" panose="020B0004020202020204" pitchFamily="34" charset="0"/>
                <a:ea typeface="Aptos" panose="020B0004020202020204" pitchFamily="34" charset="0"/>
                <a:cs typeface="Arial" panose="020B0604020202020204" pitchFamily="34" charset="0"/>
              </a:rPr>
              <a:t>	Change the </a:t>
            </a:r>
            <a:r>
              <a:rPr lang="en-GB" sz="1800" i="1" dirty="0">
                <a:effectLst/>
                <a:latin typeface="Aptos" panose="020B0004020202020204" pitchFamily="34" charset="0"/>
                <a:ea typeface="Aptos" panose="020B0004020202020204" pitchFamily="34" charset="0"/>
                <a:cs typeface="Arial" panose="020B0604020202020204" pitchFamily="34" charset="0"/>
              </a:rPr>
              <a:t>Block.cs</a:t>
            </a:r>
            <a:r>
              <a:rPr lang="en-GB" sz="1800" dirty="0">
                <a:effectLst/>
                <a:latin typeface="Aptos" panose="020B0004020202020204" pitchFamily="34" charset="0"/>
                <a:ea typeface="Aptos" panose="020B0004020202020204" pitchFamily="34" charset="0"/>
                <a:cs typeface="Arial" panose="020B0604020202020204" pitchFamily="34" charset="0"/>
              </a:rPr>
              <a:t> constructor to call Mine() instead of CreateHash().</a:t>
            </a:r>
          </a:p>
          <a:p>
            <a:pPr marL="0" lvl="0" indent="0" algn="just">
              <a:lnSpc>
                <a:spcPct val="107000"/>
              </a:lnSpc>
              <a:buNone/>
              <a:tabLst>
                <a:tab pos="358775" algn="l"/>
              </a:tabLst>
            </a:pPr>
            <a:r>
              <a:rPr lang="en-GB" sz="1800" b="1" dirty="0">
                <a:solidFill>
                  <a:srgbClr val="FF0000"/>
                </a:solidFill>
                <a:highlight>
                  <a:srgbClr val="FFFF00"/>
                </a:highlight>
                <a:latin typeface="Aptos" panose="020B0004020202020204" pitchFamily="34" charset="0"/>
                <a:ea typeface="Aptos" panose="020B0004020202020204" pitchFamily="34" charset="0"/>
              </a:rPr>
              <a:t>7)</a:t>
            </a:r>
            <a:r>
              <a:rPr lang="en-GB" sz="1800" dirty="0">
                <a:highlight>
                  <a:srgbClr val="FFFF00"/>
                </a:highlight>
                <a:latin typeface="Aptos" panose="020B0004020202020204" pitchFamily="34" charset="0"/>
                <a:ea typeface="Aptos" panose="020B0004020202020204" pitchFamily="34" charset="0"/>
              </a:rPr>
              <a:t>	</a:t>
            </a:r>
            <a:r>
              <a:rPr lang="en-GB" sz="1800" dirty="0">
                <a:effectLst/>
                <a:latin typeface="Aptos" panose="020B0004020202020204" pitchFamily="34" charset="0"/>
                <a:ea typeface="Aptos" panose="020B0004020202020204" pitchFamily="34" charset="0"/>
                <a:cs typeface="Arial" panose="020B0604020202020204" pitchFamily="34" charset="0"/>
              </a:rPr>
              <a:t>Increment the nonce after each failed hashing attempt.  </a:t>
            </a:r>
            <a:r>
              <a:rPr lang="en-GB" sz="1800" b="1" dirty="0">
                <a:effectLst/>
                <a:latin typeface="Aptos" panose="020B0004020202020204" pitchFamily="34" charset="0"/>
                <a:ea typeface="Aptos" panose="020B0004020202020204" pitchFamily="34" charset="0"/>
                <a:cs typeface="Arial" panose="020B0604020202020204" pitchFamily="34" charset="0"/>
              </a:rPr>
              <a:t>Do not</a:t>
            </a:r>
            <a:r>
              <a:rPr lang="en-GB" sz="1800" dirty="0">
                <a:effectLst/>
                <a:latin typeface="Aptos" panose="020B0004020202020204" pitchFamily="34" charset="0"/>
                <a:ea typeface="Aptos" panose="020B0004020202020204" pitchFamily="34" charset="0"/>
                <a:cs typeface="Arial" panose="020B0604020202020204" pitchFamily="34" charset="0"/>
              </a:rPr>
              <a:t> increment the nonce after the process has already resulted in a hash that has satisfied the difficulty criteria.  </a:t>
            </a:r>
          </a:p>
          <a:p>
            <a:pPr marL="358775" lvl="0" indent="-358775" algn="just">
              <a:lnSpc>
                <a:spcPct val="107000"/>
              </a:lnSpc>
              <a:buNone/>
              <a:tabLst>
                <a:tab pos="358775" algn="l"/>
              </a:tabLst>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8)</a:t>
            </a:r>
            <a:r>
              <a:rPr lang="en-GB" sz="1800" dirty="0">
                <a:effectLst/>
                <a:latin typeface="Aptos" panose="020B0004020202020204" pitchFamily="34" charset="0"/>
                <a:ea typeface="Aptos" panose="020B0004020202020204" pitchFamily="34" charset="0"/>
                <a:cs typeface="Arial" panose="020B0604020202020204" pitchFamily="34" charset="0"/>
              </a:rPr>
              <a:t>	Change the Read() method in </a:t>
            </a:r>
            <a:r>
              <a:rPr lang="en-GB" sz="1800" i="1" dirty="0">
                <a:effectLst/>
                <a:latin typeface="Aptos" panose="020B0004020202020204" pitchFamily="34" charset="0"/>
                <a:ea typeface="Aptos" panose="020B0004020202020204" pitchFamily="34" charset="0"/>
                <a:cs typeface="Arial" panose="020B0604020202020204" pitchFamily="34" charset="0"/>
              </a:rPr>
              <a:t>Block.cs </a:t>
            </a:r>
            <a:r>
              <a:rPr lang="en-GB" sz="1800" dirty="0">
                <a:effectLst/>
                <a:latin typeface="Aptos" panose="020B0004020202020204" pitchFamily="34" charset="0"/>
                <a:ea typeface="Aptos" panose="020B0004020202020204" pitchFamily="34" charset="0"/>
                <a:cs typeface="Arial" panose="020B0604020202020204" pitchFamily="34" charset="0"/>
              </a:rPr>
              <a:t>to also return the last value of nonce and the difficulty level the Block was mined at.</a:t>
            </a:r>
          </a:p>
          <a:p>
            <a:pPr marL="266700" indent="-174625" algn="just">
              <a:lnSpc>
                <a:spcPct val="107000"/>
              </a:lnSpc>
              <a:buNone/>
              <a:tabLst>
                <a:tab pos="358775" algn="l"/>
              </a:tabLst>
            </a:pPr>
            <a:r>
              <a:rPr lang="en-GB" sz="1800" dirty="0">
                <a:effectLst/>
                <a:latin typeface="Aptos" panose="020B0004020202020204" pitchFamily="34" charset="0"/>
                <a:ea typeface="Aptos" panose="020B0004020202020204" pitchFamily="34" charset="0"/>
                <a:cs typeface="Arial" panose="020B0604020202020204" pitchFamily="34" charset="0"/>
              </a:rPr>
              <a:t>(If you implemented this incorrectly your code could get stuck in a while loop.  Making use of debug mode (and reducing the degree of difficulty) may help you investigate this problem).</a:t>
            </a:r>
          </a:p>
          <a:p>
            <a:pPr marL="0" lvl="0" indent="0" algn="just">
              <a:lnSpc>
                <a:spcPct val="107000"/>
              </a:lnSpc>
              <a:buNone/>
              <a:tabLst>
                <a:tab pos="358775" algn="l"/>
              </a:tabLst>
            </a:pPr>
            <a:r>
              <a:rPr lang="en-GB" sz="1800" b="1" dirty="0">
                <a:solidFill>
                  <a:srgbClr val="FF0000"/>
                </a:solidFill>
                <a:highlight>
                  <a:srgbClr val="FFFF00"/>
                </a:highlight>
                <a:latin typeface="Aptos" panose="020B0004020202020204" pitchFamily="34" charset="0"/>
                <a:ea typeface="Aptos" panose="020B0004020202020204" pitchFamily="34" charset="0"/>
              </a:rPr>
              <a:t>9)</a:t>
            </a:r>
            <a:r>
              <a:rPr lang="en-GB" sz="1800" b="1" dirty="0">
                <a:solidFill>
                  <a:srgbClr val="FF0000"/>
                </a:solidFill>
                <a:latin typeface="Aptos" panose="020B0004020202020204" pitchFamily="34" charset="0"/>
                <a:ea typeface="Aptos" panose="020B0004020202020204" pitchFamily="34" charset="0"/>
              </a:rPr>
              <a:t>	</a:t>
            </a:r>
            <a:r>
              <a:rPr lang="en-GB" sz="1800" dirty="0">
                <a:effectLst/>
                <a:latin typeface="Aptos" panose="020B0004020202020204" pitchFamily="34" charset="0"/>
                <a:ea typeface="Aptos" panose="020B0004020202020204" pitchFamily="34" charset="0"/>
                <a:cs typeface="Arial" panose="020B0604020202020204" pitchFamily="34" charset="0"/>
              </a:rPr>
              <a:t>Set the difficulty to 4 as  a float (we set it as a float to allow for the degree-of-difficulty to be changeable (i.e. a dynamic degree-of-difficulty) if this were to be required.</a:t>
            </a:r>
          </a:p>
          <a:p>
            <a:pPr marL="0" lvl="0" indent="0" algn="just">
              <a:lnSpc>
                <a:spcPct val="107000"/>
              </a:lnSpc>
              <a:buNone/>
              <a:tabLst>
                <a:tab pos="358775" algn="l"/>
              </a:tabLst>
            </a:pPr>
            <a:r>
              <a:rPr lang="en-GB" sz="1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10)</a:t>
            </a:r>
            <a:r>
              <a:rPr lang="en-GB" sz="1800" dirty="0">
                <a:effectLst/>
                <a:latin typeface="Aptos" panose="020B0004020202020204" pitchFamily="34" charset="0"/>
                <a:ea typeface="Aptos" panose="020B0004020202020204" pitchFamily="34" charset="0"/>
                <a:cs typeface="Arial" panose="020B0604020202020204" pitchFamily="34" charset="0"/>
              </a:rPr>
              <a:t>	Include the difficulty variable in the hash composition used in </a:t>
            </a:r>
            <a:r>
              <a:rPr lang="en-GB" sz="1800" dirty="0">
                <a:effectLst/>
                <a:highlight>
                  <a:srgbClr val="FFFF00"/>
                </a:highlight>
                <a:latin typeface="Aptos" panose="020B0004020202020204" pitchFamily="34" charset="0"/>
                <a:ea typeface="Aptos" panose="020B0004020202020204" pitchFamily="34" charset="0"/>
                <a:cs typeface="Arial" panose="020B0604020202020204" pitchFamily="34" charset="0"/>
              </a:rPr>
              <a:t>CreateHash().</a:t>
            </a: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5991300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AI-generated content may be incorrect.">
            <a:extLst>
              <a:ext uri="{FF2B5EF4-FFF2-40B4-BE49-F238E27FC236}">
                <a16:creationId xmlns:a16="http://schemas.microsoft.com/office/drawing/2014/main" id="{196CFF7E-2255-6405-DC2E-02CC47549541}"/>
              </a:ext>
            </a:extLst>
          </p:cNvPr>
          <p:cNvPicPr>
            <a:picLocks noGrp="1" noChangeAspect="1"/>
          </p:cNvPicPr>
          <p:nvPr>
            <p:ph sz="quarter" idx="11"/>
          </p:nvPr>
        </p:nvPicPr>
        <p:blipFill>
          <a:blip r:embed="rId2"/>
          <a:stretch>
            <a:fillRect/>
          </a:stretch>
        </p:blipFill>
        <p:spPr>
          <a:xfrm>
            <a:off x="747132" y="179858"/>
            <a:ext cx="10772078" cy="5822275"/>
          </a:xfrm>
          <a:prstGeom prst="rect">
            <a:avLst/>
          </a:prstGeom>
        </p:spPr>
      </p:pic>
      <p:sp>
        <p:nvSpPr>
          <p:cNvPr id="4" name="TextBox 3">
            <a:extLst>
              <a:ext uri="{FF2B5EF4-FFF2-40B4-BE49-F238E27FC236}">
                <a16:creationId xmlns:a16="http://schemas.microsoft.com/office/drawing/2014/main" id="{623CD91F-43E8-9B59-B562-787B945C4A47}"/>
              </a:ext>
            </a:extLst>
          </p:cNvPr>
          <p:cNvSpPr txBox="1"/>
          <p:nvPr/>
        </p:nvSpPr>
        <p:spPr>
          <a:xfrm>
            <a:off x="3584180" y="6216477"/>
            <a:ext cx="6458674" cy="461665"/>
          </a:xfrm>
          <a:prstGeom prst="rect">
            <a:avLst/>
          </a:prstGeom>
          <a:noFill/>
        </p:spPr>
        <p:txBody>
          <a:bodyPr wrap="square" rtlCol="0">
            <a:spAutoFit/>
          </a:bodyPr>
          <a:lstStyle/>
          <a:p>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13: Three Blocks mined at a difficulty of 4</a:t>
            </a:r>
          </a:p>
        </p:txBody>
      </p:sp>
    </p:spTree>
    <p:extLst>
      <p:ext uri="{BB962C8B-B14F-4D97-AF65-F5344CB8AC3E}">
        <p14:creationId xmlns:p14="http://schemas.microsoft.com/office/powerpoint/2010/main" val="58933306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7427D9-9EF2-A247-280D-3BCEA0DDF505}"/>
              </a:ext>
            </a:extLst>
          </p:cNvPr>
          <p:cNvSpPr>
            <a:spLocks noGrp="1"/>
          </p:cNvSpPr>
          <p:nvPr>
            <p:ph sz="quarter" idx="11"/>
          </p:nvPr>
        </p:nvSpPr>
        <p:spPr/>
        <p:txBody>
          <a:bodyPr/>
          <a:lstStyle/>
          <a:p>
            <a:pPr marL="0" indent="0">
              <a:lnSpc>
                <a:spcPct val="107000"/>
              </a:lnSpc>
              <a:spcBef>
                <a:spcPts val="800"/>
              </a:spcBef>
              <a:spcAft>
                <a:spcPts val="400"/>
              </a:spcAft>
              <a:buNone/>
            </a:pPr>
            <a:r>
              <a:rPr lang="en-GB"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Rewards &amp; Fees</a:t>
            </a:r>
          </a:p>
          <a:p>
            <a:pPr algn="just">
              <a:lnSpc>
                <a:spcPct val="107000"/>
              </a:lnSpc>
              <a:spcAft>
                <a:spcPts val="800"/>
              </a:spcAft>
            </a:pPr>
            <a:r>
              <a:rPr lang="en-GB" dirty="0">
                <a:effectLst/>
                <a:latin typeface="Aptos" panose="020B0004020202020204" pitchFamily="34" charset="0"/>
                <a:ea typeface="Times New Roman" panose="02020603050405020304" pitchFamily="18" charset="0"/>
                <a:cs typeface="Arial" panose="020B0604020202020204" pitchFamily="34" charset="0"/>
              </a:rPr>
              <a:t>In Bitcoin and other Proof-of-Work crypto-currencies the incentive for miners’ PoW comes in the form of </a:t>
            </a:r>
            <a:r>
              <a:rPr lang="en-GB" b="1" dirty="0">
                <a:effectLst/>
                <a:latin typeface="Aptos" panose="020B0004020202020204" pitchFamily="34" charset="0"/>
                <a:ea typeface="Times New Roman" panose="02020603050405020304" pitchFamily="18" charset="0"/>
                <a:cs typeface="Arial" panose="020B0604020202020204" pitchFamily="34" charset="0"/>
              </a:rPr>
              <a:t>fees</a:t>
            </a:r>
            <a:r>
              <a:rPr lang="en-GB" dirty="0">
                <a:effectLst/>
                <a:latin typeface="Aptos" panose="020B0004020202020204" pitchFamily="34" charset="0"/>
                <a:ea typeface="Times New Roman" panose="02020603050405020304" pitchFamily="18" charset="0"/>
                <a:cs typeface="Arial" panose="020B0604020202020204" pitchFamily="34" charset="0"/>
              </a:rPr>
              <a:t> charged by the miner and paid for by the sender for each transaction and the reward for submitting a valid block (that has satisfied the degree-of-difficulty). </a:t>
            </a:r>
            <a:endParaRPr lang="en-GB"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GB" dirty="0">
                <a:effectLst/>
                <a:latin typeface="Aptos" panose="020B0004020202020204" pitchFamily="34" charset="0"/>
                <a:ea typeface="Times New Roman" panose="02020603050405020304" pitchFamily="18" charset="0"/>
                <a:cs typeface="Arial" panose="020B0604020202020204" pitchFamily="34" charset="0"/>
              </a:rPr>
              <a:t>This reward is given as a transaction; the receiver address is the mining node </a:t>
            </a:r>
            <a:r>
              <a:rPr lang="en-GB"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address and the sending node is technically from nowhere (as the currency is generated there and then like a cryptocurrency air-drop) the sender being the ‘Coinbase’.  In our implementation this sender’s address should be </a:t>
            </a:r>
            <a:r>
              <a:rPr lang="en-GB" i="1"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‘Mine Rewards’</a:t>
            </a:r>
            <a:r>
              <a:rPr lang="en-GB"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 (because </a:t>
            </a:r>
            <a:r>
              <a:rPr lang="en-GB" i="1"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Wallet.cs</a:t>
            </a:r>
            <a:r>
              <a:rPr lang="en-GB"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 is configured for reward currency to be sent from ‘</a:t>
            </a:r>
            <a:r>
              <a:rPr lang="en-GB" i="1"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Mine </a:t>
            </a:r>
            <a:r>
              <a:rPr lang="en-GB" dirty="0">
                <a:solidFill>
                  <a:schemeClr val="tx1"/>
                </a:solidFill>
                <a:latin typeface="Aptos Display" panose="020B0004020202020204" pitchFamily="34" charset="0"/>
                <a:cs typeface="Times New Roman" panose="02020603050405020304" pitchFamily="18" charset="0"/>
              </a:rPr>
              <a:t>Rewards’.  You can change this if you reconfigure Wallet.cs. if you wish to set the reward amount to any number or even add conditions to the way rewards are paid as is the casein Bitcoin.</a:t>
            </a:r>
          </a:p>
          <a:p>
            <a:pPr marL="0" indent="0">
              <a:buNone/>
            </a:pPr>
            <a:endParaRPr lang="en-GB" dirty="0"/>
          </a:p>
        </p:txBody>
      </p:sp>
    </p:spTree>
    <p:extLst>
      <p:ext uri="{BB962C8B-B14F-4D97-AF65-F5344CB8AC3E}">
        <p14:creationId xmlns:p14="http://schemas.microsoft.com/office/powerpoint/2010/main" val="41911191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80147-79F0-AC8C-BA41-EF8D5D2D3295}"/>
              </a:ext>
            </a:extLst>
          </p:cNvPr>
          <p:cNvSpPr txBox="1"/>
          <p:nvPr/>
        </p:nvSpPr>
        <p:spPr>
          <a:xfrm>
            <a:off x="386443" y="396759"/>
            <a:ext cx="11419114" cy="6064481"/>
          </a:xfrm>
          <a:prstGeom prst="rect">
            <a:avLst/>
          </a:prstGeom>
          <a:noFill/>
        </p:spPr>
        <p:txBody>
          <a:bodyPr wrap="square">
            <a:spAutoFit/>
          </a:bodyPr>
          <a:lstStyle/>
          <a:p>
            <a:pPr marL="0" marR="0" lvl="0" indent="0" algn="l" defTabSz="914400" rtl="0" eaLnBrk="1" fontAlgn="auto" latinLnBrk="0" hangingPunct="1">
              <a:lnSpc>
                <a:spcPct val="107000"/>
              </a:lnSpc>
              <a:spcBef>
                <a:spcPts val="1200"/>
              </a:spcBef>
              <a:spcAft>
                <a:spcPts val="0"/>
              </a:spcAft>
              <a:buClrTx/>
              <a:buSzTx/>
              <a:buFontTx/>
              <a:buNone/>
              <a:tabLst/>
              <a:defRPr/>
            </a:pPr>
            <a:r>
              <a:rPr kumimoji="0" lang="en-GB" sz="2400" b="1" i="0" u="none" strike="noStrike" kern="0" cap="none" spc="0" normalizeH="0" baseline="0" noProof="0" dirty="0">
                <a:ln>
                  <a:noFill/>
                </a:ln>
                <a:solidFill>
                  <a:srgbClr val="2F5496"/>
                </a:solidFill>
                <a:effectLst/>
                <a:uLnTx/>
                <a:uFillTx/>
                <a:latin typeface="Arial" panose="020B0604020202020204" pitchFamily="34" charset="0"/>
                <a:ea typeface="Times New Roman" panose="02020603050405020304" pitchFamily="18" charset="0"/>
                <a:cs typeface="Times New Roman" panose="02020603050405020304" pitchFamily="18" charset="0"/>
              </a:rPr>
              <a:t>Part 1 – Project Setup</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kumimoji="0" lang="en-GB" sz="2400" b="1" i="0" u="none" strike="noStrike" kern="1200" cap="none" spc="0" normalizeH="0" baseline="0" noProof="0" dirty="0">
                <a:ln>
                  <a:noFill/>
                </a:ln>
                <a:solidFill>
                  <a:srgbClr val="2F5496"/>
                </a:solidFill>
                <a:effectLst/>
                <a:uLnTx/>
                <a:uFillTx/>
                <a:latin typeface="Arial" panose="020B0604020202020204" pitchFamily="34" charset="0"/>
                <a:ea typeface="Times New Roman" panose="02020603050405020304" pitchFamily="18" charset="0"/>
                <a:cs typeface="Times New Roman" panose="02020603050405020304" pitchFamily="18" charset="0"/>
              </a:rPr>
              <a:t>Have the following 12- Resources on your desktop /Laptop</a:t>
            </a:r>
            <a:endParaRPr kumimoji="0" lang="en-GB" sz="2400" b="1" i="0" u="none" strike="noStrike" kern="120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2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1600" b="1" i="0" u="none" strike="noStrike" kern="1200" cap="none" spc="0" normalizeH="0" baseline="0" noProof="0" dirty="0">
              <a:ln>
                <a:noFill/>
              </a:ln>
              <a:solidFill>
                <a:srgbClr val="2F5496"/>
              </a:solidFill>
              <a:effectLst/>
              <a:highlight>
                <a:srgbClr val="FFFF00"/>
              </a:highlight>
              <a:uLnTx/>
              <a:uFillTx/>
              <a:latin typeface="Calibri" panose="020F0502020204030204" pitchFamily="34" charset="0"/>
              <a:ea typeface="Times New Roman" panose="02020603050405020304" pitchFamily="18" charset="0"/>
              <a:cs typeface="Arial" panose="020B0604020202020204" pitchFamily="34" charset="0"/>
            </a:endParaRPr>
          </a:p>
          <a:p>
            <a:pPr marL="457200" marR="0" lvl="0" indent="-457200" algn="l" defTabSz="914400" rtl="0" eaLnBrk="1" fontAlgn="auto" latinLnBrk="0" hangingPunct="1">
              <a:lnSpc>
                <a:spcPct val="107000"/>
              </a:lnSpc>
              <a:spcBef>
                <a:spcPts val="0"/>
              </a:spcBef>
              <a:spcAft>
                <a:spcPts val="800"/>
              </a:spcAft>
              <a:buClrTx/>
              <a:buSzTx/>
              <a:buFontTx/>
              <a:buAutoNum type="arabicParenR"/>
              <a:tabLst/>
              <a:defRPr/>
            </a:pPr>
            <a:r>
              <a:rPr kumimoji="0" lang="en-GB" sz="2000" b="1" i="0" u="none" strike="noStrike" kern="1200" cap="none" spc="0" normalizeH="0" baseline="0" noProof="0" dirty="0">
                <a:ln>
                  <a:noFill/>
                </a:ln>
                <a:solidFill>
                  <a:srgbClr val="2F5496"/>
                </a:solidFill>
                <a:effectLst/>
                <a:uLnTx/>
                <a:uFillTx/>
                <a:latin typeface="Arial" panose="020B0604020202020204" pitchFamily="34" charset="0"/>
                <a:ea typeface="Times New Roman" panose="02020603050405020304" pitchFamily="18" charset="0"/>
                <a:cs typeface="Times New Roman" panose="02020603050405020304" pitchFamily="18" charset="0"/>
              </a:rPr>
              <a:t>This Cookbook PowerPoint -from CS3BC on BB via:</a:t>
            </a:r>
            <a:endParaRPr kumimoji="0" lang="en-GB" sz="1600" b="0" i="0" u="none" strike="noStrike" kern="0" cap="none" spc="0" normalizeH="0" baseline="0" noProof="0" dirty="0">
              <a:ln>
                <a:noFill/>
              </a:ln>
              <a:solidFill>
                <a:srgbClr val="FF0000"/>
              </a:solidFill>
              <a:effectLst/>
              <a:uLnTx/>
              <a:uFillTx/>
              <a:latin typeface="Arial Narrow" panose="020B0606020202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0" cap="none" spc="0" normalizeH="0" baseline="0" noProof="0" dirty="0">
                <a:ln>
                  <a:noFill/>
                </a:ln>
                <a:solidFill>
                  <a:srgbClr val="FF0000"/>
                </a:solidFill>
                <a:effectLst/>
                <a:highlight>
                  <a:srgbClr val="FFFF00"/>
                </a:highlight>
                <a:uLnTx/>
                <a:uFillTx/>
                <a:latin typeface="Arial Narrow" panose="020B0606020202030204" pitchFamily="34" charset="0"/>
                <a:ea typeface="Times New Roman" panose="02020603050405020304" pitchFamily="18" charset="0"/>
                <a:cs typeface="Times New Roman" panose="02020603050405020304" pitchFamily="18" charset="0"/>
              </a:rPr>
              <a:t>Teaching Materials -&gt; Coursework Support Materials -&gt; Blockchain Assignment Development Resources</a:t>
            </a:r>
          </a:p>
          <a:p>
            <a:pPr marL="0" marR="0" lvl="0" indent="0" algn="l" defTabSz="914400" rtl="0" eaLnBrk="1" fontAlgn="auto" latinLnBrk="0" hangingPunct="1">
              <a:lnSpc>
                <a:spcPct val="107000"/>
              </a:lnSpc>
              <a:spcBef>
                <a:spcPts val="0"/>
              </a:spcBef>
              <a:spcAft>
                <a:spcPts val="800"/>
              </a:spcAft>
              <a:buClrTx/>
              <a:buSzPts val="1200"/>
              <a:buFontTx/>
              <a:buNone/>
              <a:tabLst/>
              <a:defRPr/>
            </a:pPr>
            <a:r>
              <a:rPr kumimoji="0" lang="en-GB" sz="2000" b="1" i="0" u="none" strike="noStrike" kern="1200" cap="none" spc="0" normalizeH="0" baseline="0" noProof="0" dirty="0">
                <a:ln>
                  <a:noFill/>
                </a:ln>
                <a:solidFill>
                  <a:srgbClr val="2F5496"/>
                </a:solidFill>
                <a:effectLst/>
                <a:uLnTx/>
                <a:uFillTx/>
                <a:latin typeface="Arial" panose="020B0604020202020204" pitchFamily="34" charset="0"/>
                <a:ea typeface="+mn-ea"/>
                <a:cs typeface="Times New Roman" panose="02020603050405020304" pitchFamily="18" charset="0"/>
              </a:rPr>
              <a:t>2) Blockchain Project.zip – From CS3BC BB via</a:t>
            </a:r>
          </a:p>
          <a:p>
            <a:pPr marL="0" marR="0" lvl="0" indent="0" algn="l" defTabSz="914400" rtl="0" eaLnBrk="1" fontAlgn="auto" latinLnBrk="0" hangingPunct="1">
              <a:lnSpc>
                <a:spcPct val="107000"/>
              </a:lnSpc>
              <a:spcBef>
                <a:spcPts val="0"/>
              </a:spcBef>
              <a:spcAft>
                <a:spcPts val="800"/>
              </a:spcAft>
              <a:buClrTx/>
              <a:buSzPts val="1200"/>
              <a:buFontTx/>
              <a:buNone/>
              <a:tabLst/>
              <a:defRPr/>
            </a:pPr>
            <a:r>
              <a:rPr kumimoji="0" lang="en-GB" sz="1600" b="0" i="0" u="none" strike="noStrike" kern="0" cap="none" spc="0" normalizeH="0" baseline="0" noProof="0" dirty="0">
                <a:ln>
                  <a:noFill/>
                </a:ln>
                <a:solidFill>
                  <a:srgbClr val="FF0000"/>
                </a:solidFill>
                <a:effectLst/>
                <a:highlight>
                  <a:srgbClr val="FFFF00"/>
                </a:highlight>
                <a:uLnTx/>
                <a:uFillTx/>
                <a:latin typeface="Arial Narrow" panose="020B0606020202030204" pitchFamily="34" charset="0"/>
                <a:ea typeface="Times New Roman" panose="02020603050405020304" pitchFamily="18" charset="0"/>
                <a:cs typeface="Times New Roman" panose="02020603050405020304" pitchFamily="18" charset="0"/>
              </a:rPr>
              <a:t>Teaching Materials -&gt; Session 1 Introduction to Blockchain -&gt; Practical’s and Supporting Materials -&gt; Blockchain Project.zip</a:t>
            </a:r>
            <a:endParaRPr kumimoji="0" lang="en-GB" sz="1600" b="0" i="0" u="none" strike="noStrike" kern="1400" cap="none" spc="-50" normalizeH="0" baseline="0" noProof="0" dirty="0">
              <a:ln>
                <a:noFill/>
              </a:ln>
              <a:solidFill>
                <a:srgbClr val="50535A"/>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800"/>
              </a:spcAft>
              <a:buClrTx/>
              <a:buSzPts val="1200"/>
              <a:buFontTx/>
              <a:buNone/>
              <a:tabLst/>
              <a:defRPr/>
            </a:pPr>
            <a:r>
              <a:rPr kumimoji="0" lang="en-GB" sz="2000" b="1" i="0" u="none" strike="noStrike" kern="1200" cap="none" spc="0" normalizeH="0" baseline="0" noProof="0" dirty="0">
                <a:ln>
                  <a:noFill/>
                </a:ln>
                <a:solidFill>
                  <a:srgbClr val="2F5496"/>
                </a:solidFill>
                <a:effectLst/>
                <a:uLnTx/>
                <a:uFillTx/>
                <a:latin typeface="Arial" panose="020B0604020202020204" pitchFamily="34" charset="0"/>
                <a:ea typeface="+mn-ea"/>
                <a:cs typeface="Times New Roman" panose="02020603050405020304" pitchFamily="18" charset="0"/>
              </a:rPr>
              <a:t>3) Blockchain Lab Practical Guided Exercises to Support the Coursework Assignment –from CS3BC on BB via </a:t>
            </a:r>
            <a:r>
              <a:rPr kumimoji="0" lang="en-GB" sz="1600" b="1" i="0" u="none" strike="noStrike" kern="120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7000"/>
              </a:lnSpc>
              <a:spcBef>
                <a:spcPts val="200"/>
              </a:spcBef>
              <a:spcAft>
                <a:spcPts val="800"/>
              </a:spcAft>
              <a:buClrTx/>
              <a:buSzPts val="1200"/>
              <a:buFontTx/>
              <a:buNone/>
              <a:tabLst/>
              <a:defRPr/>
            </a:pPr>
            <a:r>
              <a:rPr kumimoji="0" lang="en-GB" sz="1600" b="0" i="0" u="none" strike="noStrike" kern="0" cap="none" spc="0" normalizeH="0" baseline="0" noProof="0" dirty="0">
                <a:ln>
                  <a:noFill/>
                </a:ln>
                <a:solidFill>
                  <a:srgbClr val="FF0000"/>
                </a:solidFill>
                <a:effectLst/>
                <a:highlight>
                  <a:srgbClr val="FFFF00"/>
                </a:highlight>
                <a:uLnTx/>
                <a:uFillTx/>
                <a:latin typeface="Arial Narrow" panose="020B0606020202030204" pitchFamily="34" charset="0"/>
                <a:ea typeface="Times New Roman" panose="02020603050405020304" pitchFamily="18" charset="0"/>
                <a:cs typeface="Times New Roman" panose="02020603050405020304" pitchFamily="18" charset="0"/>
              </a:rPr>
              <a:t>Teaching Materials -&gt; Coursework Support Materials -&gt; Blockchain Assignment Development Resource</a:t>
            </a:r>
            <a:endParaRPr kumimoji="0" lang="en-GB" sz="1600" b="1" i="0" u="none" strike="noStrike" kern="120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Pts val="1200"/>
              <a:buFontTx/>
              <a:buNone/>
              <a:tabLst/>
              <a:defRPr/>
            </a:pPr>
            <a:r>
              <a:rPr kumimoji="0" lang="en-GB" sz="2000" b="1" i="0" u="none" strike="noStrike" kern="1200" cap="none" spc="0" normalizeH="0" baseline="0" noProof="0" dirty="0">
                <a:ln>
                  <a:noFill/>
                </a:ln>
                <a:solidFill>
                  <a:srgbClr val="2F5496"/>
                </a:solidFill>
                <a:effectLst/>
                <a:uLnTx/>
                <a:uFillTx/>
                <a:latin typeface="Arial" panose="020B0604020202020204" pitchFamily="34" charset="0"/>
                <a:ea typeface="+mn-ea"/>
                <a:cs typeface="Times New Roman" panose="02020603050405020304" pitchFamily="18" charset="0"/>
              </a:rPr>
              <a:t>4) Visual Studio </a:t>
            </a:r>
            <a:r>
              <a:rPr kumimoji="0" lang="en-GB" sz="1600" b="0" i="0" u="none" strike="noStrike" kern="0" cap="none" spc="0" normalizeH="0" baseline="0" noProof="0" dirty="0">
                <a:ln>
                  <a:noFill/>
                </a:ln>
                <a:solidFill>
                  <a:srgbClr val="FF0000"/>
                </a:solidFill>
                <a:effectLst/>
                <a:highlight>
                  <a:srgbClr val="FFFF00"/>
                </a:highlight>
                <a:uLnTx/>
                <a:uFillTx/>
                <a:latin typeface="Arial Narrow" panose="020B0606020202030204" pitchFamily="34"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https://visualstudio.microsoft.com/vs/community</a:t>
            </a:r>
            <a:endParaRPr kumimoji="0" lang="en-GB" sz="1600" b="0" i="0" u="none" strike="noStrike" kern="0" cap="none" spc="0" normalizeH="0" baseline="0" noProof="0" dirty="0">
              <a:ln>
                <a:noFill/>
              </a:ln>
              <a:solidFill>
                <a:srgbClr val="FF0000"/>
              </a:solidFill>
              <a:effectLst/>
              <a:highlight>
                <a:srgbClr val="FFFF00"/>
              </a:highlight>
              <a:uLnTx/>
              <a:uFillTx/>
              <a:latin typeface="Arial Narrow" panose="020B0606020202030204" pitchFamily="34" charset="0"/>
              <a:ea typeface="+mn-ea"/>
              <a:cs typeface="Times New Roman" panose="02020603050405020304" pitchFamily="18" charset="0"/>
            </a:endParaRPr>
          </a:p>
          <a:p>
            <a:pPr marL="342900" marR="0" lvl="0" indent="-342900" algn="l" defTabSz="914400" rtl="0" eaLnBrk="1" fontAlgn="auto" latinLnBrk="0" hangingPunct="1">
              <a:lnSpc>
                <a:spcPct val="107000"/>
              </a:lnSpc>
              <a:spcBef>
                <a:spcPts val="200"/>
              </a:spcBef>
              <a:spcAft>
                <a:spcPts val="0"/>
              </a:spcAft>
              <a:buClrTx/>
              <a:buSzPts val="1200"/>
              <a:buFontTx/>
              <a:buAutoNum type="arabicParenR" startAt="4"/>
              <a:tabLst/>
              <a:defRPr/>
            </a:pPr>
            <a:endParaRPr kumimoji="0" lang="en-GB" sz="1600" b="0" i="0" u="none" strike="noStrike" kern="1200" cap="none" spc="0" normalizeH="0" baseline="0" noProof="0" dirty="0">
              <a:ln>
                <a:noFill/>
              </a:ln>
              <a:solidFill>
                <a:srgbClr val="50535A"/>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000" b="1" i="0" u="none" strike="noStrike" kern="1200" cap="none" spc="0" normalizeH="0" baseline="0" noProof="0" dirty="0">
                <a:ln>
                  <a:noFill/>
                </a:ln>
                <a:solidFill>
                  <a:srgbClr val="2F5496"/>
                </a:solidFill>
                <a:effectLst/>
                <a:uLnTx/>
                <a:uFillTx/>
                <a:latin typeface="Arial" panose="020B0604020202020204" pitchFamily="34" charset="0"/>
                <a:ea typeface="+mn-ea"/>
                <a:cs typeface="Times New Roman" panose="02020603050405020304" pitchFamily="18" charset="0"/>
              </a:rPr>
              <a:t>5) Download the Blockchain Assignment Project  -from CS3BC on BB via:</a:t>
            </a:r>
          </a:p>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16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Blockchain Project.zip Teaching Materials -&gt; Session 1 Introduction to Blockchain –&gt; Practical’s and Supporting Materials -&gt; Blockchain Project.zip</a:t>
            </a:r>
            <a:endParaRPr kumimoji="0" lang="en-GB" sz="1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0535A"/>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 </a:t>
            </a:r>
            <a:endParaRPr kumimoji="0" lang="en-GB" sz="1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000" b="1" i="0" u="none" strike="noStrike" kern="1200" cap="none" spc="0" normalizeH="0" baseline="0" noProof="0" dirty="0">
                <a:ln>
                  <a:noFill/>
                </a:ln>
                <a:solidFill>
                  <a:srgbClr val="2F5496"/>
                </a:solidFill>
                <a:effectLst/>
                <a:uLnTx/>
                <a:uFillTx/>
                <a:latin typeface="Arial" panose="020B0604020202020204" pitchFamily="34" charset="0"/>
                <a:ea typeface="+mn-ea"/>
                <a:cs typeface="Times New Roman" panose="02020603050405020304" pitchFamily="18" charset="0"/>
              </a:rPr>
              <a:t>6) Online Tutorials Video Part 1: Project Set-up  </a:t>
            </a:r>
            <a:r>
              <a:rPr kumimoji="0" lang="en-GB" sz="1600" b="1"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GB" sz="1600" b="0" i="0" u="none" strike="noStrike" kern="1200" cap="none" spc="0" normalizeH="0" baseline="0" noProof="0" dirty="0">
                <a:ln>
                  <a:noFill/>
                </a:ln>
                <a:solidFill>
                  <a:srgbClr val="50535A"/>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 </a:t>
            </a:r>
            <a:r>
              <a:rPr kumimoji="0" lang="en-GB" sz="16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Accessible through the (Yuja Channel) on CSMBD BB</a:t>
            </a:r>
            <a:endParaRPr kumimoji="0" lang="en-GB" sz="1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0" algn="just"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 </a:t>
            </a:r>
            <a:endParaRPr kumimoji="0" lang="en-GB" sz="1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8717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65C548-9B36-3705-E0BB-92A1F7350DF4}"/>
              </a:ext>
            </a:extLst>
          </p:cNvPr>
          <p:cNvSpPr>
            <a:spLocks noGrp="1"/>
          </p:cNvSpPr>
          <p:nvPr>
            <p:ph sz="quarter" idx="11"/>
          </p:nvPr>
        </p:nvSpPr>
        <p:spPr>
          <a:xfrm>
            <a:off x="566400" y="476672"/>
            <a:ext cx="11040000" cy="3215652"/>
          </a:xfrm>
        </p:spPr>
        <p:txBody>
          <a:bodyPr/>
          <a:lstStyle/>
          <a:p>
            <a:pPr marL="0" indent="0" algn="just">
              <a:lnSpc>
                <a:spcPct val="107000"/>
              </a:lnSpc>
              <a:spcAft>
                <a:spcPts val="800"/>
              </a:spcAft>
              <a:buNone/>
            </a:pPr>
            <a:r>
              <a:rPr lang="en-GB" sz="2200" dirty="0">
                <a:effectLst/>
                <a:latin typeface="Aptos" panose="020B0004020202020204" pitchFamily="34" charset="0"/>
                <a:ea typeface="Times New Roman" panose="02020603050405020304" pitchFamily="18" charset="0"/>
                <a:cs typeface="Arial" panose="020B0604020202020204" pitchFamily="34" charset="0"/>
              </a:rPr>
              <a:t>As we have already incorporated fees in our transactions, we are ready to implement rewards and fees for mining nodes; as follows:</a:t>
            </a:r>
            <a:endParaRPr lang="en-GB" sz="2200" dirty="0">
              <a:effectLst/>
              <a:latin typeface="Aptos" panose="020B0004020202020204" pitchFamily="34" charset="0"/>
              <a:ea typeface="Aptos" panose="020B0004020202020204" pitchFamily="34" charset="0"/>
              <a:cs typeface="Arial" panose="020B0604020202020204" pitchFamily="34" charset="0"/>
            </a:endParaRPr>
          </a:p>
          <a:p>
            <a:pPr marL="365125" lvl="0" indent="-365125" algn="just">
              <a:lnSpc>
                <a:spcPct val="107000"/>
              </a:lnSpc>
              <a:buNone/>
            </a:pPr>
            <a:r>
              <a:rPr lang="en-GB" b="1" dirty="0">
                <a:solidFill>
                  <a:srgbClr val="FF0000"/>
                </a:solidFill>
                <a:highlight>
                  <a:srgbClr val="FFFF00"/>
                </a:highlight>
                <a:latin typeface="Aptos" panose="020B0004020202020204" pitchFamily="34" charset="0"/>
                <a:ea typeface="Aptos" panose="020B0004020202020204" pitchFamily="34" charset="0"/>
              </a:rPr>
              <a:t>1</a:t>
            </a:r>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4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200" dirty="0">
                <a:effectLst/>
                <a:latin typeface="Aptos" panose="020B0004020202020204" pitchFamily="34" charset="0"/>
                <a:ea typeface="Aptos" panose="020B0004020202020204" pitchFamily="34" charset="0"/>
                <a:cs typeface="Arial" panose="020B0604020202020204" pitchFamily="34" charset="0"/>
              </a:rPr>
              <a:t>Add the logic for rewards; it can be fixed, variable, anything you decide.</a:t>
            </a:r>
          </a:p>
          <a:p>
            <a:pPr marL="365125" lvl="0" indent="-365125" algn="just">
              <a:lnSpc>
                <a:spcPct val="107000"/>
              </a:lnSpc>
              <a:buNone/>
            </a:pPr>
            <a:r>
              <a:rPr lang="en-GB" b="1" dirty="0">
                <a:solidFill>
                  <a:srgbClr val="FF0000"/>
                </a:solidFill>
                <a:highlight>
                  <a:srgbClr val="FFFF00"/>
                </a:highlight>
                <a:latin typeface="Aptos" panose="020B0004020202020204" pitchFamily="34" charset="0"/>
                <a:ea typeface="Aptos" panose="020B0004020202020204" pitchFamily="34" charset="0"/>
              </a:rPr>
              <a:t>2</a:t>
            </a:r>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4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200" dirty="0">
                <a:effectLst/>
                <a:latin typeface="Aptos" panose="020B0004020202020204" pitchFamily="34" charset="0"/>
                <a:ea typeface="Aptos" panose="020B0004020202020204" pitchFamily="34" charset="0"/>
                <a:cs typeface="Arial" panose="020B0604020202020204" pitchFamily="34" charset="0"/>
              </a:rPr>
              <a:t>Update the UI code; such that the public address for the miner is sent through to the Block constructor.</a:t>
            </a:r>
          </a:p>
          <a:p>
            <a:pPr marL="365125" lvl="0" indent="-365125" algn="just">
              <a:lnSpc>
                <a:spcPct val="107000"/>
              </a:lnSpc>
              <a:buNone/>
            </a:pPr>
            <a:r>
              <a:rPr lang="en-GB" b="1" dirty="0">
                <a:solidFill>
                  <a:srgbClr val="FF0000"/>
                </a:solidFill>
                <a:highlight>
                  <a:srgbClr val="FFFF00"/>
                </a:highlight>
                <a:latin typeface="Aptos" panose="020B0004020202020204" pitchFamily="34" charset="0"/>
                <a:ea typeface="Aptos" panose="020B0004020202020204" pitchFamily="34" charset="0"/>
              </a:rPr>
              <a:t>3</a:t>
            </a:r>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4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200" dirty="0">
                <a:effectLst/>
                <a:latin typeface="Aptos" panose="020B0004020202020204" pitchFamily="34" charset="0"/>
                <a:ea typeface="Aptos" panose="020B0004020202020204" pitchFamily="34" charset="0"/>
                <a:cs typeface="Arial" panose="020B0604020202020204" pitchFamily="34" charset="0"/>
              </a:rPr>
              <a:t>Before starting to mine the Block, we need to add all new transaction to the transaction list (the pool) used by Block.  So, in the constructor of the Block add a new method (before </a:t>
            </a:r>
            <a:r>
              <a:rPr lang="en-GB" sz="2200" i="1" dirty="0">
                <a:effectLst/>
                <a:latin typeface="Aptos" panose="020B0004020202020204" pitchFamily="34" charset="0"/>
                <a:ea typeface="Aptos" panose="020B0004020202020204" pitchFamily="34" charset="0"/>
                <a:cs typeface="Arial" panose="020B0604020202020204" pitchFamily="34" charset="0"/>
              </a:rPr>
              <a:t>Mine() </a:t>
            </a:r>
            <a:r>
              <a:rPr lang="en-GB" sz="2200" dirty="0">
                <a:effectLst/>
                <a:latin typeface="Aptos" panose="020B0004020202020204" pitchFamily="34" charset="0"/>
                <a:ea typeface="Aptos" panose="020B0004020202020204" pitchFamily="34" charset="0"/>
                <a:cs typeface="Arial" panose="020B0604020202020204" pitchFamily="34" charset="0"/>
              </a:rPr>
              <a:t>is called) this method will calculate the reward and total fees owed (for all the transactions in the Block) and create a transaction for the fees and the reward to be paid to the miner if her/his block were to become the wining block</a:t>
            </a:r>
          </a:p>
          <a:p>
            <a:pPr marL="365125" lvl="0" indent="-365125" algn="just">
              <a:lnSpc>
                <a:spcPct val="107000"/>
              </a:lnSpc>
              <a:buNone/>
            </a:pPr>
            <a:r>
              <a:rPr lang="en-GB" b="1" dirty="0">
                <a:solidFill>
                  <a:srgbClr val="FF0000"/>
                </a:solidFill>
                <a:highlight>
                  <a:srgbClr val="FFFF00"/>
                </a:highlight>
                <a:latin typeface="Aptos" panose="020B0004020202020204" pitchFamily="34" charset="0"/>
                <a:ea typeface="Aptos" panose="020B0004020202020204" pitchFamily="34" charset="0"/>
              </a:rPr>
              <a:t>4</a:t>
            </a:r>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4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200" dirty="0">
                <a:effectLst/>
                <a:latin typeface="Aptos" panose="020B0004020202020204" pitchFamily="34" charset="0"/>
                <a:ea typeface="Aptos" panose="020B0004020202020204" pitchFamily="34" charset="0"/>
                <a:cs typeface="Arial" panose="020B0604020202020204" pitchFamily="34" charset="0"/>
              </a:rPr>
              <a:t>Create this new fees-and-rewards payer transaction using the following line of code: </a:t>
            </a:r>
          </a:p>
          <a:p>
            <a:pPr marL="0" indent="0" algn="just">
              <a:lnSpc>
                <a:spcPct val="107000"/>
              </a:lnSpc>
              <a:spcAft>
                <a:spcPts val="800"/>
              </a:spcAft>
              <a:buNone/>
            </a:pPr>
            <a:r>
              <a:rPr lang="en-GB" sz="1800" dirty="0">
                <a:solidFill>
                  <a:srgbClr val="000000"/>
                </a:solidFill>
                <a:effectLst/>
                <a:latin typeface="Consolas" panose="020B0609020204030204" pitchFamily="49" charset="0"/>
                <a:ea typeface="Aptos" panose="020B0004020202020204" pitchFamily="34" charset="0"/>
                <a:cs typeface="Consolas" panose="020B0609020204030204" pitchFamily="49" charset="0"/>
              </a:rPr>
              <a:t> </a:t>
            </a:r>
          </a:p>
          <a:p>
            <a:pPr marL="365125" indent="-365125" algn="just">
              <a:lnSpc>
                <a:spcPct val="107000"/>
              </a:lnSpc>
              <a:spcAft>
                <a:spcPts val="800"/>
              </a:spcAft>
            </a:pP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
        <p:nvSpPr>
          <p:cNvPr id="4" name="TextBox 3">
            <a:extLst>
              <a:ext uri="{FF2B5EF4-FFF2-40B4-BE49-F238E27FC236}">
                <a16:creationId xmlns:a16="http://schemas.microsoft.com/office/drawing/2014/main" id="{48BB840C-72B8-51CE-62CB-7DD0EC26FE7D}"/>
              </a:ext>
            </a:extLst>
          </p:cNvPr>
          <p:cNvSpPr txBox="1"/>
          <p:nvPr/>
        </p:nvSpPr>
        <p:spPr>
          <a:xfrm>
            <a:off x="379143" y="5318814"/>
            <a:ext cx="11890916" cy="692497"/>
          </a:xfrm>
          <a:prstGeom prst="rect">
            <a:avLst/>
          </a:prstGeom>
          <a:solidFill>
            <a:schemeClr val="accent4">
              <a:lumMod val="20000"/>
              <a:lumOff val="80000"/>
            </a:schemeClr>
          </a:solidFill>
        </p:spPr>
        <p:txBody>
          <a:bodyPr wrap="square">
            <a:spAutoFit/>
          </a:bodyPr>
          <a:lstStyle/>
          <a:p>
            <a:r>
              <a:rPr lang="en-GB" sz="2100" b="1" dirty="0">
                <a:effectLst/>
                <a:latin typeface="Aptos" panose="020B0004020202020204" pitchFamily="34" charset="0"/>
                <a:ea typeface="Aptos" panose="020B0004020202020204" pitchFamily="34" charset="0"/>
                <a:cs typeface="Arial" panose="020B0604020202020204" pitchFamily="34" charset="0"/>
              </a:rPr>
              <a:t>Transaction transaction = new Transaction("Mine Rewards", minerAddress, (reward + fees), 0,"")</a:t>
            </a:r>
          </a:p>
          <a:p>
            <a:endParaRPr lang="en-GB" dirty="0"/>
          </a:p>
        </p:txBody>
      </p:sp>
    </p:spTree>
    <p:extLst>
      <p:ext uri="{BB962C8B-B14F-4D97-AF65-F5344CB8AC3E}">
        <p14:creationId xmlns:p14="http://schemas.microsoft.com/office/powerpoint/2010/main" val="193295619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FC8ED3-F07E-F26A-B2F2-CA33E7B4F8B4}"/>
              </a:ext>
            </a:extLst>
          </p:cNvPr>
          <p:cNvSpPr>
            <a:spLocks noGrp="1"/>
          </p:cNvSpPr>
          <p:nvPr>
            <p:ph sz="quarter" idx="11"/>
          </p:nvPr>
        </p:nvSpPr>
        <p:spPr>
          <a:xfrm>
            <a:off x="576000" y="1391072"/>
            <a:ext cx="11040000" cy="5466928"/>
          </a:xfrm>
        </p:spPr>
        <p:txBody>
          <a:bodyPr/>
          <a:lstStyle/>
          <a:p>
            <a:pPr marL="531813" lvl="0" indent="-531813" algn="just">
              <a:lnSpc>
                <a:spcPct val="107000"/>
              </a:lnSpc>
              <a:spcAft>
                <a:spcPts val="600"/>
              </a:spcAft>
              <a:buNone/>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5)</a:t>
            </a:r>
            <a:r>
              <a:rPr lang="en-GB" sz="2200" i="1" dirty="0">
                <a:effectLst/>
                <a:latin typeface="Aptos" panose="020B0004020202020204" pitchFamily="34" charset="0"/>
                <a:ea typeface="Aptos" panose="020B0004020202020204" pitchFamily="34" charset="0"/>
                <a:cs typeface="Arial" panose="020B0604020202020204" pitchFamily="34" charset="0"/>
              </a:rPr>
              <a:t>	</a:t>
            </a:r>
            <a:r>
              <a:rPr lang="en-GB" sz="2800" i="1" dirty="0">
                <a:effectLst/>
                <a:latin typeface="Aptos" panose="020B0004020202020204" pitchFamily="34" charset="0"/>
                <a:ea typeface="Aptos" panose="020B0004020202020204" pitchFamily="34" charset="0"/>
                <a:cs typeface="Arial" panose="020B0604020202020204" pitchFamily="34" charset="0"/>
              </a:rPr>
              <a:t>Configure Wallet.cs </a:t>
            </a:r>
            <a:r>
              <a:rPr lang="en-GB" sz="2800" dirty="0">
                <a:effectLst/>
                <a:latin typeface="Aptos" panose="020B0004020202020204" pitchFamily="34" charset="0"/>
                <a:ea typeface="Aptos" panose="020B0004020202020204" pitchFamily="34" charset="0"/>
                <a:cs typeface="Arial" panose="020B0604020202020204" pitchFamily="34" charset="0"/>
              </a:rPr>
              <a:t>to deal with ‘Mine Rewards’ so that a private key does not need to be provided of the rewards payment transaction itself.</a:t>
            </a:r>
          </a:p>
          <a:p>
            <a:pPr marL="531813" lvl="0" indent="-531813"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6) </a:t>
            </a:r>
            <a:r>
              <a:rPr lang="en-GB" sz="2800" dirty="0">
                <a:effectLst/>
                <a:latin typeface="Aptos" panose="020B0004020202020204" pitchFamily="34" charset="0"/>
                <a:ea typeface="Aptos" panose="020B0004020202020204" pitchFamily="34" charset="0"/>
                <a:cs typeface="Arial" panose="020B0604020202020204" pitchFamily="34" charset="0"/>
              </a:rPr>
              <a:t>	Now add this new transaction to the transaction list in the Block to be included for payment. </a:t>
            </a:r>
          </a:p>
          <a:p>
            <a:pPr marL="531813" lvl="0" indent="-531813" algn="just">
              <a:lnSpc>
                <a:spcPct val="107000"/>
              </a:lnSpc>
              <a:spcAft>
                <a:spcPts val="6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7</a:t>
            </a: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 </a:t>
            </a:r>
            <a:r>
              <a:rPr lang="en-GB" sz="28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Add the </a:t>
            </a:r>
            <a:r>
              <a:rPr lang="en-GB" sz="2800" i="1" dirty="0">
                <a:effectLst/>
                <a:latin typeface="Aptos" panose="020B0004020202020204" pitchFamily="34" charset="0"/>
                <a:ea typeface="Aptos" panose="020B0004020202020204" pitchFamily="34" charset="0"/>
                <a:cs typeface="Arial" panose="020B0604020202020204" pitchFamily="34" charset="0"/>
              </a:rPr>
              <a:t>reward</a:t>
            </a:r>
            <a:r>
              <a:rPr lang="en-GB" sz="2800" dirty="0">
                <a:effectLst/>
                <a:latin typeface="Aptos" panose="020B0004020202020204" pitchFamily="34" charset="0"/>
                <a:ea typeface="Aptos" panose="020B0004020202020204" pitchFamily="34" charset="0"/>
                <a:cs typeface="Arial" panose="020B0604020202020204" pitchFamily="34" charset="0"/>
              </a:rPr>
              <a:t> to the hash composition used in CreateHash()</a:t>
            </a:r>
          </a:p>
          <a:p>
            <a:pPr marL="531813" lvl="0" indent="-531813" algn="just">
              <a:lnSpc>
                <a:spcPct val="107000"/>
              </a:lnSpc>
              <a:spcAft>
                <a:spcPts val="6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8</a:t>
            </a: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8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Finally update the read method of </a:t>
            </a:r>
            <a:r>
              <a:rPr lang="en-GB" sz="2800" i="1" dirty="0">
                <a:effectLst/>
                <a:latin typeface="Aptos" panose="020B0004020202020204" pitchFamily="34" charset="0"/>
                <a:ea typeface="Aptos" panose="020B0004020202020204" pitchFamily="34" charset="0"/>
                <a:cs typeface="Arial" panose="020B0604020202020204" pitchFamily="34" charset="0"/>
              </a:rPr>
              <a:t>Block.cs </a:t>
            </a:r>
            <a:r>
              <a:rPr lang="en-GB" sz="2800" dirty="0">
                <a:effectLst/>
                <a:latin typeface="Aptos" panose="020B0004020202020204" pitchFamily="34" charset="0"/>
                <a:ea typeface="Aptos" panose="020B0004020202020204" pitchFamily="34" charset="0"/>
                <a:cs typeface="Arial" panose="020B0604020202020204" pitchFamily="34" charset="0"/>
              </a:rPr>
              <a:t> to print the reward, fees, and the miner’s address {wallet).</a:t>
            </a:r>
          </a:p>
          <a:p>
            <a:pPr marL="531813" lvl="0" indent="-531813" algn="just">
              <a:lnSpc>
                <a:spcPct val="107000"/>
              </a:lnSpc>
              <a:spcAft>
                <a:spcPts val="6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9</a:t>
            </a: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 </a:t>
            </a:r>
            <a:r>
              <a:rPr lang="en-GB" sz="28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Print the generated blocks  </a:t>
            </a:r>
          </a:p>
          <a:p>
            <a:pPr marL="0" indent="0">
              <a:buNone/>
            </a:pPr>
            <a:endParaRPr lang="en-GB" dirty="0"/>
          </a:p>
        </p:txBody>
      </p:sp>
    </p:spTree>
    <p:extLst>
      <p:ext uri="{BB962C8B-B14F-4D97-AF65-F5344CB8AC3E}">
        <p14:creationId xmlns:p14="http://schemas.microsoft.com/office/powerpoint/2010/main" val="89384690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 screen&#10;&#10;AI-generated content may be incorrect.">
            <a:extLst>
              <a:ext uri="{FF2B5EF4-FFF2-40B4-BE49-F238E27FC236}">
                <a16:creationId xmlns:a16="http://schemas.microsoft.com/office/drawing/2014/main" id="{103EEB4D-9298-79A7-50AD-A30E59BAA734}"/>
              </a:ext>
            </a:extLst>
          </p:cNvPr>
          <p:cNvPicPr>
            <a:picLocks noGrp="1" noChangeAspect="1"/>
          </p:cNvPicPr>
          <p:nvPr>
            <p:ph sz="quarter" idx="11"/>
          </p:nvPr>
        </p:nvPicPr>
        <p:blipFill>
          <a:blip r:embed="rId3"/>
          <a:stretch>
            <a:fillRect/>
          </a:stretch>
        </p:blipFill>
        <p:spPr>
          <a:xfrm>
            <a:off x="747133" y="347242"/>
            <a:ext cx="10694018" cy="5707870"/>
          </a:xfrm>
          <a:prstGeom prst="rect">
            <a:avLst/>
          </a:prstGeom>
        </p:spPr>
      </p:pic>
      <p:sp>
        <p:nvSpPr>
          <p:cNvPr id="4" name="TextBox 3">
            <a:extLst>
              <a:ext uri="{FF2B5EF4-FFF2-40B4-BE49-F238E27FC236}">
                <a16:creationId xmlns:a16="http://schemas.microsoft.com/office/drawing/2014/main" id="{B6B417B2-493B-E496-DFFC-F40403B65654}"/>
              </a:ext>
            </a:extLst>
          </p:cNvPr>
          <p:cNvSpPr txBox="1"/>
          <p:nvPr/>
        </p:nvSpPr>
        <p:spPr>
          <a:xfrm>
            <a:off x="1762096" y="6150114"/>
            <a:ext cx="9110059" cy="707886"/>
          </a:xfrm>
          <a:prstGeom prst="rect">
            <a:avLst/>
          </a:prstGeom>
          <a:noFill/>
        </p:spPr>
        <p:txBody>
          <a:bodyPr wrap="square" rtlCol="0">
            <a:spAutoFit/>
          </a:bodyPr>
          <a:lstStyle/>
          <a:p>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14: Block with rewards implemented. Miner gets a reward of 25.001</a:t>
            </a:r>
          </a:p>
          <a:p>
            <a:endParaRPr lang="en-GB" dirty="0">
              <a:solidFill>
                <a:schemeClr val="tx2"/>
              </a:solidFill>
              <a:latin typeface="+mn-lt"/>
            </a:endParaRPr>
          </a:p>
        </p:txBody>
      </p:sp>
    </p:spTree>
    <p:extLst>
      <p:ext uri="{BB962C8B-B14F-4D97-AF65-F5344CB8AC3E}">
        <p14:creationId xmlns:p14="http://schemas.microsoft.com/office/powerpoint/2010/main" val="402047599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B1B791-B66A-41D9-06DE-F026D5AFE7DC}"/>
              </a:ext>
            </a:extLst>
          </p:cNvPr>
          <p:cNvSpPr>
            <a:spLocks noGrp="1"/>
          </p:cNvSpPr>
          <p:nvPr>
            <p:ph sz="quarter" idx="11"/>
          </p:nvPr>
        </p:nvSpPr>
        <p:spPr>
          <a:xfrm>
            <a:off x="576000" y="953344"/>
            <a:ext cx="11040000" cy="5904656"/>
          </a:xfrm>
        </p:spPr>
        <p:txBody>
          <a:bodyPr/>
          <a:lstStyle/>
          <a:p>
            <a:pPr marL="0" indent="0">
              <a:lnSpc>
                <a:spcPct val="107000"/>
              </a:lnSpc>
              <a:spcBef>
                <a:spcPts val="1800"/>
              </a:spcBef>
              <a:spcAft>
                <a:spcPts val="400"/>
              </a:spcAft>
              <a:buNone/>
            </a:pPr>
            <a:r>
              <a:rPr lang="en-GB" sz="3200" b="1" kern="0" dirty="0">
                <a:solidFill>
                  <a:srgbClr val="0F4761"/>
                </a:solidFill>
                <a:effectLst/>
                <a:latin typeface="Aptos" panose="020B0004020202020204" pitchFamily="34" charset="0"/>
                <a:ea typeface="Aptos" panose="020B0004020202020204" pitchFamily="34" charset="0"/>
                <a:cs typeface="Arial" panose="020B0604020202020204" pitchFamily="34" charset="0"/>
              </a:rPr>
              <a:t>Part 5 – Blockchain Validation</a:t>
            </a:r>
            <a:endParaRPr lang="en-GB" sz="32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GB" sz="3200" dirty="0">
                <a:effectLst/>
                <a:latin typeface="Aptos" panose="020B0004020202020204" pitchFamily="34" charset="0"/>
                <a:ea typeface="Aptos" panose="020B0004020202020204" pitchFamily="34" charset="0"/>
                <a:cs typeface="Arial" panose="020B0604020202020204" pitchFamily="34" charset="0"/>
              </a:rPr>
              <a:t>So far, we have developed a system that can generate digital keys, generate transactions with signatures, and generate and add Blocks to the Blockchain all of which need to be validated.  </a:t>
            </a:r>
          </a:p>
          <a:p>
            <a:pPr marL="0" indent="0" algn="just">
              <a:lnSpc>
                <a:spcPct val="107000"/>
              </a:lnSpc>
              <a:spcAft>
                <a:spcPts val="800"/>
              </a:spcAft>
              <a:buNone/>
            </a:pPr>
            <a:r>
              <a:rPr lang="en-GB" sz="3200" dirty="0">
                <a:effectLst/>
                <a:latin typeface="Aptos" panose="020B0004020202020204" pitchFamily="34" charset="0"/>
                <a:ea typeface="Aptos" panose="020B0004020202020204" pitchFamily="34" charset="0"/>
                <a:cs typeface="Arial" panose="020B0604020202020204" pitchFamily="34" charset="0"/>
              </a:rPr>
              <a:t> </a:t>
            </a:r>
            <a:r>
              <a:rPr lang="en-GB" sz="3200" b="1" dirty="0">
                <a:effectLst/>
                <a:latin typeface="Aptos" panose="020B0004020202020204" pitchFamily="34" charset="0"/>
                <a:ea typeface="Aptos" panose="020B0004020202020204" pitchFamily="34" charset="0"/>
                <a:cs typeface="Arial" panose="020B0604020202020204" pitchFamily="34" charset="0"/>
              </a:rPr>
              <a:t>Validating the Blockchain Structure</a:t>
            </a:r>
            <a:endParaRPr lang="en-GB" sz="32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Font typeface="+mj-lt"/>
              <a:buAutoNum type="alphaUcParenR"/>
            </a:pPr>
            <a:r>
              <a:rPr lang="en-GB" sz="3200" b="1" dirty="0">
                <a:effectLst/>
                <a:latin typeface="Aptos" panose="020B0004020202020204" pitchFamily="34" charset="0"/>
                <a:ea typeface="Aptos" panose="020B0004020202020204" pitchFamily="34" charset="0"/>
                <a:cs typeface="Arial" panose="020B0604020202020204" pitchFamily="34" charset="0"/>
              </a:rPr>
              <a:t>Validating Blockchain Integrity</a:t>
            </a:r>
            <a:endParaRPr lang="en-GB" sz="3200"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Aft>
                <a:spcPts val="800"/>
              </a:spcAft>
              <a:buNone/>
            </a:pPr>
            <a:r>
              <a:rPr lang="en-GB" sz="3200" dirty="0">
                <a:effectLst/>
                <a:latin typeface="Aptos" panose="020B0004020202020204" pitchFamily="34" charset="0"/>
                <a:ea typeface="Aptos" panose="020B0004020202020204" pitchFamily="34" charset="0"/>
                <a:cs typeface="Arial" panose="020B0604020202020204" pitchFamily="34" charset="0"/>
              </a:rPr>
              <a:t>The component that ‘connects’ the Blocks is the reference to the hash of the previous Block.  </a:t>
            </a:r>
          </a:p>
          <a:p>
            <a:pPr marL="0" indent="0">
              <a:buNone/>
            </a:pPr>
            <a:endParaRPr lang="en-GB" dirty="0"/>
          </a:p>
        </p:txBody>
      </p:sp>
    </p:spTree>
    <p:extLst>
      <p:ext uri="{BB962C8B-B14F-4D97-AF65-F5344CB8AC3E}">
        <p14:creationId xmlns:p14="http://schemas.microsoft.com/office/powerpoint/2010/main" val="261938021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8B6B8-F8FE-D5E1-CD87-853FD8B00A0F}"/>
              </a:ext>
            </a:extLst>
          </p:cNvPr>
          <p:cNvSpPr>
            <a:spLocks noGrp="1"/>
          </p:cNvSpPr>
          <p:nvPr>
            <p:ph sz="quarter" idx="11"/>
          </p:nvPr>
        </p:nvSpPr>
        <p:spPr>
          <a:xfrm>
            <a:off x="566400" y="844952"/>
            <a:ext cx="11040000" cy="5536376"/>
          </a:xfrm>
        </p:spPr>
        <p:txBody>
          <a:bodyPr/>
          <a:lstStyle/>
          <a:p>
            <a:pPr marL="0" lvl="0" indent="0" algn="just">
              <a:lnSpc>
                <a:spcPct val="107000"/>
              </a:lnSpc>
              <a:spcAft>
                <a:spcPts val="1200"/>
              </a:spcAft>
              <a:buNone/>
            </a:pPr>
            <a:r>
              <a:rPr lang="en-GB" sz="2400" dirty="0">
                <a:effectLst/>
                <a:latin typeface="Aptos" panose="020B0004020202020204" pitchFamily="34" charset="0"/>
                <a:ea typeface="Aptos" panose="020B0004020202020204" pitchFamily="34" charset="0"/>
                <a:cs typeface="Arial" panose="020B0604020202020204" pitchFamily="34" charset="0"/>
              </a:rPr>
              <a:t>Validate that each Block does refer to the hash of the previous Block (Block Coherence, Contiguity)</a:t>
            </a:r>
          </a:p>
          <a:p>
            <a:pPr marL="358775" lvl="0" indent="-358775" algn="just">
              <a:lnSpc>
                <a:spcPct val="107000"/>
              </a:lnSpc>
              <a:spcAft>
                <a:spcPts val="600"/>
              </a:spcAft>
              <a:buNone/>
            </a:pPr>
            <a:r>
              <a:rPr lang="en-GB" sz="24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2400" dirty="0">
                <a:effectLst/>
                <a:latin typeface="Aptos" panose="020B0004020202020204" pitchFamily="34" charset="0"/>
                <a:ea typeface="Aptos" panose="020B0004020202020204" pitchFamily="34" charset="0"/>
                <a:cs typeface="Arial" panose="020B0604020202020204" pitchFamily="34" charset="0"/>
              </a:rPr>
              <a:t>	</a:t>
            </a:r>
            <a:r>
              <a:rPr lang="en-GB" sz="2500" dirty="0">
                <a:effectLst/>
                <a:latin typeface="Aptos" panose="020B0004020202020204" pitchFamily="34" charset="0"/>
                <a:ea typeface="Aptos" panose="020B0004020202020204" pitchFamily="34" charset="0"/>
                <a:cs typeface="Arial" panose="020B0604020202020204" pitchFamily="34" charset="0"/>
              </a:rPr>
              <a:t>include a new button within the UI that will perform full validation of the Blockchain.  </a:t>
            </a:r>
          </a:p>
          <a:p>
            <a:pPr marL="357188" lvl="0" indent="-357188" algn="just">
              <a:lnSpc>
                <a:spcPct val="107000"/>
              </a:lnSpc>
              <a:spcAft>
                <a:spcPts val="600"/>
              </a:spcAft>
              <a:buNone/>
            </a:pPr>
            <a:r>
              <a:rPr lang="en-GB" sz="2500" b="1" dirty="0">
                <a:solidFill>
                  <a:srgbClr val="FF0000"/>
                </a:solidFill>
                <a:highlight>
                  <a:srgbClr val="FFFF00"/>
                </a:highlight>
                <a:latin typeface="Aptos" panose="020B0004020202020204" pitchFamily="34" charset="0"/>
                <a:ea typeface="Aptos" panose="020B0004020202020204" pitchFamily="34" charset="0"/>
              </a:rPr>
              <a:t>2</a:t>
            </a:r>
            <a:r>
              <a:rPr lang="en-GB" sz="25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5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500" dirty="0">
                <a:effectLst/>
                <a:latin typeface="Aptos" panose="020B0004020202020204" pitchFamily="34" charset="0"/>
                <a:ea typeface="Aptos" panose="020B0004020202020204" pitchFamily="34" charset="0"/>
                <a:cs typeface="Arial" panose="020B0604020202020204" pitchFamily="34" charset="0"/>
              </a:rPr>
              <a:t>Make a method that iterates through the Blocks in the chain and checks the hashes of each block with its previous block to see if they match. </a:t>
            </a:r>
          </a:p>
          <a:p>
            <a:pPr marL="358775" lvl="0" indent="-358775" algn="just">
              <a:lnSpc>
                <a:spcPct val="107000"/>
              </a:lnSpc>
              <a:spcAft>
                <a:spcPts val="600"/>
              </a:spcAft>
              <a:buNone/>
            </a:pPr>
            <a:r>
              <a:rPr lang="en-GB" sz="2500" b="1" dirty="0">
                <a:solidFill>
                  <a:srgbClr val="FF0000"/>
                </a:solidFill>
                <a:highlight>
                  <a:srgbClr val="FFFF00"/>
                </a:highlight>
                <a:latin typeface="Aptos" panose="020B0004020202020204" pitchFamily="34" charset="0"/>
                <a:ea typeface="Aptos" panose="020B0004020202020204" pitchFamily="34" charset="0"/>
              </a:rPr>
              <a:t>3</a:t>
            </a:r>
            <a:r>
              <a:rPr lang="en-GB" sz="25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 </a:t>
            </a:r>
            <a:r>
              <a:rPr lang="en-GB" sz="2500" dirty="0">
                <a:effectLst/>
                <a:latin typeface="Aptos" panose="020B0004020202020204" pitchFamily="34" charset="0"/>
                <a:ea typeface="Aptos" panose="020B0004020202020204" pitchFamily="34" charset="0"/>
                <a:cs typeface="Arial" panose="020B0604020202020204" pitchFamily="34" charset="0"/>
              </a:rPr>
              <a:t>This is so that each previous hash reference as is included in each current block does match the actual hash of its previous block (the block located just before it in the chain) </a:t>
            </a:r>
          </a:p>
          <a:p>
            <a:pPr marL="358775" lvl="0" indent="-358775" algn="just">
              <a:lnSpc>
                <a:spcPct val="107000"/>
              </a:lnSpc>
              <a:spcAft>
                <a:spcPts val="600"/>
              </a:spcAft>
              <a:buNone/>
            </a:pPr>
            <a:r>
              <a:rPr lang="en-GB" sz="2500" b="1" dirty="0">
                <a:solidFill>
                  <a:srgbClr val="FF0000"/>
                </a:solidFill>
                <a:highlight>
                  <a:srgbClr val="FFFF00"/>
                </a:highlight>
                <a:latin typeface="Aptos" panose="020B0004020202020204" pitchFamily="34" charset="0"/>
                <a:ea typeface="Aptos" panose="020B0004020202020204" pitchFamily="34" charset="0"/>
              </a:rPr>
              <a:t>4</a:t>
            </a:r>
            <a:r>
              <a:rPr lang="en-GB" sz="25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 </a:t>
            </a:r>
            <a:r>
              <a:rPr lang="en-GB" sz="2500" dirty="0">
                <a:effectLst/>
                <a:latin typeface="Aptos" panose="020B0004020202020204" pitchFamily="34" charset="0"/>
                <a:ea typeface="Aptos" panose="020B0004020202020204" pitchFamily="34" charset="0"/>
                <a:cs typeface="Arial" panose="020B0604020202020204" pitchFamily="34" charset="0"/>
              </a:rPr>
              <a:t>If all Blocks pass (match their respective precursor block), then this method must return a success message; otherwise return a failure message</a:t>
            </a:r>
            <a:r>
              <a:rPr lang="en-GB" sz="2400" dirty="0">
                <a:effectLst/>
                <a:latin typeface="Aptos" panose="020B0004020202020204" pitchFamily="34" charset="0"/>
                <a:ea typeface="Aptos" panose="020B0004020202020204" pitchFamily="34" charset="0"/>
                <a:cs typeface="Arial" panose="020B0604020202020204" pitchFamily="34" charset="0"/>
              </a:rPr>
              <a:t>.   </a:t>
            </a:r>
          </a:p>
          <a:p>
            <a:endParaRPr lang="en-GB" dirty="0"/>
          </a:p>
        </p:txBody>
      </p:sp>
    </p:spTree>
    <p:extLst>
      <p:ext uri="{BB962C8B-B14F-4D97-AF65-F5344CB8AC3E}">
        <p14:creationId xmlns:p14="http://schemas.microsoft.com/office/powerpoint/2010/main" val="173322797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90B29-1FF7-25CE-8FEF-4E32AE7F2439}"/>
              </a:ext>
            </a:extLst>
          </p:cNvPr>
          <p:cNvSpPr>
            <a:spLocks noGrp="1"/>
          </p:cNvSpPr>
          <p:nvPr>
            <p:ph sz="quarter" idx="11"/>
          </p:nvPr>
        </p:nvSpPr>
        <p:spPr/>
        <p:txBody>
          <a:bodyPr/>
          <a:lstStyle/>
          <a:p>
            <a:pPr marL="0" lvl="0" indent="0" algn="just">
              <a:lnSpc>
                <a:spcPct val="107000"/>
              </a:lnSpc>
              <a:spcBef>
                <a:spcPts val="1200"/>
              </a:spcBef>
              <a:spcAft>
                <a:spcPts val="600"/>
              </a:spcAft>
              <a:buNone/>
            </a:pPr>
            <a:r>
              <a:rPr lang="en-GB" sz="2200" b="1" dirty="0">
                <a:latin typeface="Aptos" panose="020B0004020202020204" pitchFamily="34" charset="0"/>
                <a:ea typeface="Aptos" panose="020B0004020202020204" pitchFamily="34" charset="0"/>
              </a:rPr>
              <a:t>B)   </a:t>
            </a:r>
            <a:r>
              <a:rPr lang="en-GB" sz="2200" b="1" dirty="0">
                <a:effectLst/>
                <a:latin typeface="Aptos" panose="020B0004020202020204" pitchFamily="34" charset="0"/>
                <a:ea typeface="Aptos" panose="020B0004020202020204" pitchFamily="34" charset="0"/>
                <a:cs typeface="Arial" panose="020B0604020202020204" pitchFamily="34" charset="0"/>
              </a:rPr>
              <a:t>Checking and Validating Wallet Balances</a:t>
            </a:r>
            <a:endParaRPr lang="en-GB" sz="2200" dirty="0">
              <a:effectLst/>
              <a:latin typeface="Aptos" panose="020B0004020202020204" pitchFamily="34" charset="0"/>
              <a:ea typeface="Aptos" panose="020B0004020202020204" pitchFamily="34" charset="0"/>
              <a:cs typeface="Arial" panose="020B0604020202020204" pitchFamily="34" charset="0"/>
            </a:endParaRPr>
          </a:p>
          <a:p>
            <a:pPr marL="0" indent="0" algn="just">
              <a:lnSpc>
                <a:spcPct val="107000"/>
              </a:lnSpc>
              <a:spcBef>
                <a:spcPts val="1200"/>
              </a:spcBef>
              <a:spcAft>
                <a:spcPts val="600"/>
              </a:spcAft>
              <a:buNone/>
            </a:pPr>
            <a:r>
              <a:rPr lang="en-GB" sz="2200" dirty="0">
                <a:effectLst/>
                <a:latin typeface="Aptos" panose="020B0004020202020204" pitchFamily="34" charset="0"/>
                <a:ea typeface="Aptos" panose="020B0004020202020204" pitchFamily="34" charset="0"/>
                <a:cs typeface="Arial" panose="020B0604020202020204" pitchFamily="34" charset="0"/>
              </a:rPr>
              <a:t>The balance of cryptocurrency existing in a wallet has to be checked before a transaction can be processed; for this:</a:t>
            </a:r>
          </a:p>
          <a:p>
            <a:pPr marL="457200" lvl="0" indent="-457200" algn="just">
              <a:lnSpc>
                <a:spcPct val="107000"/>
              </a:lnSpc>
              <a:spcBef>
                <a:spcPts val="1200"/>
              </a:spcBef>
              <a:spcAft>
                <a:spcPts val="600"/>
              </a:spcAft>
              <a:buAutoNum type="arabicParenR"/>
            </a:pPr>
            <a:r>
              <a:rPr lang="en-GB" sz="2500" dirty="0">
                <a:effectLst/>
                <a:latin typeface="Aptos" panose="020B0004020202020204" pitchFamily="34" charset="0"/>
                <a:ea typeface="Aptos" panose="020B0004020202020204" pitchFamily="34" charset="0"/>
                <a:cs typeface="Arial" panose="020B0604020202020204" pitchFamily="34" charset="0"/>
              </a:rPr>
              <a:t>Include another button in the UI that checks the balance of a given wallet </a:t>
            </a:r>
          </a:p>
          <a:p>
            <a:pPr marL="0" lvl="0" indent="0" algn="just">
              <a:lnSpc>
                <a:spcPct val="107000"/>
              </a:lnSpc>
              <a:spcBef>
                <a:spcPts val="1200"/>
              </a:spcBef>
              <a:spcAft>
                <a:spcPts val="600"/>
              </a:spcAft>
              <a:buNone/>
            </a:pPr>
            <a:endParaRPr lang="en-GB" sz="200" dirty="0">
              <a:effectLst/>
              <a:latin typeface="Aptos" panose="020B0004020202020204" pitchFamily="34" charset="0"/>
              <a:ea typeface="Aptos" panose="020B0004020202020204" pitchFamily="34" charset="0"/>
              <a:cs typeface="Arial" panose="020B0604020202020204" pitchFamily="34" charset="0"/>
            </a:endParaRPr>
          </a:p>
          <a:p>
            <a:pPr marL="892175" lvl="0" indent="-892175" algn="just">
              <a:lnSpc>
                <a:spcPct val="107000"/>
              </a:lnSpc>
              <a:spcBef>
                <a:spcPts val="1200"/>
              </a:spcBef>
              <a:spcAft>
                <a:spcPts val="600"/>
              </a:spcAft>
              <a:buAutoNum type="arabicParenR" startAt="2"/>
            </a:pPr>
            <a:r>
              <a:rPr lang="en-GB" sz="2500" dirty="0">
                <a:effectLst/>
                <a:latin typeface="Aptos" panose="020B0004020202020204" pitchFamily="34" charset="0"/>
                <a:ea typeface="Aptos" panose="020B0004020202020204" pitchFamily="34" charset="0"/>
                <a:cs typeface="Arial" panose="020B0604020202020204" pitchFamily="34" charset="0"/>
              </a:rPr>
              <a:t>Include further checks within the transaction generation logic to ensure that the sender has sufficient funds before a transaction can be permitted to proceed  (Remember currency is generated through mining so all wallets would start with 	zero funds in them but to allow transactions to be possible a priming through a Coinbase airdrop can occur).</a:t>
            </a:r>
          </a:p>
          <a:p>
            <a:pPr marL="892175" lvl="0" indent="-892175" algn="just">
              <a:lnSpc>
                <a:spcPct val="107000"/>
              </a:lnSpc>
              <a:spcBef>
                <a:spcPts val="1200"/>
              </a:spcBef>
              <a:spcAft>
                <a:spcPts val="600"/>
              </a:spcAft>
              <a:buAutoNum type="arabicParenR" startAt="2"/>
            </a:pPr>
            <a:endParaRPr lang="en-GB" sz="200" dirty="0">
              <a:effectLst/>
              <a:latin typeface="Aptos" panose="020B0004020202020204" pitchFamily="34" charset="0"/>
              <a:ea typeface="Aptos" panose="020B0004020202020204" pitchFamily="34" charset="0"/>
              <a:cs typeface="Arial" panose="020B0604020202020204" pitchFamily="34" charset="0"/>
            </a:endParaRPr>
          </a:p>
          <a:p>
            <a:pPr marL="892175" lvl="0" indent="-892175" algn="just">
              <a:lnSpc>
                <a:spcPct val="107000"/>
              </a:lnSpc>
              <a:spcBef>
                <a:spcPts val="1200"/>
              </a:spcBef>
              <a:spcAft>
                <a:spcPts val="600"/>
              </a:spcAft>
              <a:buNone/>
            </a:pPr>
            <a:r>
              <a:rPr lang="en-GB" sz="25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 </a:t>
            </a:r>
            <a:r>
              <a:rPr lang="en-GB" sz="25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500" dirty="0">
                <a:effectLst/>
                <a:latin typeface="Aptos" panose="020B0004020202020204" pitchFamily="34" charset="0"/>
                <a:ea typeface="Aptos" panose="020B0004020202020204" pitchFamily="34" charset="0"/>
                <a:cs typeface="Arial" panose="020B0604020202020204" pitchFamily="34" charset="0"/>
              </a:rPr>
              <a:t>Implement code that goes through all Blocks and searches for transactions involving the wallet you are checking.</a:t>
            </a:r>
          </a:p>
          <a:p>
            <a:endParaRPr lang="en-GB" dirty="0"/>
          </a:p>
        </p:txBody>
      </p:sp>
    </p:spTree>
    <p:extLst>
      <p:ext uri="{BB962C8B-B14F-4D97-AF65-F5344CB8AC3E}">
        <p14:creationId xmlns:p14="http://schemas.microsoft.com/office/powerpoint/2010/main" val="270647110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AI-generated content may be incorrect.">
            <a:extLst>
              <a:ext uri="{FF2B5EF4-FFF2-40B4-BE49-F238E27FC236}">
                <a16:creationId xmlns:a16="http://schemas.microsoft.com/office/drawing/2014/main" id="{473FF7A5-099D-1D22-E228-8A467BDB0250}"/>
              </a:ext>
            </a:extLst>
          </p:cNvPr>
          <p:cNvPicPr>
            <a:picLocks noGrp="1" noChangeAspect="1"/>
          </p:cNvPicPr>
          <p:nvPr>
            <p:ph sz="quarter" idx="11"/>
          </p:nvPr>
        </p:nvPicPr>
        <p:blipFill>
          <a:blip r:embed="rId3"/>
          <a:stretch>
            <a:fillRect/>
          </a:stretch>
        </p:blipFill>
        <p:spPr>
          <a:xfrm>
            <a:off x="670931" y="204886"/>
            <a:ext cx="10850137" cy="5682958"/>
          </a:xfrm>
          <a:prstGeom prst="rect">
            <a:avLst/>
          </a:prstGeom>
        </p:spPr>
      </p:pic>
      <p:sp>
        <p:nvSpPr>
          <p:cNvPr id="4" name="TextBox 3">
            <a:extLst>
              <a:ext uri="{FF2B5EF4-FFF2-40B4-BE49-F238E27FC236}">
                <a16:creationId xmlns:a16="http://schemas.microsoft.com/office/drawing/2014/main" id="{EF81395B-CF77-AD9A-84A7-A17DF6A875BF}"/>
              </a:ext>
            </a:extLst>
          </p:cNvPr>
          <p:cNvSpPr txBox="1"/>
          <p:nvPr/>
        </p:nvSpPr>
        <p:spPr>
          <a:xfrm>
            <a:off x="2057565" y="5984552"/>
            <a:ext cx="8322198" cy="769441"/>
          </a:xfrm>
          <a:prstGeom prst="rect">
            <a:avLst/>
          </a:prstGeom>
          <a:noFill/>
        </p:spPr>
        <p:txBody>
          <a:bodyPr wrap="square" rtlCol="0">
            <a:spAutoFit/>
          </a:bodyPr>
          <a:lstStyle/>
          <a:p>
            <a:pPr algn="ctr">
              <a:spcAft>
                <a:spcPts val="1000"/>
              </a:spcAft>
            </a:pPr>
            <a:r>
              <a:rPr lang="en-GB" sz="22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15: Check balance showing the balance of an address along with the transactions in which the address was involved.</a:t>
            </a:r>
          </a:p>
        </p:txBody>
      </p:sp>
    </p:spTree>
    <p:extLst>
      <p:ext uri="{BB962C8B-B14F-4D97-AF65-F5344CB8AC3E}">
        <p14:creationId xmlns:p14="http://schemas.microsoft.com/office/powerpoint/2010/main" val="300456218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D6435B-A8AA-A3D4-F63F-287620566FC2}"/>
              </a:ext>
            </a:extLst>
          </p:cNvPr>
          <p:cNvSpPr>
            <a:spLocks noGrp="1"/>
          </p:cNvSpPr>
          <p:nvPr>
            <p:ph sz="quarter" idx="11"/>
          </p:nvPr>
        </p:nvSpPr>
        <p:spPr>
          <a:xfrm>
            <a:off x="576000" y="895199"/>
            <a:ext cx="11040000" cy="5594811"/>
          </a:xfrm>
        </p:spPr>
        <p:txBody>
          <a:bodyPr/>
          <a:lstStyle/>
          <a:p>
            <a:pPr marL="0" indent="0" algn="just">
              <a:lnSpc>
                <a:spcPct val="107000"/>
              </a:lnSpc>
              <a:spcAft>
                <a:spcPts val="1200"/>
              </a:spcAft>
              <a:buNone/>
            </a:pPr>
            <a:r>
              <a:rPr lang="en-GB" dirty="0">
                <a:effectLst/>
                <a:latin typeface="Aptos" panose="020B0004020202020204" pitchFamily="34" charset="0"/>
                <a:ea typeface="Aptos" panose="020B0004020202020204" pitchFamily="34" charset="0"/>
                <a:cs typeface="Arial" panose="020B0604020202020204" pitchFamily="34" charset="0"/>
              </a:rPr>
              <a:t>The Merkle root algorithm is a scalable and efficient method to encode data on the Blocks  in a way that is to protect the integrity of the transactions processing into Blocks by encoding the transactions within a Block to a single hash. Implement this validation protocol through the following steps:</a:t>
            </a:r>
            <a:endParaRPr lang="en-GB" sz="2600" dirty="0">
              <a:latin typeface="Aptos" panose="020B0004020202020204" pitchFamily="34" charset="0"/>
              <a:ea typeface="Aptos" panose="020B0004020202020204" pitchFamily="34" charset="0"/>
            </a:endParaRPr>
          </a:p>
          <a:p>
            <a:pPr marL="0" indent="0" algn="just">
              <a:lnSpc>
                <a:spcPct val="107000"/>
              </a:lnSpc>
              <a:spcAft>
                <a:spcPts val="1200"/>
              </a:spcAft>
              <a:buNone/>
            </a:pPr>
            <a:r>
              <a:rPr lang="en-GB" sz="26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  </a:t>
            </a:r>
            <a:r>
              <a:rPr lang="en-GB" sz="2600" dirty="0">
                <a:solidFill>
                  <a:schemeClr val="tx1"/>
                </a:solidFill>
                <a:effectLst/>
                <a:highlight>
                  <a:srgbClr val="FFFF00"/>
                </a:highlight>
                <a:latin typeface="Aptos" panose="020B0004020202020204" pitchFamily="34" charset="0"/>
                <a:ea typeface="Aptos" panose="020B0004020202020204" pitchFamily="34" charset="0"/>
                <a:cs typeface="Arial" panose="020B0604020202020204" pitchFamily="34" charset="0"/>
              </a:rPr>
              <a:t>I</a:t>
            </a:r>
            <a:r>
              <a:rPr lang="en-GB" sz="2600" dirty="0">
                <a:effectLst/>
                <a:latin typeface="Aptos" panose="020B0004020202020204" pitchFamily="34" charset="0"/>
                <a:ea typeface="Aptos" panose="020B0004020202020204" pitchFamily="34" charset="0"/>
                <a:cs typeface="Arial" panose="020B0604020202020204" pitchFamily="34" charset="0"/>
              </a:rPr>
              <a:t>nclude a new data field within </a:t>
            </a:r>
            <a:r>
              <a:rPr lang="en-GB" sz="2600" i="1" dirty="0">
                <a:effectLst/>
                <a:latin typeface="Aptos" panose="020B0004020202020204" pitchFamily="34" charset="0"/>
                <a:ea typeface="Aptos" panose="020B0004020202020204" pitchFamily="34" charset="0"/>
                <a:cs typeface="Arial" panose="020B0604020202020204" pitchFamily="34" charset="0"/>
              </a:rPr>
              <a:t>Block.cs</a:t>
            </a:r>
            <a:r>
              <a:rPr lang="en-GB" sz="2600" dirty="0">
                <a:effectLst/>
                <a:latin typeface="Aptos" panose="020B0004020202020204" pitchFamily="34" charset="0"/>
                <a:ea typeface="Aptos" panose="020B0004020202020204" pitchFamily="34" charset="0"/>
                <a:cs typeface="Arial" panose="020B0604020202020204" pitchFamily="34" charset="0"/>
              </a:rPr>
              <a:t>, as </a:t>
            </a:r>
            <a:r>
              <a:rPr lang="en-GB" sz="2600" i="1" dirty="0">
                <a:effectLst/>
                <a:latin typeface="Aptos" panose="020B0004020202020204" pitchFamily="34" charset="0"/>
                <a:ea typeface="Aptos" panose="020B0004020202020204" pitchFamily="34" charset="0"/>
                <a:cs typeface="Arial" panose="020B0604020202020204" pitchFamily="34" charset="0"/>
              </a:rPr>
              <a:t>merkleRoot. </a:t>
            </a:r>
            <a:endParaRPr lang="en-GB" sz="2600" i="1" dirty="0">
              <a:latin typeface="Aptos" panose="020B0004020202020204" pitchFamily="34" charset="0"/>
              <a:ea typeface="Aptos" panose="020B0004020202020204" pitchFamily="34" charset="0"/>
            </a:endParaRPr>
          </a:p>
          <a:p>
            <a:pPr marL="446088" indent="-446088" algn="just">
              <a:lnSpc>
                <a:spcPct val="107000"/>
              </a:lnSpc>
              <a:spcAft>
                <a:spcPts val="1200"/>
              </a:spcAft>
              <a:buNone/>
            </a:pPr>
            <a:r>
              <a:rPr lang="en-GB" sz="2600" b="1" i="1" dirty="0">
                <a:solidFill>
                  <a:srgbClr val="FF0000"/>
                </a:solidFill>
                <a:highlight>
                  <a:srgbClr val="FFFF00"/>
                </a:highlight>
                <a:latin typeface="Aptos" panose="020B0004020202020204" pitchFamily="34" charset="0"/>
                <a:ea typeface="Aptos" panose="020B0004020202020204" pitchFamily="34" charset="0"/>
              </a:rPr>
              <a:t>2) </a:t>
            </a:r>
            <a:r>
              <a:rPr lang="en-GB" sz="2600" dirty="0">
                <a:latin typeface="Aptos" panose="020B0004020202020204" pitchFamily="34" charset="0"/>
                <a:ea typeface="Aptos" panose="020B0004020202020204" pitchFamily="34" charset="0"/>
              </a:rPr>
              <a:t>I</a:t>
            </a:r>
            <a:r>
              <a:rPr lang="en-GB" sz="2600" dirty="0">
                <a:effectLst/>
                <a:latin typeface="Aptos" panose="020B0004020202020204" pitchFamily="34" charset="0"/>
                <a:ea typeface="Aptos" panose="020B0004020202020204" pitchFamily="34" charset="0"/>
                <a:cs typeface="Arial" panose="020B0604020202020204" pitchFamily="34" charset="0"/>
              </a:rPr>
              <a:t>nclude the Merkle root within the Read() method in </a:t>
            </a:r>
            <a:r>
              <a:rPr lang="en-GB" sz="2600" i="1" dirty="0">
                <a:effectLst/>
                <a:latin typeface="Aptos" panose="020B0004020202020204" pitchFamily="34" charset="0"/>
                <a:ea typeface="Aptos" panose="020B0004020202020204" pitchFamily="34" charset="0"/>
                <a:cs typeface="Arial" panose="020B0604020202020204" pitchFamily="34" charset="0"/>
              </a:rPr>
              <a:t>Block.cs, </a:t>
            </a:r>
            <a:r>
              <a:rPr lang="en-GB" sz="2600" dirty="0">
                <a:effectLst/>
                <a:latin typeface="Aptos" panose="020B0004020202020204" pitchFamily="34" charset="0"/>
                <a:ea typeface="Aptos" panose="020B0004020202020204" pitchFamily="34" charset="0"/>
                <a:cs typeface="Arial" panose="020B0604020202020204" pitchFamily="34" charset="0"/>
              </a:rPr>
              <a:t>make the Merkle root algorithm </a:t>
            </a:r>
            <a:r>
              <a:rPr lang="en-GB" sz="2600" i="1" dirty="0">
                <a:effectLst/>
                <a:latin typeface="Aptos" panose="020B0004020202020204" pitchFamily="34" charset="0"/>
                <a:ea typeface="Aptos" panose="020B0004020202020204" pitchFamily="34" charset="0"/>
                <a:cs typeface="Arial" panose="020B0604020202020204" pitchFamily="34" charset="0"/>
              </a:rPr>
              <a:t>static</a:t>
            </a:r>
            <a:r>
              <a:rPr lang="en-GB" sz="2600" dirty="0">
                <a:effectLst/>
                <a:latin typeface="Aptos" panose="020B0004020202020204" pitchFamily="34" charset="0"/>
                <a:ea typeface="Aptos" panose="020B0004020202020204" pitchFamily="34" charset="0"/>
                <a:cs typeface="Arial" panose="020B0604020202020204" pitchFamily="34" charset="0"/>
              </a:rPr>
              <a:t>, as it will be useful for verification.</a:t>
            </a:r>
          </a:p>
          <a:p>
            <a:pPr marL="446088" lvl="0" indent="-446088" algn="just">
              <a:lnSpc>
                <a:spcPct val="107000"/>
              </a:lnSpc>
              <a:spcAft>
                <a:spcPts val="1200"/>
              </a:spcAft>
              <a:buNone/>
            </a:pPr>
            <a:r>
              <a:rPr lang="en-GB" sz="26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 </a:t>
            </a:r>
            <a:r>
              <a:rPr lang="en-GB" sz="2600" dirty="0">
                <a:effectLst/>
                <a:latin typeface="Aptos" panose="020B0004020202020204" pitchFamily="34" charset="0"/>
                <a:ea typeface="Aptos" panose="020B0004020202020204" pitchFamily="34" charset="0"/>
                <a:cs typeface="Arial" panose="020B0604020202020204" pitchFamily="34" charset="0"/>
              </a:rPr>
              <a:t>Include a new method within </a:t>
            </a:r>
            <a:r>
              <a:rPr lang="en-GB" sz="2600" i="1" dirty="0">
                <a:effectLst/>
                <a:latin typeface="Aptos" panose="020B0004020202020204" pitchFamily="34" charset="0"/>
                <a:ea typeface="Aptos" panose="020B0004020202020204" pitchFamily="34" charset="0"/>
                <a:cs typeface="Arial" panose="020B0604020202020204" pitchFamily="34" charset="0"/>
              </a:rPr>
              <a:t>Block.cs </a:t>
            </a:r>
            <a:r>
              <a:rPr lang="en-GB" sz="2600" dirty="0">
                <a:effectLst/>
                <a:latin typeface="Aptos" panose="020B0004020202020204" pitchFamily="34" charset="0"/>
                <a:ea typeface="Aptos" panose="020B0004020202020204" pitchFamily="34" charset="0"/>
                <a:cs typeface="Arial" panose="020B0604020202020204" pitchFamily="34" charset="0"/>
              </a:rPr>
              <a:t>to calculate the Merkle root by combines the hashes of multiple transactions, combined in pairs, iteratively, until only one resulting hash remains after the hash of the latest pair has been included, </a:t>
            </a:r>
          </a:p>
          <a:p>
            <a:pPr marL="0" indent="0">
              <a:buNone/>
            </a:pPr>
            <a:endParaRPr lang="en-GB" dirty="0"/>
          </a:p>
        </p:txBody>
      </p:sp>
    </p:spTree>
    <p:extLst>
      <p:ext uri="{BB962C8B-B14F-4D97-AF65-F5344CB8AC3E}">
        <p14:creationId xmlns:p14="http://schemas.microsoft.com/office/powerpoint/2010/main" val="13861469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FD051F-7686-26D8-F37E-7C4447BC87A7}"/>
              </a:ext>
            </a:extLst>
          </p:cNvPr>
          <p:cNvSpPr/>
          <p:nvPr/>
        </p:nvSpPr>
        <p:spPr>
          <a:xfrm>
            <a:off x="1059366" y="1806498"/>
            <a:ext cx="9578897" cy="3066585"/>
          </a:xfrm>
          <a:prstGeom prst="rect">
            <a:avLst/>
          </a:prstGeom>
          <a:solidFill>
            <a:schemeClr val="accent4">
              <a:lumMod val="20000"/>
              <a:lumOff val="80000"/>
            </a:schemeClr>
          </a:solidFill>
          <a:ln w="38100">
            <a:solidFill>
              <a:schemeClr val="accent1"/>
            </a:solidFill>
          </a:ln>
        </p:spPr>
        <p:txBody>
          <a:bodyPr wrap="none" rtlCol="0" anchor="ctr">
            <a:spAutoFit/>
          </a:bodyPr>
          <a:lstStyle/>
          <a:p>
            <a:pPr algn="ctr"/>
            <a:endParaRPr lang="en-GB" dirty="0">
              <a:solidFill>
                <a:schemeClr val="tx2"/>
              </a:solidFill>
              <a:latin typeface="+mn-lt"/>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61D356C-1D0B-9D8F-C75E-5137FEEA5E36}"/>
                  </a:ext>
                </a:extLst>
              </p:cNvPr>
              <p:cNvSpPr>
                <a:spLocks noGrp="1"/>
              </p:cNvSpPr>
              <p:nvPr>
                <p:ph sz="quarter" idx="11"/>
              </p:nvPr>
            </p:nvSpPr>
            <p:spPr/>
            <p:txBody>
              <a:bodyPr/>
              <a:lstStyle/>
              <a:p>
                <a:pPr marL="4860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Here is the Merckle Algorithm applied to a Block with five transactions( </a:t>
                </a:r>
                <a14:m>
                  <m:oMath xmlns:m="http://schemas.openxmlformats.org/officeDocument/2006/math">
                    <m:sSub>
                      <m:sSubPr>
                        <m:ctrlPr>
                          <a:rPr lang="en-GB" i="1">
                            <a:effectLst/>
                            <a:latin typeface="Cambria Math" panose="02040503050406030204" pitchFamily="18" charset="0"/>
                            <a:ea typeface="Aptos" panose="020B0004020202020204" pitchFamily="34" charset="0"/>
                            <a:cs typeface="Arial" panose="020B0604020202020204" pitchFamily="34" charset="0"/>
                          </a:rPr>
                        </m:ctrlPr>
                      </m:sSubPr>
                      <m:e>
                        <m:r>
                          <a:rPr lang="en-GB" i="1">
                            <a:effectLst/>
                            <a:latin typeface="Cambria Math" panose="02040503050406030204" pitchFamily="18" charset="0"/>
                            <a:ea typeface="Aptos" panose="020B0004020202020204" pitchFamily="34" charset="0"/>
                            <a:cs typeface="Arial" panose="020B0604020202020204" pitchFamily="34" charset="0"/>
                          </a:rPr>
                          <m:t>𝑇</m:t>
                        </m:r>
                      </m:e>
                      <m:sub>
                        <m:r>
                          <a:rPr lang="en-GB" i="1">
                            <a:effectLst/>
                            <a:latin typeface="Cambria Math" panose="02040503050406030204" pitchFamily="18" charset="0"/>
                            <a:ea typeface="Aptos" panose="020B0004020202020204" pitchFamily="34" charset="0"/>
                            <a:cs typeface="Arial" panose="020B0604020202020204" pitchFamily="34" charset="0"/>
                          </a:rPr>
                          <m:t>1</m:t>
                        </m:r>
                      </m:sub>
                    </m:sSub>
                  </m:oMath>
                </a14:m>
                <a:r>
                  <a:rPr lang="en-GB" dirty="0">
                    <a:effectLst/>
                    <a:latin typeface="Aptos" panose="020B0004020202020204" pitchFamily="34" charset="0"/>
                    <a:ea typeface="Times New Roman" panose="02020603050405020304" pitchFamily="18" charset="0"/>
                    <a:cs typeface="Arial" panose="020B0604020202020204" pitchFamily="34" charset="0"/>
                  </a:rPr>
                  <a:t>,</a:t>
                </a:r>
                <a14:m>
                  <m:oMath xmlns:m="http://schemas.openxmlformats.org/officeDocument/2006/math">
                    <m:r>
                      <a:rPr lang="en-GB" i="1">
                        <a:effectLst/>
                        <a:latin typeface="Cambria Math" panose="02040503050406030204" pitchFamily="18" charset="0"/>
                        <a:ea typeface="Aptos" panose="020B0004020202020204" pitchFamily="34" charset="0"/>
                        <a:cs typeface="Arial" panose="020B0604020202020204" pitchFamily="34" charset="0"/>
                      </a:rPr>
                      <m:t> </m:t>
                    </m:r>
                    <m:sSub>
                      <m:sSubPr>
                        <m:ctrlPr>
                          <a:rPr lang="en-GB" i="1">
                            <a:effectLst/>
                            <a:latin typeface="Cambria Math" panose="02040503050406030204" pitchFamily="18" charset="0"/>
                            <a:ea typeface="Aptos" panose="020B0004020202020204" pitchFamily="34" charset="0"/>
                            <a:cs typeface="Arial" panose="020B0604020202020204" pitchFamily="34" charset="0"/>
                          </a:rPr>
                        </m:ctrlPr>
                      </m:sSubPr>
                      <m:e>
                        <m:r>
                          <a:rPr lang="en-GB" i="1">
                            <a:effectLst/>
                            <a:latin typeface="Cambria Math" panose="02040503050406030204" pitchFamily="18" charset="0"/>
                            <a:ea typeface="Aptos" panose="020B0004020202020204" pitchFamily="34" charset="0"/>
                            <a:cs typeface="Arial" panose="020B0604020202020204" pitchFamily="34" charset="0"/>
                          </a:rPr>
                          <m:t>𝑇</m:t>
                        </m:r>
                      </m:e>
                      <m:sub>
                        <m:r>
                          <a:rPr lang="en-GB" i="1">
                            <a:effectLst/>
                            <a:latin typeface="Cambria Math" panose="02040503050406030204" pitchFamily="18" charset="0"/>
                            <a:ea typeface="Aptos" panose="020B0004020202020204" pitchFamily="34" charset="0"/>
                            <a:cs typeface="Arial" panose="020B0604020202020204" pitchFamily="34" charset="0"/>
                          </a:rPr>
                          <m:t>2</m:t>
                        </m:r>
                      </m:sub>
                    </m:sSub>
                  </m:oMath>
                </a14:m>
                <a:r>
                  <a:rPr lang="en-GB" dirty="0">
                    <a:effectLst/>
                    <a:latin typeface="Aptos" panose="020B0004020202020204" pitchFamily="34" charset="0"/>
                    <a:ea typeface="Times New Roman" panose="02020603050405020304" pitchFamily="18" charset="0"/>
                    <a:cs typeface="Arial" panose="020B0604020202020204" pitchFamily="34" charset="0"/>
                  </a:rPr>
                  <a:t>,</a:t>
                </a:r>
                <a14:m>
                  <m:oMath xmlns:m="http://schemas.openxmlformats.org/officeDocument/2006/math">
                    <m:r>
                      <a:rPr lang="en-GB" i="1">
                        <a:effectLst/>
                        <a:latin typeface="Cambria Math" panose="02040503050406030204" pitchFamily="18" charset="0"/>
                        <a:ea typeface="Aptos" panose="020B0004020202020204" pitchFamily="34" charset="0"/>
                        <a:cs typeface="Arial" panose="020B0604020202020204" pitchFamily="34" charset="0"/>
                      </a:rPr>
                      <m:t> </m:t>
                    </m:r>
                    <m:sSub>
                      <m:sSubPr>
                        <m:ctrlPr>
                          <a:rPr lang="en-GB" i="1">
                            <a:effectLst/>
                            <a:latin typeface="Cambria Math" panose="02040503050406030204" pitchFamily="18" charset="0"/>
                            <a:ea typeface="Aptos" panose="020B0004020202020204" pitchFamily="34" charset="0"/>
                            <a:cs typeface="Arial" panose="020B0604020202020204" pitchFamily="34" charset="0"/>
                          </a:rPr>
                        </m:ctrlPr>
                      </m:sSubPr>
                      <m:e>
                        <m:r>
                          <a:rPr lang="en-GB" i="1">
                            <a:effectLst/>
                            <a:latin typeface="Cambria Math" panose="02040503050406030204" pitchFamily="18" charset="0"/>
                            <a:ea typeface="Aptos" panose="020B0004020202020204" pitchFamily="34" charset="0"/>
                            <a:cs typeface="Arial" panose="020B0604020202020204" pitchFamily="34" charset="0"/>
                          </a:rPr>
                          <m:t>𝑇</m:t>
                        </m:r>
                      </m:e>
                      <m:sub>
                        <m:r>
                          <a:rPr lang="en-GB" i="1">
                            <a:effectLst/>
                            <a:latin typeface="Cambria Math" panose="02040503050406030204" pitchFamily="18" charset="0"/>
                            <a:ea typeface="Aptos" panose="020B0004020202020204" pitchFamily="34" charset="0"/>
                            <a:cs typeface="Arial" panose="020B0604020202020204" pitchFamily="34" charset="0"/>
                          </a:rPr>
                          <m:t>3</m:t>
                        </m:r>
                      </m:sub>
                    </m:sSub>
                  </m:oMath>
                </a14:m>
                <a:r>
                  <a:rPr lang="en-GB" dirty="0">
                    <a:effectLst/>
                    <a:latin typeface="Aptos" panose="020B000402020202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GB" i="1">
                            <a:effectLst/>
                            <a:latin typeface="Cambria Math" panose="02040503050406030204" pitchFamily="18" charset="0"/>
                            <a:ea typeface="Aptos" panose="020B0004020202020204" pitchFamily="34" charset="0"/>
                            <a:cs typeface="Arial" panose="020B0604020202020204" pitchFamily="34" charset="0"/>
                          </a:rPr>
                        </m:ctrlPr>
                      </m:sSubPr>
                      <m:e>
                        <m:r>
                          <a:rPr lang="en-GB" i="1">
                            <a:effectLst/>
                            <a:latin typeface="Cambria Math" panose="02040503050406030204" pitchFamily="18" charset="0"/>
                            <a:ea typeface="Aptos" panose="020B0004020202020204" pitchFamily="34" charset="0"/>
                            <a:cs typeface="Arial" panose="020B0604020202020204" pitchFamily="34" charset="0"/>
                          </a:rPr>
                          <m:t>𝑇</m:t>
                        </m:r>
                      </m:e>
                      <m:sub>
                        <m:r>
                          <a:rPr lang="en-GB" i="1">
                            <a:effectLst/>
                            <a:latin typeface="Cambria Math" panose="02040503050406030204" pitchFamily="18" charset="0"/>
                            <a:ea typeface="Aptos" panose="020B0004020202020204" pitchFamily="34" charset="0"/>
                            <a:cs typeface="Arial" panose="020B0604020202020204" pitchFamily="34" charset="0"/>
                          </a:rPr>
                          <m:t>4</m:t>
                        </m:r>
                      </m:sub>
                    </m:sSub>
                  </m:oMath>
                </a14:m>
                <a:r>
                  <a:rPr lang="en-GB" dirty="0">
                    <a:effectLst/>
                    <a:latin typeface="Aptos" panose="020B0004020202020204" pitchFamily="34" charset="0"/>
                    <a:ea typeface="Times New Roman" panose="02020603050405020304" pitchFamily="18" charset="0"/>
                    <a:cs typeface="Arial" panose="020B0604020202020204" pitchFamily="34" charset="0"/>
                  </a:rPr>
                  <a:t>, and</a:t>
                </a:r>
                <a14:m>
                  <m:oMath xmlns:m="http://schemas.openxmlformats.org/officeDocument/2006/math">
                    <m:r>
                      <a:rPr lang="en-GB" i="1">
                        <a:effectLst/>
                        <a:latin typeface="Cambria Math" panose="02040503050406030204" pitchFamily="18" charset="0"/>
                        <a:ea typeface="Aptos" panose="020B0004020202020204" pitchFamily="34" charset="0"/>
                        <a:cs typeface="Arial" panose="020B0604020202020204" pitchFamily="34" charset="0"/>
                      </a:rPr>
                      <m:t> </m:t>
                    </m:r>
                    <m:sSub>
                      <m:sSubPr>
                        <m:ctrlPr>
                          <a:rPr lang="en-GB" i="1">
                            <a:effectLst/>
                            <a:latin typeface="Cambria Math" panose="02040503050406030204" pitchFamily="18" charset="0"/>
                            <a:ea typeface="Aptos" panose="020B0004020202020204" pitchFamily="34" charset="0"/>
                            <a:cs typeface="Arial" panose="020B0604020202020204" pitchFamily="34" charset="0"/>
                          </a:rPr>
                        </m:ctrlPr>
                      </m:sSubPr>
                      <m:e>
                        <m:r>
                          <a:rPr lang="en-GB" i="1">
                            <a:effectLst/>
                            <a:latin typeface="Cambria Math" panose="02040503050406030204" pitchFamily="18" charset="0"/>
                            <a:ea typeface="Aptos" panose="020B0004020202020204" pitchFamily="34" charset="0"/>
                            <a:cs typeface="Arial" panose="020B0604020202020204" pitchFamily="34" charset="0"/>
                          </a:rPr>
                          <m:t>𝑇</m:t>
                        </m:r>
                      </m:e>
                      <m:sub>
                        <m:r>
                          <a:rPr lang="en-GB" i="1">
                            <a:effectLst/>
                            <a:latin typeface="Cambria Math" panose="02040503050406030204" pitchFamily="18" charset="0"/>
                            <a:ea typeface="Aptos" panose="020B0004020202020204" pitchFamily="34" charset="0"/>
                            <a:cs typeface="Arial" panose="020B0604020202020204" pitchFamily="34" charset="0"/>
                          </a:rPr>
                          <m:t>5</m:t>
                        </m:r>
                      </m:sub>
                    </m:sSub>
                  </m:oMath>
                </a14:m>
                <a:r>
                  <a:rPr lang="en-GB" dirty="0">
                    <a:effectLst/>
                    <a:latin typeface="Aptos" panose="020B0004020202020204" pitchFamily="34" charset="0"/>
                    <a:ea typeface="Times New Roman" panose="02020603050405020304" pitchFamily="18" charset="0"/>
                    <a:cs typeface="Arial" panose="020B0604020202020204" pitchFamily="34" charset="0"/>
                  </a:rPr>
                  <a:t>)</a:t>
                </a:r>
              </a:p>
              <a:p>
                <a:pPr marL="48600" indent="0" algn="just">
                  <a:lnSpc>
                    <a:spcPct val="107000"/>
                  </a:lnSpc>
                  <a:spcAft>
                    <a:spcPts val="800"/>
                  </a:spcAft>
                  <a:buNone/>
                </a:pPr>
                <a:endParaRPr lang="en-GB" dirty="0">
                  <a:effectLst/>
                  <a:latin typeface="Aptos" panose="020B0004020202020204" pitchFamily="34" charset="0"/>
                  <a:ea typeface="Aptos" panose="020B0004020202020204" pitchFamily="34" charset="0"/>
                  <a:cs typeface="Arial" panose="020B0604020202020204" pitchFamily="34" charset="0"/>
                </a:endParaRPr>
              </a:p>
              <a:p>
                <a:pPr marL="981075" lvl="0" indent="-266700" algn="just">
                  <a:lnSpc>
                    <a:spcPct val="107000"/>
                  </a:lnSpc>
                  <a:buFont typeface="Symbol" panose="05050102010706020507" pitchFamily="18" charset="2"/>
                  <a:buChar char=""/>
                </a:pPr>
                <a:r>
                  <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The hash of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𝑻</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𝟏</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and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𝑻</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𝟐</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are combined to make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𝟏</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𝟐</m:t>
                        </m:r>
                      </m:sub>
                    </m:sSub>
                  </m:oMath>
                </a14:m>
                <a:endPar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endParaRPr>
              </a:p>
              <a:p>
                <a:pPr marL="981075" lvl="0" indent="-266700" algn="just">
                  <a:lnSpc>
                    <a:spcPct val="107000"/>
                  </a:lnSpc>
                  <a:buFont typeface="Symbol" panose="05050102010706020507" pitchFamily="18" charset="2"/>
                  <a:buChar char=""/>
                </a:pPr>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The hash of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𝑻</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𝟑</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and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𝑻</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𝟒</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are combined to make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𝟑</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𝟒</m:t>
                        </m:r>
                      </m:sub>
                    </m:sSub>
                  </m:oMath>
                </a14:m>
                <a:endPar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endParaRPr>
              </a:p>
              <a:p>
                <a:pPr marL="981075" lvl="0" indent="-266700" algn="just">
                  <a:lnSpc>
                    <a:spcPct val="107000"/>
                  </a:lnSpc>
                  <a:buFont typeface="Symbol" panose="05050102010706020507" pitchFamily="18" charset="2"/>
                  <a:buChar char=""/>
                </a:pPr>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The hash of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𝑻</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𝟓</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is left untouched for now to make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𝟓</m:t>
                        </m:r>
                      </m:sub>
                    </m:sSub>
                  </m:oMath>
                </a14:m>
                <a:endPar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endParaRPr>
              </a:p>
              <a:p>
                <a:pPr marL="981075" lvl="0" indent="-266700" algn="just">
                  <a:lnSpc>
                    <a:spcPct val="107000"/>
                  </a:lnSpc>
                  <a:buFont typeface="Symbol" panose="05050102010706020507" pitchFamily="18" charset="2"/>
                  <a:buChar char=""/>
                </a:pPr>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Now the hashes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𝟏</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𝟐</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and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𝟑</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𝟒</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are combined to make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𝟏</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𝟐</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𝟑</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𝟒</m:t>
                        </m:r>
                      </m:sub>
                    </m:sSub>
                  </m:oMath>
                </a14:m>
                <a:endPar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endParaRPr>
              </a:p>
              <a:p>
                <a:pPr marL="981075" lvl="0" indent="-266700" algn="just">
                  <a:lnSpc>
                    <a:spcPct val="107000"/>
                  </a:lnSpc>
                  <a:buFont typeface="Symbol" panose="05050102010706020507" pitchFamily="18" charset="2"/>
                  <a:buChar char=""/>
                </a:pPr>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Finally, the hashes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𝟏</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𝟐</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𝟑</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𝟒</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and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𝟓</m:t>
                        </m:r>
                      </m:sub>
                    </m:sSub>
                  </m:oMath>
                </a14:m>
                <a:r>
                  <a:rPr lang="en-GB" b="1" dirty="0">
                    <a:solidFill>
                      <a:srgbClr val="FF0000"/>
                    </a:solidFill>
                    <a:effectLst/>
                    <a:highlight>
                      <a:srgbClr val="FFFF00"/>
                    </a:highlight>
                    <a:latin typeface="Aptos" panose="020B0004020202020204" pitchFamily="34" charset="0"/>
                    <a:ea typeface="Times New Roman" panose="02020603050405020304" pitchFamily="18" charset="0"/>
                    <a:cs typeface="Arial" panose="020B0604020202020204" pitchFamily="34" charset="0"/>
                  </a:rPr>
                  <a:t> are combined to make </a:t>
                </a:r>
                <a14:m>
                  <m:oMath xmlns:m="http://schemas.openxmlformats.org/officeDocument/2006/math">
                    <m:sSub>
                      <m:sSubPr>
                        <m:ctrlP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ctrlPr>
                      </m:sSubPr>
                      <m:e>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𝑯</m:t>
                        </m:r>
                      </m:e>
                      <m:sub>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𝟏</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𝟐</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𝟑</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𝟒</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m:t>
                        </m:r>
                        <m:r>
                          <a:rPr lang="en-GB" b="1" i="1">
                            <a:solidFill>
                              <a:srgbClr val="FF0000"/>
                            </a:solidFill>
                            <a:effectLst/>
                            <a:highlight>
                              <a:srgbClr val="FFFF00"/>
                            </a:highlight>
                            <a:latin typeface="Cambria Math" panose="02040503050406030204" pitchFamily="18" charset="0"/>
                            <a:ea typeface="Aptos" panose="020B0004020202020204" pitchFamily="34" charset="0"/>
                            <a:cs typeface="Arial" panose="020B0604020202020204" pitchFamily="34" charset="0"/>
                          </a:rPr>
                          <m:t>𝟓</m:t>
                        </m:r>
                      </m:sub>
                    </m:sSub>
                  </m:oMath>
                </a14:m>
                <a:endPar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endParaRPr>
              </a:p>
              <a:p>
                <a:pPr marL="277200"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 </a:t>
                </a:r>
              </a:p>
              <a:p>
                <a:pPr marL="46695" indent="0" algn="just">
                  <a:lnSpc>
                    <a:spcPct val="107000"/>
                  </a:lnSpc>
                  <a:spcAft>
                    <a:spcPts val="800"/>
                  </a:spcAft>
                  <a:buNone/>
                </a:pPr>
                <a14:m>
                  <m:oMath xmlns:m="http://schemas.openxmlformats.org/officeDocument/2006/math">
                    <m:sSub>
                      <m:sSubPr>
                        <m:ctrlPr>
                          <a:rPr lang="en-GB" i="1">
                            <a:effectLst/>
                            <a:latin typeface="Cambria Math" panose="02040503050406030204" pitchFamily="18" charset="0"/>
                            <a:ea typeface="Aptos" panose="020B0004020202020204" pitchFamily="34" charset="0"/>
                            <a:cs typeface="Arial" panose="020B0604020202020204" pitchFamily="34" charset="0"/>
                          </a:rPr>
                        </m:ctrlPr>
                      </m:sSubPr>
                      <m:e>
                        <m:r>
                          <a:rPr lang="en-GB" i="1">
                            <a:effectLst/>
                            <a:latin typeface="Cambria Math" panose="02040503050406030204" pitchFamily="18" charset="0"/>
                            <a:ea typeface="Aptos" panose="020B0004020202020204" pitchFamily="34" charset="0"/>
                            <a:cs typeface="Arial" panose="020B0604020202020204" pitchFamily="34" charset="0"/>
                          </a:rPr>
                          <m:t>𝐻</m:t>
                        </m:r>
                      </m:e>
                      <m:sub>
                        <m:r>
                          <a:rPr lang="en-GB" i="1">
                            <a:effectLst/>
                            <a:latin typeface="Cambria Math" panose="02040503050406030204" pitchFamily="18" charset="0"/>
                            <a:ea typeface="Aptos" panose="020B0004020202020204" pitchFamily="34" charset="0"/>
                            <a:cs typeface="Arial" panose="020B0604020202020204" pitchFamily="34" charset="0"/>
                          </a:rPr>
                          <m:t>1,2,3,4,5</m:t>
                        </m:r>
                      </m:sub>
                    </m:sSub>
                  </m:oMath>
                </a14:m>
                <a:r>
                  <a:rPr lang="en-GB" dirty="0">
                    <a:effectLst/>
                    <a:latin typeface="Aptos" panose="020B0004020202020204" pitchFamily="34" charset="0"/>
                    <a:ea typeface="Times New Roman" panose="02020603050405020304" pitchFamily="18" charset="0"/>
                    <a:cs typeface="Arial" panose="020B0604020202020204" pitchFamily="34" charset="0"/>
                  </a:rPr>
                  <a:t> is the final transactions hashing result and is referred to as the Merkle root.</a:t>
                </a:r>
                <a:endParaRPr lang="en-GB" dirty="0">
                  <a:effectLst/>
                  <a:latin typeface="Aptos" panose="020B0004020202020204" pitchFamily="34" charset="0"/>
                  <a:ea typeface="Aptos" panose="020B0004020202020204" pitchFamily="34" charset="0"/>
                  <a:cs typeface="Arial" panose="020B0604020202020204" pitchFamily="34" charset="0"/>
                </a:endParaRPr>
              </a:p>
              <a:p>
                <a:pPr marL="46695" indent="0" algn="just">
                  <a:lnSpc>
                    <a:spcPct val="107000"/>
                  </a:lnSpc>
                  <a:spcAft>
                    <a:spcPts val="800"/>
                  </a:spcAft>
                  <a:buNone/>
                </a:pPr>
                <a:r>
                  <a:rPr lang="en-GB" dirty="0">
                    <a:effectLst/>
                    <a:latin typeface="Aptos" panose="020B0004020202020204" pitchFamily="34" charset="0"/>
                    <a:ea typeface="Aptos" panose="020B0004020202020204" pitchFamily="34" charset="0"/>
                    <a:cs typeface="Arial" panose="020B0604020202020204" pitchFamily="34" charset="0"/>
                  </a:rPr>
                  <a:t>Now continue with the implement the Merkle root method in code as follows:</a:t>
                </a:r>
              </a:p>
              <a:p>
                <a:pPr marL="0" indent="0">
                  <a:buNone/>
                </a:pPr>
                <a:endParaRPr lang="en-GB" dirty="0"/>
              </a:p>
            </p:txBody>
          </p:sp>
        </mc:Choice>
        <mc:Fallback xmlns="">
          <p:sp>
            <p:nvSpPr>
              <p:cNvPr id="2" name="Content Placeholder 1">
                <a:extLst>
                  <a:ext uri="{FF2B5EF4-FFF2-40B4-BE49-F238E27FC236}">
                    <a16:creationId xmlns:a16="http://schemas.microsoft.com/office/drawing/2014/main" id="{E61D356C-1D0B-9D8F-C75E-5137FEEA5E36}"/>
                  </a:ext>
                </a:extLst>
              </p:cNvPr>
              <p:cNvSpPr>
                <a:spLocks noGrp="1" noRot="1" noChangeAspect="1" noMove="1" noResize="1" noEditPoints="1" noAdjustHandles="1" noChangeArrowheads="1" noChangeShapeType="1" noTextEdit="1"/>
              </p:cNvSpPr>
              <p:nvPr>
                <p:ph sz="quarter" idx="11"/>
              </p:nvPr>
            </p:nvSpPr>
            <p:spPr>
              <a:blipFill>
                <a:blip r:embed="rId2"/>
                <a:stretch>
                  <a:fillRect l="-1270" t="-1342" r="-1657"/>
                </a:stretch>
              </a:blipFill>
            </p:spPr>
            <p:txBody>
              <a:bodyPr/>
              <a:lstStyle/>
              <a:p>
                <a:r>
                  <a:rPr lang="en-GB">
                    <a:noFill/>
                  </a:rPr>
                  <a:t> </a:t>
                </a:r>
              </a:p>
            </p:txBody>
          </p:sp>
        </mc:Fallback>
      </mc:AlternateContent>
    </p:spTree>
    <p:extLst>
      <p:ext uri="{BB962C8B-B14F-4D97-AF65-F5344CB8AC3E}">
        <p14:creationId xmlns:p14="http://schemas.microsoft.com/office/powerpoint/2010/main" val="138715053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A5BF0-1A0D-077C-FA0F-2C8DF7595DE0}"/>
              </a:ext>
            </a:extLst>
          </p:cNvPr>
          <p:cNvSpPr>
            <a:spLocks noGrp="1"/>
          </p:cNvSpPr>
          <p:nvPr>
            <p:ph sz="quarter" idx="11"/>
          </p:nvPr>
        </p:nvSpPr>
        <p:spPr>
          <a:xfrm>
            <a:off x="576000" y="1446828"/>
            <a:ext cx="11040000" cy="5904656"/>
          </a:xfrm>
        </p:spPr>
        <p:txBody>
          <a:bodyPr/>
          <a:lstStyle/>
          <a:p>
            <a:pPr marL="984250" lvl="0" indent="-984250" algn="just">
              <a:lnSpc>
                <a:spcPct val="107000"/>
              </a:lnSpc>
              <a:spcAft>
                <a:spcPts val="600"/>
              </a:spcAft>
              <a:buNone/>
            </a:pPr>
            <a:r>
              <a:rPr lang="en-GB" b="1" dirty="0">
                <a:solidFill>
                  <a:srgbClr val="FF0000"/>
                </a:solidFill>
                <a:highlight>
                  <a:srgbClr val="FFFF00"/>
                </a:highlight>
                <a:latin typeface="Aptos" panose="020B0004020202020204" pitchFamily="34" charset="0"/>
                <a:ea typeface="Aptos" panose="020B0004020202020204" pitchFamily="34" charset="0"/>
              </a:rPr>
              <a:t>4</a:t>
            </a:r>
            <a:r>
              <a:rPr lang="en-GB"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dirty="0">
                <a:effectLs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Use the method </a:t>
            </a:r>
            <a:r>
              <a:rPr lang="en-GB" sz="2800" i="1" dirty="0">
                <a:effectLst/>
                <a:latin typeface="Aptos" panose="020B0004020202020204" pitchFamily="34" charset="0"/>
                <a:ea typeface="Aptos" panose="020B0004020202020204" pitchFamily="34" charset="0"/>
                <a:cs typeface="Arial" panose="020B0604020202020204" pitchFamily="34" charset="0"/>
              </a:rPr>
              <a:t>HashTools.cs as </a:t>
            </a:r>
            <a:r>
              <a:rPr lang="en-GB" sz="2800" dirty="0">
                <a:effectLst/>
                <a:latin typeface="Aptos" panose="020B0004020202020204" pitchFamily="34" charset="0"/>
                <a:ea typeface="Aptos" panose="020B0004020202020204" pitchFamily="34" charset="0"/>
                <a:cs typeface="Arial" panose="020B0604020202020204" pitchFamily="34" charset="0"/>
              </a:rPr>
              <a:t>made available for you in the </a:t>
            </a:r>
            <a:r>
              <a:rPr lang="en-GB" sz="2800" i="1" dirty="0">
                <a:effectLst/>
                <a:latin typeface="Aptos" panose="020B0004020202020204" pitchFamily="34" charset="0"/>
                <a:ea typeface="Aptos" panose="020B0004020202020204" pitchFamily="34" charset="0"/>
                <a:cs typeface="Arial" panose="020B0604020202020204" pitchFamily="34" charset="0"/>
              </a:rPr>
              <a:t>HashCode</a:t>
            </a:r>
            <a:r>
              <a:rPr lang="en-GB" sz="2800" dirty="0">
                <a:effectLst/>
                <a:latin typeface="Aptos" panose="020B0004020202020204" pitchFamily="34" charset="0"/>
                <a:ea typeface="Aptos" panose="020B0004020202020204" pitchFamily="34" charset="0"/>
                <a:cs typeface="Arial" panose="020B0604020202020204" pitchFamily="34" charset="0"/>
              </a:rPr>
              <a:t> folder to include </a:t>
            </a:r>
          </a:p>
          <a:p>
            <a:pPr marL="1081088" indent="0" algn="just">
              <a:lnSpc>
                <a:spcPct val="107000"/>
              </a:lnSpc>
              <a:spcAft>
                <a:spcPts val="600"/>
              </a:spcAft>
              <a:buNone/>
            </a:pPr>
            <a:r>
              <a:rPr lang="en-GB" sz="2800" dirty="0">
                <a:effectLst/>
                <a:latin typeface="Aptos" panose="020B0004020202020204" pitchFamily="34" charset="0"/>
                <a:ea typeface="Aptos" panose="020B0004020202020204" pitchFamily="34" charset="0"/>
                <a:cs typeface="Arial" panose="020B0604020202020204" pitchFamily="34" charset="0"/>
              </a:rPr>
              <a:t>comcombineHash(hash1,hash2) to combine the hashes of transactions.</a:t>
            </a:r>
          </a:p>
          <a:p>
            <a:pPr marL="984250" lvl="0" indent="-984250" algn="just">
              <a:lnSpc>
                <a:spcPct val="107000"/>
              </a:lnSpc>
              <a:spcAft>
                <a:spcPts val="6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5</a:t>
            </a: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8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Include the </a:t>
            </a:r>
            <a:r>
              <a:rPr lang="en-GB" sz="2800" i="1" dirty="0">
                <a:effectLst/>
                <a:latin typeface="Aptos" panose="020B0004020202020204" pitchFamily="34" charset="0"/>
                <a:ea typeface="Aptos" panose="020B0004020202020204" pitchFamily="34" charset="0"/>
                <a:cs typeface="Arial" panose="020B0604020202020204" pitchFamily="34" charset="0"/>
              </a:rPr>
              <a:t>merkleRoot</a:t>
            </a:r>
            <a:r>
              <a:rPr lang="en-GB" sz="2800" dirty="0">
                <a:effectLst/>
                <a:latin typeface="Aptos" panose="020B0004020202020204" pitchFamily="34" charset="0"/>
                <a:ea typeface="Aptos" panose="020B0004020202020204" pitchFamily="34" charset="0"/>
                <a:cs typeface="Arial" panose="020B0604020202020204" pitchFamily="34" charset="0"/>
              </a:rPr>
              <a:t> data property within the SHA256 hashing method that generates a Block hash.  This means that if any transactions have been tampered with, then the Merkle Root will be different from and as a result the hash of the Block will be wrong.</a:t>
            </a:r>
          </a:p>
          <a:p>
            <a:pPr marL="277200" indent="0" algn="just">
              <a:lnSpc>
                <a:spcPct val="107000"/>
              </a:lnSpc>
              <a:spcAft>
                <a:spcPts val="800"/>
              </a:spcAft>
              <a:buNone/>
            </a:pP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4659026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CDC07-BB80-095C-E607-3142C6726146}"/>
              </a:ext>
            </a:extLst>
          </p:cNvPr>
          <p:cNvSpPr txBox="1"/>
          <p:nvPr/>
        </p:nvSpPr>
        <p:spPr>
          <a:xfrm>
            <a:off x="533400" y="166728"/>
            <a:ext cx="11658600" cy="6129820"/>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400" b="1"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7) The Blockchain build FlowChart  -from CS3BC on BB via:</a:t>
            </a:r>
          </a:p>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Materials -&gt; Blockchain Assignment Development Resources</a:t>
            </a:r>
          </a:p>
          <a:p>
            <a:pPr marL="457200" marR="0" lvl="0" indent="0" algn="l" defTabSz="914400" rtl="0" eaLnBrk="1" fontAlgn="auto" latinLnBrk="0" hangingPunct="1">
              <a:lnSpc>
                <a:spcPct val="115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50535A"/>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33CC"/>
                </a:solidFill>
                <a:effectLst/>
                <a:uLnTx/>
                <a:uFillTx/>
                <a:latin typeface="Calibri" panose="020F0502020204030204" pitchFamily="34" charset="0"/>
                <a:ea typeface="+mn-ea"/>
                <a:cs typeface="Arial" panose="020B0604020202020204" pitchFamily="34" charset="0"/>
              </a:rPr>
              <a:t>8)   </a:t>
            </a:r>
            <a:r>
              <a:rPr kumimoji="0" lang="en-GB" sz="2400" b="1"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Highlighted Code: - from CS3BC on BB via:</a:t>
            </a:r>
          </a:p>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Materials -&gt; Blockchain Assignment Development Resources</a:t>
            </a:r>
            <a:endParaRPr kumimoji="0" lang="en-GB" sz="2400" b="0" i="0" u="none" strike="noStrike" kern="1200" cap="none" spc="0" normalizeH="0" baseline="0" noProof="0" dirty="0">
              <a:ln>
                <a:noFill/>
              </a:ln>
              <a:solidFill>
                <a:srgbClr val="50535A"/>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0" algn="l" defTabSz="914400" rtl="0" eaLnBrk="1" fontAlgn="auto" latinLnBrk="0" hangingPunct="1">
              <a:lnSpc>
                <a:spcPct val="107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0000"/>
                </a:solidFill>
                <a:effectLst/>
                <a:uLnTx/>
                <a:uFillTx/>
                <a:latin typeface="Arial Narrow" panose="020B0606020202030204" pitchFamily="34" charset="0"/>
                <a:ea typeface="Calibri" panose="020F0502020204030204" pitchFamily="34" charset="0"/>
                <a:cs typeface="Arial" panose="020B0604020202020204" pitchFamily="34" charset="0"/>
              </a:rPr>
              <a:t>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Pts val="1200"/>
              <a:buFontTx/>
              <a:buNone/>
              <a:tabLst/>
              <a:defRPr/>
            </a:pPr>
            <a:r>
              <a:rPr kumimoji="0" lang="en-GB" sz="2400" b="1"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9)  Highlighted Lab Script - from CS3BC on BB via:</a:t>
            </a: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Materials -&gt; Blockchain Assignment Development Resources</a:t>
            </a:r>
            <a:endParaRPr kumimoji="0" lang="en-GB" sz="2400" b="0" i="0" u="none" strike="noStrike" kern="1200" cap="none" spc="0" normalizeH="0" baseline="0" noProof="0" dirty="0">
              <a:ln>
                <a:noFill/>
              </a:ln>
              <a:solidFill>
                <a:srgbClr val="50535A"/>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FF"/>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 </a:t>
            </a:r>
            <a:endParaRPr kumimoji="0" lang="en-GB" sz="1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10) Further Coursework Support – Hints and Tips -from CS3BC on BB via:</a:t>
            </a: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 -&gt; Coursework Support</a:t>
            </a:r>
          </a:p>
          <a:p>
            <a:pPr marL="457200" marR="0" lvl="0" indent="0" algn="just" defTabSz="914400" rtl="0" eaLnBrk="1" fontAlgn="auto" latinLnBrk="0" hangingPunct="1">
              <a:lnSpc>
                <a:spcPct val="107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0"/>
              </a:spcAft>
              <a:buClrTx/>
              <a:buSzPts val="1200"/>
              <a:buFontTx/>
              <a:buNone/>
              <a:tabLst/>
              <a:defRPr/>
            </a:pPr>
            <a:r>
              <a:rPr kumimoji="0" lang="en-GB" sz="2400" b="1"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11) F</a:t>
            </a:r>
            <a:r>
              <a:rPr kumimoji="0" lang="en-GB" sz="2400" b="1"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rPr>
              <a:t>urt</a:t>
            </a:r>
            <a:r>
              <a:rPr kumimoji="0" lang="en-GB" sz="2400" b="1" i="0" u="none" strike="noStrike" kern="1200" cap="none" spc="0" normalizeH="0" baseline="0" noProof="0" dirty="0">
                <a:ln>
                  <a:noFill/>
                </a:ln>
                <a:solidFill>
                  <a:srgbClr val="0033CC"/>
                </a:solidFill>
                <a:effectLst/>
                <a:uLnTx/>
                <a:uFillTx/>
                <a:latin typeface="Arial" panose="020B0604020202020204" pitchFamily="34" charset="0"/>
                <a:ea typeface="+mn-ea"/>
                <a:cs typeface="Arial" panose="020B0604020202020204" pitchFamily="34" charset="0"/>
              </a:rPr>
              <a:t>her Coursework Support – CS3BC   -from CS3BC on BB via:</a:t>
            </a:r>
          </a:p>
          <a:p>
            <a:pPr marL="457200" marR="0" lvl="0" indent="0" algn="just" defTabSz="914400" rtl="0" eaLnBrk="1" fontAlgn="auto" latinLnBrk="0" hangingPunct="1">
              <a:lnSpc>
                <a:spcPct val="107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 -&gt; Coursework Support</a:t>
            </a:r>
          </a:p>
          <a:p>
            <a:pPr marL="457200" marR="0" lvl="0" indent="0" algn="just" defTabSz="914400" rtl="0" eaLnBrk="1" fontAlgn="auto" latinLnBrk="0" hangingPunct="1">
              <a:lnSpc>
                <a:spcPct val="107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0"/>
              </a:spcAft>
              <a:buClrTx/>
              <a:buSzTx/>
              <a:buFontTx/>
              <a:buNone/>
              <a:tabLst/>
              <a:defRPr/>
            </a:pPr>
            <a:r>
              <a:rPr lang="en-GB" sz="2400" b="1" dirty="0">
                <a:solidFill>
                  <a:srgbClr val="0000FF"/>
                </a:solidFill>
                <a:latin typeface="Arial" panose="020B0604020202020204" pitchFamily="34" charset="0"/>
                <a:cs typeface="Arial" panose="020B0604020202020204" pitchFamily="34" charset="0"/>
              </a:rPr>
              <a:t>12)  Setting up your Repository for your project -from CS3BC on BB via:</a:t>
            </a:r>
          </a:p>
          <a:p>
            <a:pPr marL="45720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 -&gt; Coursework Support</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77626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91A542-7C95-D58F-0547-76FB5EB0CD98}"/>
              </a:ext>
            </a:extLst>
          </p:cNvPr>
          <p:cNvSpPr txBox="1"/>
          <p:nvPr/>
        </p:nvSpPr>
        <p:spPr>
          <a:xfrm>
            <a:off x="4027989" y="2553271"/>
            <a:ext cx="5486401" cy="317251"/>
          </a:xfrm>
          <a:prstGeom prst="rect">
            <a:avLst/>
          </a:prstGeom>
          <a:solidFill>
            <a:schemeClr val="accent4">
              <a:lumMod val="20000"/>
              <a:lumOff val="80000"/>
            </a:schemeClr>
          </a:solidFill>
        </p:spPr>
        <p:txBody>
          <a:bodyPr wrap="square" rtlCol="0">
            <a:spAutoFit/>
          </a:bodyPr>
          <a:lstStyle/>
          <a:p>
            <a:endParaRPr lang="en-GB" dirty="0">
              <a:solidFill>
                <a:schemeClr val="tx2"/>
              </a:solidFill>
              <a:latin typeface="+mn-lt"/>
            </a:endParaRPr>
          </a:p>
        </p:txBody>
      </p:sp>
      <p:sp>
        <p:nvSpPr>
          <p:cNvPr id="2" name="Content Placeholder 1">
            <a:extLst>
              <a:ext uri="{FF2B5EF4-FFF2-40B4-BE49-F238E27FC236}">
                <a16:creationId xmlns:a16="http://schemas.microsoft.com/office/drawing/2014/main" id="{D78F051A-5984-FE42-1D03-3F09FD46528E}"/>
              </a:ext>
            </a:extLst>
          </p:cNvPr>
          <p:cNvSpPr>
            <a:spLocks noGrp="1"/>
          </p:cNvSpPr>
          <p:nvPr>
            <p:ph sz="quarter" idx="11"/>
          </p:nvPr>
        </p:nvSpPr>
        <p:spPr>
          <a:xfrm>
            <a:off x="566399" y="476672"/>
            <a:ext cx="11186985" cy="6258665"/>
          </a:xfrm>
        </p:spPr>
        <p:txBody>
          <a:bodyPr/>
          <a:lstStyle/>
          <a:p>
            <a:pPr marL="0" lvl="0" indent="0" algn="just">
              <a:lnSpc>
                <a:spcPct val="107000"/>
              </a:lnSpc>
              <a:spcAft>
                <a:spcPts val="1200"/>
              </a:spcAft>
              <a:buNone/>
              <a:tabLst>
                <a:tab pos="625475" algn="l"/>
              </a:tabLst>
            </a:pPr>
            <a:endParaRPr lang="en-GB" sz="2200" b="1" dirty="0">
              <a:effectLst/>
              <a:latin typeface="Aptos" panose="020B0004020202020204" pitchFamily="34" charset="0"/>
              <a:ea typeface="Aptos" panose="020B0004020202020204" pitchFamily="34" charset="0"/>
              <a:cs typeface="Arial" panose="020B0604020202020204" pitchFamily="34" charset="0"/>
            </a:endParaRPr>
          </a:p>
          <a:p>
            <a:pPr marL="0" lvl="0" indent="0" algn="just">
              <a:lnSpc>
                <a:spcPct val="107000"/>
              </a:lnSpc>
              <a:spcAft>
                <a:spcPts val="1200"/>
              </a:spcAft>
              <a:buNone/>
              <a:tabLst>
                <a:tab pos="625475" algn="l"/>
              </a:tabLst>
            </a:pPr>
            <a:r>
              <a:rPr lang="en-GB" sz="2200" b="1" dirty="0">
                <a:effectLst/>
                <a:latin typeface="Aptos" panose="020B0004020202020204" pitchFamily="34" charset="0"/>
                <a:ea typeface="Aptos" panose="020B0004020202020204" pitchFamily="34" charset="0"/>
                <a:cs typeface="Arial" panose="020B0604020202020204" pitchFamily="34" charset="0"/>
              </a:rPr>
              <a:t>D)	</a:t>
            </a:r>
            <a:r>
              <a:rPr lang="en-GB" sz="2800" b="1" dirty="0">
                <a:effectLst/>
                <a:latin typeface="Aptos" panose="020B0004020202020204" pitchFamily="34" charset="0"/>
                <a:ea typeface="Aptos" panose="020B0004020202020204" pitchFamily="34" charset="0"/>
                <a:cs typeface="Arial" panose="020B0604020202020204" pitchFamily="34" charset="0"/>
              </a:rPr>
              <a:t>Validating Transactions</a:t>
            </a:r>
            <a:endParaRPr lang="en-GB" sz="2800" dirty="0">
              <a:effectLst/>
              <a:latin typeface="Aptos" panose="020B0004020202020204" pitchFamily="34" charset="0"/>
              <a:ea typeface="Aptos" panose="020B0004020202020204" pitchFamily="34" charset="0"/>
              <a:cs typeface="Arial" panose="020B0604020202020204" pitchFamily="34" charset="0"/>
            </a:endParaRPr>
          </a:p>
          <a:p>
            <a:pPr marL="625475" lvl="0" indent="-625475" algn="just">
              <a:lnSpc>
                <a:spcPct val="107000"/>
              </a:lnSpc>
              <a:spcAft>
                <a:spcPts val="1200"/>
              </a:spcAft>
              <a:buNone/>
              <a:tabLst>
                <a:tab pos="2686050" algn="l"/>
              </a:tabLst>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2800" dirty="0">
                <a:effectLst/>
                <a:latin typeface="Aptos" panose="020B0004020202020204" pitchFamily="34" charset="0"/>
                <a:ea typeface="Aptos" panose="020B0004020202020204" pitchFamily="34" charset="0"/>
                <a:cs typeface="Arial" panose="020B0604020202020204" pitchFamily="34" charset="0"/>
              </a:rPr>
              <a:t>	Include checks within the validation method to recalculate the hash of the transactions to arrive at the hash of a given block </a:t>
            </a:r>
          </a:p>
          <a:p>
            <a:pPr marL="625475" lvl="0" indent="-625475" algn="just">
              <a:lnSpc>
                <a:spcPct val="107000"/>
              </a:lnSpc>
              <a:spcAft>
                <a:spcPts val="12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2)</a:t>
            </a:r>
            <a:r>
              <a:rPr lang="en-GB" sz="2800" dirty="0">
                <a:latin typeface="Aptos" panose="020B0004020202020204" pitchFamily="34" charset="0"/>
                <a:ea typeface="Aptos" panose="020B0004020202020204" pitchFamily="34" charset="0"/>
              </a:rPr>
              <a:t>	C</a:t>
            </a:r>
            <a:r>
              <a:rPr lang="en-GB" sz="2800" dirty="0">
                <a:effectLst/>
                <a:latin typeface="Aptos" panose="020B0004020202020204" pitchFamily="34" charset="0"/>
                <a:ea typeface="Aptos" panose="020B0004020202020204" pitchFamily="34" charset="0"/>
                <a:cs typeface="Arial" panose="020B0604020202020204" pitchFamily="34" charset="0"/>
              </a:rPr>
              <a:t>ompare the resulting hash with a given hash of transaction within a submitted block. </a:t>
            </a:r>
          </a:p>
          <a:p>
            <a:pPr marL="625475" lvl="0" indent="-625475" algn="just">
              <a:lnSpc>
                <a:spcPct val="107000"/>
              </a:lnSpc>
              <a:spcAft>
                <a:spcPts val="12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3)</a:t>
            </a:r>
            <a:r>
              <a:rPr lang="en-GB" sz="2800" dirty="0">
                <a:effectLst/>
                <a:latin typeface="Aptos" panose="020B0004020202020204" pitchFamily="34" charset="0"/>
                <a:ea typeface="Aptos" panose="020B0004020202020204" pitchFamily="34" charset="0"/>
                <a:cs typeface="Arial" panose="020B0604020202020204" pitchFamily="34" charset="0"/>
              </a:rPr>
              <a:t>	include logic using the </a:t>
            </a:r>
            <a:r>
              <a:rPr lang="en-GB" sz="2800" i="1" dirty="0">
                <a:solidFill>
                  <a:srgbClr val="000000"/>
                </a:solidFill>
                <a:effectLst/>
                <a:latin typeface="Aptos" panose="020B0004020202020204" pitchFamily="34" charset="0"/>
                <a:ea typeface="Aptos" panose="020B0004020202020204" pitchFamily="34" charset="0"/>
                <a:cs typeface="Arial" panose="020B0604020202020204" pitchFamily="34" charset="0"/>
              </a:rPr>
              <a:t>ValidateSignature(publicKey, hash, signature) method </a:t>
            </a:r>
            <a:r>
              <a:rPr lang="en-GB" sz="2800" dirty="0">
                <a:effectLst/>
                <a:latin typeface="Aptos" panose="020B0004020202020204" pitchFamily="34" charset="0"/>
                <a:ea typeface="Aptos" panose="020B0004020202020204" pitchFamily="34" charset="0"/>
                <a:cs typeface="Arial" panose="020B0604020202020204" pitchFamily="34" charset="0"/>
              </a:rPr>
              <a:t>to verify the signature provided in the transaction, to check to see that the transaction has been signed off with the correct private key i.e. to authenticate the person making the transactionTesting the validation</a:t>
            </a:r>
          </a:p>
          <a:p>
            <a:endParaRPr lang="en-GB" dirty="0"/>
          </a:p>
        </p:txBody>
      </p:sp>
    </p:spTree>
    <p:extLst>
      <p:ext uri="{BB962C8B-B14F-4D97-AF65-F5344CB8AC3E}">
        <p14:creationId xmlns:p14="http://schemas.microsoft.com/office/powerpoint/2010/main" val="407094060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6DE3B-43A3-6AD3-325D-3A421493F3D1}"/>
              </a:ext>
            </a:extLst>
          </p:cNvPr>
          <p:cNvSpPr>
            <a:spLocks noGrp="1"/>
          </p:cNvSpPr>
          <p:nvPr>
            <p:ph sz="quarter" idx="11"/>
          </p:nvPr>
        </p:nvSpPr>
        <p:spPr>
          <a:xfrm>
            <a:off x="576000" y="455922"/>
            <a:ext cx="11040000" cy="4975004"/>
          </a:xfrm>
        </p:spPr>
        <p:txBody>
          <a:bodyPr/>
          <a:lstStyle/>
          <a:p>
            <a:pPr marL="625475" lvl="0" indent="-625475" algn="just">
              <a:lnSpc>
                <a:spcPct val="107000"/>
              </a:lnSpc>
              <a:buAutoNum type="alphaUcParenR" startAt="5"/>
            </a:pPr>
            <a:r>
              <a:rPr lang="en-GB" sz="2800" b="1" dirty="0">
                <a:effectLst/>
                <a:latin typeface="Aptos" panose="020B0004020202020204" pitchFamily="34" charset="0"/>
                <a:ea typeface="Aptos" panose="020B0004020202020204" pitchFamily="34" charset="0"/>
                <a:cs typeface="Arial" panose="020B0604020202020204" pitchFamily="34" charset="0"/>
              </a:rPr>
              <a:t>Validating the Validation Method</a:t>
            </a:r>
          </a:p>
          <a:p>
            <a:pPr marL="0" lvl="0" indent="0" algn="just">
              <a:lnSpc>
                <a:spcPct val="107000"/>
              </a:lnSpc>
              <a:spcAft>
                <a:spcPts val="600"/>
              </a:spcAft>
              <a:buNone/>
            </a:pPr>
            <a:r>
              <a:rPr lang="en-GB" sz="2800" dirty="0">
                <a:effectLst/>
                <a:latin typeface="Aptos" panose="020B0004020202020204" pitchFamily="34" charset="0"/>
                <a:ea typeface="Aptos" panose="020B0004020202020204" pitchFamily="34" charset="0"/>
                <a:cs typeface="Arial" panose="020B0604020202020204" pitchFamily="34" charset="0"/>
              </a:rPr>
              <a:t>The integrity of the validation method itself can be verified as follows: </a:t>
            </a:r>
          </a:p>
          <a:p>
            <a:pPr marL="358775" lvl="0" indent="-358775" algn="just">
              <a:lnSpc>
                <a:spcPct val="107000"/>
              </a:lnSpc>
              <a:spcAft>
                <a:spcPts val="600"/>
              </a:spcAft>
              <a:buNone/>
            </a:pP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1)</a:t>
            </a:r>
            <a:r>
              <a:rPr lang="en-GB" sz="2800" dirty="0">
                <a:effectLst/>
                <a:latin typeface="Aptos" panose="020B0004020202020204" pitchFamily="34" charset="0"/>
                <a:ea typeface="Aptos" panose="020B0004020202020204" pitchFamily="34" charset="0"/>
                <a:cs typeface="Arial" panose="020B0604020202020204" pitchFamily="34" charset="0"/>
              </a:rPr>
              <a:t>	Sending a transaction with address that does not have enough funds to support it</a:t>
            </a:r>
          </a:p>
          <a:p>
            <a:pPr marL="0" lvl="0" indent="0" algn="just">
              <a:lnSpc>
                <a:spcPct val="107000"/>
              </a:lnSpc>
              <a:spcAft>
                <a:spcPts val="6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2</a:t>
            </a: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Sending a transaction and providing an invalid private key</a:t>
            </a:r>
          </a:p>
          <a:p>
            <a:pPr marL="0" lvl="0" indent="0" algn="just">
              <a:lnSpc>
                <a:spcPct val="107000"/>
              </a:lnSpc>
              <a:spcAft>
                <a:spcPts val="600"/>
              </a:spcAft>
              <a:buNone/>
            </a:pPr>
            <a:r>
              <a:rPr lang="en-GB" sz="2800" b="1" dirty="0">
                <a:solidFill>
                  <a:srgbClr val="FF0000"/>
                </a:solidFill>
                <a:highlight>
                  <a:srgbClr val="FFFF00"/>
                </a:highlight>
                <a:latin typeface="Aptos" panose="020B0004020202020204" pitchFamily="34" charset="0"/>
                <a:ea typeface="Aptos" panose="020B0004020202020204" pitchFamily="34" charset="0"/>
              </a:rPr>
              <a:t>3</a:t>
            </a:r>
            <a:r>
              <a:rPr lang="en-GB" sz="2800" b="1" dirty="0">
                <a:solidFill>
                  <a:srgbClr val="FF0000"/>
                </a:solidFill>
                <a:effectLst/>
                <a:highlight>
                  <a:srgbClr val="FFFF00"/>
                </a:highlight>
                <a:latin typeface="Aptos" panose="020B0004020202020204" pitchFamily="34" charset="0"/>
                <a:ea typeface="Aptos" panose="020B0004020202020204" pitchFamily="34" charset="0"/>
                <a:cs typeface="Arial" panose="020B0604020202020204" pitchFamily="34" charset="0"/>
              </a:rPr>
              <a:t>)</a:t>
            </a:r>
            <a:r>
              <a:rPr lang="en-GB" sz="2800" b="1"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GB" sz="2800" dirty="0">
                <a:effectLst/>
                <a:latin typeface="Aptos" panose="020B0004020202020204" pitchFamily="34" charset="0"/>
                <a:ea typeface="Aptos" panose="020B0004020202020204" pitchFamily="34" charset="0"/>
                <a:cs typeface="Arial" panose="020B0604020202020204" pitchFamily="34" charset="0"/>
              </a:rPr>
              <a:t>Creating a button/method that generates invalid Blocks with incorrect features – e.g., wrong previous hash, wrong hash, invalid transactions within the block.</a:t>
            </a:r>
          </a:p>
          <a:p>
            <a:pPr marL="48600" indent="0" algn="just">
              <a:lnSpc>
                <a:spcPct val="107000"/>
              </a:lnSpc>
              <a:spcAft>
                <a:spcPts val="600"/>
              </a:spcAft>
              <a:buNone/>
            </a:pPr>
            <a:r>
              <a:rPr lang="en-GB" sz="2800" dirty="0">
                <a:effectLst/>
                <a:latin typeface="Aptos" panose="020B0004020202020204" pitchFamily="34" charset="0"/>
                <a:ea typeface="Aptos" panose="020B0004020202020204" pitchFamily="34" charset="0"/>
                <a:cs typeface="Arial" panose="020B0604020202020204" pitchFamily="34" charset="0"/>
              </a:rPr>
              <a:t>The above anomalies should all return failure and if not then the  validation itself has failed and has to be debugged, corrected and re-tested until it returns correct results for the above tests.</a:t>
            </a:r>
          </a:p>
          <a:p>
            <a:endParaRPr lang="en-GB" dirty="0"/>
          </a:p>
        </p:txBody>
      </p:sp>
    </p:spTree>
    <p:extLst>
      <p:ext uri="{BB962C8B-B14F-4D97-AF65-F5344CB8AC3E}">
        <p14:creationId xmlns:p14="http://schemas.microsoft.com/office/powerpoint/2010/main" val="260448015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7D191C-70EB-1214-C38B-7B604B45427A}"/>
              </a:ext>
            </a:extLst>
          </p:cNvPr>
          <p:cNvSpPr>
            <a:spLocks noGrp="1"/>
          </p:cNvSpPr>
          <p:nvPr>
            <p:ph sz="quarter" idx="11"/>
          </p:nvPr>
        </p:nvSpPr>
        <p:spPr>
          <a:xfrm>
            <a:off x="576000" y="733150"/>
            <a:ext cx="11040000" cy="5904656"/>
          </a:xfrm>
        </p:spPr>
        <p:txBody>
          <a:bodyPr/>
          <a:lstStyle/>
          <a:p>
            <a:pPr marL="0" indent="0" algn="ctr">
              <a:buNone/>
            </a:pPr>
            <a:r>
              <a:rPr lang="en-GB" sz="3600" b="1" dirty="0">
                <a:solidFill>
                  <a:srgbClr val="FF0000"/>
                </a:solidFill>
                <a:highlight>
                  <a:srgbClr val="FFFF00"/>
                </a:highlight>
              </a:rPr>
              <a:t>Congratulations! </a:t>
            </a:r>
          </a:p>
          <a:p>
            <a:pPr marL="0" indent="0" algn="ctr">
              <a:buNone/>
            </a:pPr>
            <a:endParaRPr lang="en-GB" sz="3600" b="1" dirty="0">
              <a:solidFill>
                <a:srgbClr val="FF0000"/>
              </a:solidFill>
              <a:highlight>
                <a:srgbClr val="FFFF00"/>
              </a:highlight>
            </a:endParaRPr>
          </a:p>
          <a:p>
            <a:pPr marL="0" indent="0" algn="ctr">
              <a:buNone/>
            </a:pPr>
            <a:r>
              <a:rPr lang="en-GB" b="1" dirty="0">
                <a:highlight>
                  <a:srgbClr val="00FF00"/>
                </a:highlight>
              </a:rPr>
              <a:t>You got yourself your very own MiniBlockchain</a:t>
            </a:r>
            <a:r>
              <a:rPr lang="en-GB" dirty="0"/>
              <a:t>.</a:t>
            </a:r>
          </a:p>
          <a:p>
            <a:pPr marL="0" indent="0" algn="ctr">
              <a:buNone/>
            </a:pPr>
            <a:endParaRPr lang="en-GB" sz="1200" dirty="0"/>
          </a:p>
          <a:p>
            <a:pPr marL="0" indent="0" algn="ctr">
              <a:buNone/>
            </a:pPr>
            <a:r>
              <a:rPr lang="en-GB" b="1" dirty="0">
                <a:solidFill>
                  <a:srgbClr val="FF0000"/>
                </a:solidFill>
                <a:highlight>
                  <a:srgbClr val="FFFF00"/>
                </a:highlight>
              </a:rPr>
              <a:t>Please save your screen shots to add to your report towards your first 65% of the CS3BC Coursework Assessment</a:t>
            </a:r>
          </a:p>
          <a:p>
            <a:pPr marL="0" indent="0">
              <a:buNone/>
            </a:pPr>
            <a:endParaRPr lang="en-GB" sz="1200" dirty="0"/>
          </a:p>
          <a:p>
            <a:pPr marL="0" indent="0" algn="ctr">
              <a:buNone/>
            </a:pPr>
            <a:r>
              <a:rPr lang="en-GB" b="1" dirty="0">
                <a:highlight>
                  <a:srgbClr val="00FF00"/>
                </a:highlight>
              </a:rPr>
              <a:t>Now you can check the Coursework Support Hints &amp; Tips in the documents under the CSBC BB pages </a:t>
            </a:r>
          </a:p>
          <a:p>
            <a:pPr marL="0" indent="0">
              <a:buNone/>
            </a:pPr>
            <a:endParaRPr lang="en-GB" sz="1200" dirty="0"/>
          </a:p>
          <a:p>
            <a:pPr marL="0" indent="0">
              <a:buNone/>
            </a:pPr>
            <a:r>
              <a:rPr kumimoji="0" lang="en-GB" sz="2400" b="0" i="0" u="none" strike="noStrike" kern="1200" cap="none" spc="0" normalizeH="0" baseline="0" noProof="0" dirty="0">
                <a:ln>
                  <a:noFill/>
                </a:ln>
                <a:solidFill>
                  <a:srgbClr val="FF0000"/>
                </a:solidFill>
                <a:effectLst/>
                <a:highlight>
                  <a:srgbClr val="FFFF00"/>
                </a:highlight>
                <a:uLnTx/>
                <a:uFillTx/>
                <a:latin typeface="Arial Narrow" panose="020B0606020202030204" pitchFamily="34" charset="0"/>
                <a:ea typeface="Calibri" panose="020F0502020204030204" pitchFamily="34" charset="0"/>
                <a:cs typeface="Arial" panose="020B0604020202020204" pitchFamily="34" charset="0"/>
              </a:rPr>
              <a:t>Teaching Materials -&gt; Coursework Support Materials -&gt; Blockchain Assignment Development Resources</a:t>
            </a:r>
            <a:endParaRPr kumimoji="0" lang="en-GB" sz="3200" b="0" i="0" u="none" strike="noStrike" kern="1200" cap="none" spc="0" normalizeH="0" baseline="0" noProof="0" dirty="0">
              <a:ln>
                <a:noFill/>
              </a:ln>
              <a:solidFill>
                <a:srgbClr val="50535A"/>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endParaRPr>
          </a:p>
          <a:p>
            <a:pPr marL="0" indent="0" algn="ctr">
              <a:buNone/>
            </a:pPr>
            <a:r>
              <a:rPr lang="en-GB" b="1" dirty="0">
                <a:highlight>
                  <a:srgbClr val="00FFFF"/>
                </a:highlight>
              </a:rPr>
              <a:t>To add features to your Blockchain to </a:t>
            </a:r>
            <a:r>
              <a:rPr lang="en-GB" b="1" dirty="0" err="1">
                <a:highlight>
                  <a:srgbClr val="00FFFF"/>
                </a:highlight>
              </a:rPr>
              <a:t>implementstask</a:t>
            </a:r>
            <a:r>
              <a:rPr lang="en-GB" b="1" dirty="0">
                <a:highlight>
                  <a:srgbClr val="00FFFF"/>
                </a:highlight>
              </a:rPr>
              <a:t> s 6.1, 6.2, 6.3 towards your hopefully 100% for the CS3Bc Coursework Assessment. </a:t>
            </a:r>
          </a:p>
        </p:txBody>
      </p:sp>
    </p:spTree>
    <p:extLst>
      <p:ext uri="{BB962C8B-B14F-4D97-AF65-F5344CB8AC3E}">
        <p14:creationId xmlns:p14="http://schemas.microsoft.com/office/powerpoint/2010/main" val="32400246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19E1F6-1318-67CD-0733-65DA7A179AE0}"/>
              </a:ext>
            </a:extLst>
          </p:cNvPr>
          <p:cNvSpPr txBox="1"/>
          <p:nvPr/>
        </p:nvSpPr>
        <p:spPr>
          <a:xfrm>
            <a:off x="228600" y="410997"/>
            <a:ext cx="11734800" cy="6617261"/>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GB" sz="2400" b="1" i="0" u="sng" strike="noStrike" kern="1200" cap="none" spc="0" normalizeH="0" baseline="0" noProof="0" dirty="0">
                <a:ln>
                  <a:noFill/>
                </a:ln>
                <a:solidFill>
                  <a:srgbClr val="50535A"/>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Now Let’s start off your very own mini blockchain build towards 100% in the coursework - Learning by Doing through the 13 steps below</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kumimoji="0" lang="en-GB" sz="2400" b="1" i="0" u="none" strike="noStrike" kern="1200" cap="none" spc="0" normalizeH="0" baseline="0" noProof="0" dirty="0">
                <a:ln>
                  <a:noFill/>
                </a:ln>
                <a:solidFill>
                  <a:srgbClr val="2F5496"/>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n-GB" sz="2400" b="1" i="0" u="none" strike="noStrike" kern="1200" cap="none" spc="0" normalizeH="0" baseline="0" noProof="0" dirty="0">
              <a:ln>
                <a:noFill/>
              </a:ln>
              <a:solidFill>
                <a:srgbClr val="2F5496"/>
              </a:solidFill>
              <a:effectLst/>
              <a:uLnTx/>
              <a:uFillTx/>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Logical Sequence of steps to sail through this mini blockchain build as 65 percent of your coursework complete-able in just a few hours .</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1)</a:t>
            </a:r>
            <a:r>
              <a:rPr kumimoji="0" lang="en-GB" sz="2400" b="0"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Locate and access all the above 12 items on BB using the paths given above and download them, on your machine.</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1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2)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Launch the Visual Studio on your machine.</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1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3)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Scan the highlighted Blockchain code Flow Chart.</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1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358775" marR="0" lvl="0" indent="-358775" algn="l" defTabSz="914400" rtl="0" eaLnBrk="1" fontAlgn="auto" latinLnBrk="0" hangingPunct="1">
              <a:lnSpc>
                <a:spcPct val="107000"/>
              </a:lnSpc>
              <a:spcBef>
                <a:spcPts val="0"/>
              </a:spcBef>
              <a:spcAft>
                <a:spcPts val="0"/>
              </a:spcAft>
              <a:buClrTx/>
              <a:buSzPts val="1100"/>
              <a:buFontTx/>
              <a:buNone/>
              <a:tabLst/>
              <a:defRPr/>
            </a:pPr>
            <a:r>
              <a:rPr kumimoji="0" lang="en-GB" sz="24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4) </a:t>
            </a:r>
            <a:r>
              <a:rPr kumimoji="0" lang="en-GB" sz="24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Examine the entire micro-commented code guided by the highlighting to see how the evolution of different parts of the code took shape through additional class declarations and methods that had to be added in the relevant parts of the Block.cs and elsewhere for the UI to code up for each part-build, display it and to make sure all parts are integrated and results displayed and thus validated.</a:t>
            </a:r>
            <a:endParaRPr kumimoji="0" lang="en-GB" sz="24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1608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32C03-1B77-A449-7B20-6A0A24AA72DD}"/>
              </a:ext>
            </a:extLst>
          </p:cNvPr>
          <p:cNvSpPr txBox="1"/>
          <p:nvPr/>
        </p:nvSpPr>
        <p:spPr>
          <a:xfrm>
            <a:off x="364671" y="396727"/>
            <a:ext cx="11462657" cy="606454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6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5)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Now concentrate on Part 1 of the build by examining the code for Part-1 including the UI-build for the blockchain using Windows Forms.</a:t>
            </a:r>
          </a:p>
          <a:p>
            <a:pPr marL="0" marR="0" lvl="0" indent="0" algn="l" defTabSz="914400" rtl="0" eaLnBrk="1" fontAlgn="auto" latinLnBrk="0" hangingPunct="1">
              <a:lnSpc>
                <a:spcPct val="107000"/>
              </a:lnSpc>
              <a:spcBef>
                <a:spcPts val="0"/>
              </a:spcBef>
              <a:spcAft>
                <a:spcPts val="0"/>
              </a:spcAft>
              <a:buClrTx/>
              <a:buSzPts val="1100"/>
              <a:buFontTx/>
              <a:buNone/>
              <a:tabLst/>
              <a:defRPr/>
            </a:pP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600" b="1" i="0" u="none" strike="noStrike" kern="1200" cap="none" spc="0" normalizeH="0" baseline="0" noProof="0" dirty="0">
                <a:ln>
                  <a:noFill/>
                </a:ln>
                <a:solidFill>
                  <a:srgbClr val="FF0000"/>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6)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Now you </a:t>
            </a:r>
            <a:r>
              <a:rPr lang="en-GB" sz="2600" noProof="0" dirty="0">
                <a:solidFill>
                  <a:srgbClr val="50535A"/>
                </a:solidFill>
                <a:latin typeface="Arial" panose="020B0604020202020204" pitchFamily="34" charset="0"/>
                <a:ea typeface="Calibri" panose="020F0502020204030204" pitchFamily="34" charset="0"/>
                <a:cs typeface="Arial" panose="020B0604020202020204" pitchFamily="34" charset="0"/>
              </a:rPr>
              <a:t>sh</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ould watch the video of the Part -1 build on the </a:t>
            </a:r>
            <a:r>
              <a:rPr kumimoji="0" lang="en-GB" sz="2600" b="0" i="0" u="none" strike="noStrike" kern="1200" cap="none" spc="0" normalizeH="0" baseline="0" noProof="0" dirty="0">
                <a:ln>
                  <a:noFill/>
                </a:ln>
                <a:solidFill>
                  <a:srgbClr val="FF0000"/>
                </a:solidFill>
                <a:effectLst/>
                <a:uLnTx/>
                <a:uFillTx/>
                <a:latin typeface="Arial" panose="020B0604020202020204" pitchFamily="34" charset="0"/>
                <a:ea typeface="Calibri" panose="020F0502020204030204" pitchFamily="34" charset="0"/>
                <a:cs typeface="Arial" panose="020B0604020202020204" pitchFamily="34" charset="0"/>
              </a:rPr>
              <a:t>Yuja Channel</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6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7)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You are now ready to go for the build so you can start your blockchain build project by using the Visual Studio as already open on your machine.</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Pts val="1100"/>
              <a:buFontTx/>
              <a:buNone/>
              <a:tabLst/>
              <a:defRPr/>
            </a:pPr>
            <a:r>
              <a:rPr kumimoji="0" lang="en-GB" sz="26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8)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For each of the Parts 1-5 , you can take any of the following approaches </a:t>
            </a:r>
            <a:r>
              <a:rPr lang="en-GB" sz="2600" b="1" dirty="0">
                <a:solidFill>
                  <a:srgbClr val="FF0000"/>
                </a:solidFill>
                <a:highlight>
                  <a:srgbClr val="FFFF00"/>
                </a:highlight>
                <a:latin typeface="Arial" panose="020B0604020202020204" pitchFamily="34" charset="0"/>
                <a:ea typeface="Calibri" panose="020F0502020204030204" pitchFamily="34" charset="0"/>
                <a:cs typeface="Arial" panose="020B0604020202020204" pitchFamily="34" charset="0"/>
              </a:rPr>
              <a:t>i)</a:t>
            </a:r>
            <a:r>
              <a:rPr lang="en-GB" sz="2600" dirty="0">
                <a:solidFill>
                  <a:srgbClr val="50535A"/>
                </a:solidFill>
                <a:latin typeface="Arial" panose="020B0604020202020204" pitchFamily="34" charset="0"/>
                <a:ea typeface="Calibri" panose="020F0502020204030204" pitchFamily="34" charset="0"/>
                <a:cs typeface="Arial" panose="020B0604020202020204" pitchFamily="34" charset="0"/>
              </a:rPr>
              <a:t>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to write/copy the fully commented highlighted code for </a:t>
            </a:r>
            <a:r>
              <a:rPr lang="en-GB" sz="2600" dirty="0">
                <a:solidFill>
                  <a:srgbClr val="50535A"/>
                </a:solidFill>
                <a:latin typeface="Arial" panose="020B0604020202020204" pitchFamily="34" charset="0"/>
                <a:ea typeface="Calibri" panose="020F0502020204030204" pitchFamily="34" charset="0"/>
                <a:cs typeface="Arial" panose="020B0604020202020204" pitchFamily="34" charset="0"/>
              </a:rPr>
              <a:t>a particular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part as you progress or </a:t>
            </a:r>
            <a:r>
              <a:rPr kumimoji="0" lang="en-GB" sz="26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ii)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copy the entire build code or </a:t>
            </a:r>
            <a:r>
              <a:rPr kumimoji="0" lang="en-GB" sz="26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iii) </a:t>
            </a:r>
            <a:r>
              <a:rPr kumimoji="0" lang="en-GB" sz="26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type it line-by-line as you go – how you prefer to create a running version of the Blockchain on your machine is up to you but you need to understand it an run it and save the resulting screen shots for your coursework report (Appendix section).</a:t>
            </a:r>
            <a:endParaRPr kumimoji="0" lang="en-GB" sz="26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1509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BBA1A-944A-46A3-021E-734BD91F74F0}"/>
              </a:ext>
            </a:extLst>
          </p:cNvPr>
          <p:cNvSpPr txBox="1"/>
          <p:nvPr/>
        </p:nvSpPr>
        <p:spPr>
          <a:xfrm>
            <a:off x="0" y="212911"/>
            <a:ext cx="12006943" cy="6291594"/>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1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9)</a:t>
            </a:r>
            <a:r>
              <a:rPr kumimoji="0" lang="en-GB" sz="2100" b="1" i="0" u="none" strike="noStrike" kern="1200" cap="none" spc="0" normalizeH="0" baseline="0" noProof="0" dirty="0">
                <a:ln>
                  <a:noFill/>
                </a:ln>
                <a:solidFill>
                  <a:srgbClr val="FF0000"/>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Now you are ready to step through the code for Parts 1-5 comfortably through the steps set out below and watch what happens when you run each Part; you can refer to the video of each Part time and again to be crystal clear re the sequence of coding steps that have built what you have on your machine, only then you could fid it easier to finish Part 6 by adding some lines of code to enhance the capabilities of your mini-blockchain as described for Coursework Taks 6.1, 6.2 and 6.3 to earn the remaining 35 marks towards your 100% success - Very Doable by Learning by Doing.</a:t>
            </a:r>
            <a:endParaRPr kumimoji="0" lang="en-GB" sz="21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589280" marR="0" lvl="0" indent="0" algn="l" defTabSz="914400" rtl="0" eaLnBrk="1" fontAlgn="auto" latinLnBrk="0" hangingPunct="1">
              <a:lnSpc>
                <a:spcPct val="107000"/>
              </a:lnSpc>
              <a:spcBef>
                <a:spcPts val="0"/>
              </a:spcBef>
              <a:spcAft>
                <a:spcPts val="0"/>
              </a:spcAft>
              <a:buClrTx/>
              <a:buSzTx/>
              <a:buFontTx/>
              <a:buNone/>
              <a:tabLst/>
              <a:defRPr/>
            </a:pP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21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1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10)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Study the hints for each of Coursework Tasks 6.1. 6.2, 6.3</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21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1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11)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Implement your solution for each of the Coursework Tasks by developing your flow chart/pseudocode.</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21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Pts val="1100"/>
              <a:buFontTx/>
              <a:buNone/>
              <a:tabLst/>
              <a:defRPr/>
            </a:pPr>
            <a:r>
              <a:rPr kumimoji="0" lang="en-GB" sz="21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12)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Develop the few lines of code needed to deliver the solution for each of Task 6.1, 6.2, 6.3</a:t>
            </a:r>
          </a:p>
          <a:p>
            <a:pPr marL="342900" marR="0" lvl="0" indent="-342900" algn="l" defTabSz="914400" rtl="0" eaLnBrk="1" fontAlgn="auto" latinLnBrk="0" hangingPunct="1">
              <a:lnSpc>
                <a:spcPct val="107000"/>
              </a:lnSpc>
              <a:spcBef>
                <a:spcPts val="0"/>
              </a:spcBef>
              <a:spcAft>
                <a:spcPts val="0"/>
              </a:spcAft>
              <a:buClrTx/>
              <a:buSzPts val="1100"/>
              <a:buFont typeface="+mj-lt"/>
              <a:buAutoNum type="arabicParenR"/>
              <a:tabLst/>
              <a:defRPr/>
            </a:pPr>
            <a:endParaRPr kumimoji="0" lang="en-GB" sz="21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Pts val="1100"/>
              <a:buFontTx/>
              <a:buNone/>
              <a:tabLst/>
              <a:defRPr/>
            </a:pPr>
            <a:r>
              <a:rPr kumimoji="0" lang="en-GB" sz="2100" b="1" i="0" u="none" strike="noStrike" kern="1200" cap="none" spc="0" normalizeH="0" baseline="0" noProof="0" dirty="0">
                <a:ln>
                  <a:noFill/>
                </a:ln>
                <a:solidFill>
                  <a:srgbClr val="FF0000"/>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13)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Write up your report and include all the screenshots – if necessary, some can be added to an Appendix to keep the mandatory 7-page limit for the body of report, save your project and ensure that it is accessible to the teaching team  Atta Badii </a:t>
            </a:r>
            <a:r>
              <a:rPr lang="en-GB" sz="1200" dirty="0">
                <a:solidFill>
                  <a:srgbClr val="0000FF"/>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atta.badii@reading.ac.uk</a:t>
            </a:r>
            <a:r>
              <a:rPr lang="en-GB" sz="1200" dirty="0">
                <a:solidFill>
                  <a:srgbClr val="0000FF"/>
                </a:solidFill>
                <a:latin typeface="Arial" panose="020B0604020202020204" pitchFamily="34" charset="0"/>
                <a:cs typeface="Arial" panose="020B0604020202020204" pitchFamily="34" charset="0"/>
              </a:rPr>
              <a:t>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 Udeni Jayasinghe, </a:t>
            </a:r>
            <a:r>
              <a:rPr kumimoji="0" lang="en-GB" sz="1200" b="0" i="0" u="none"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hlinkClick r:id="rId4"/>
              </a:rPr>
              <a:t>udeni.jayasinghe@reading.ac.uk</a:t>
            </a:r>
            <a:r>
              <a:rPr lang="en-GB" sz="1200" dirty="0">
                <a:solidFill>
                  <a:srgbClr val="0000FF"/>
                </a:solidFill>
                <a:latin typeface="Arial" panose="020B0604020202020204" pitchFamily="34" charset="0"/>
                <a:ea typeface="Calibri" panose="020F0502020204030204" pitchFamily="34" charset="0"/>
                <a:cs typeface="Arial" panose="020B0604020202020204" pitchFamily="34" charset="0"/>
              </a:rPr>
              <a:t> </a:t>
            </a:r>
            <a:r>
              <a:rPr kumimoji="0" lang="en-GB" sz="1200" b="0" i="0" u="none"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Asad Hussain, </a:t>
            </a:r>
            <a:r>
              <a:rPr kumimoji="0" lang="en-GB" sz="1200" b="0" i="0" u="none"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hlinkClick r:id="rId5"/>
              </a:rPr>
              <a:t>asad.hussain@reading.ac.uk</a:t>
            </a:r>
            <a:r>
              <a:rPr kumimoji="0" lang="en-GB" sz="1200" b="0" i="0" u="none"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GB" sz="2100" b="0" i="0" u="none" strike="noStrike" kern="1200" cap="none" spc="0" normalizeH="0" baseline="0" noProof="0" dirty="0">
                <a:ln>
                  <a:noFill/>
                </a:ln>
                <a:solidFill>
                  <a:srgbClr val="50535A"/>
                </a:solidFill>
                <a:effectLst/>
                <a:uLnTx/>
                <a:uFillTx/>
                <a:latin typeface="Arial" panose="020B0604020202020204" pitchFamily="34" charset="0"/>
                <a:ea typeface="Calibri" panose="020F0502020204030204" pitchFamily="34" charset="0"/>
                <a:cs typeface="Arial" panose="020B0604020202020204" pitchFamily="34" charset="0"/>
              </a:rPr>
              <a:t>Abdullah Sarwar </a:t>
            </a:r>
            <a:r>
              <a:rPr kumimoji="0" lang="en-GB" sz="1200" b="0" i="0" u="none"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hlinkClick r:id="rId6"/>
              </a:rPr>
              <a:t>a.sarwar2@reading.ac.uk</a:t>
            </a:r>
            <a:r>
              <a:rPr kumimoji="0" lang="en-GB" sz="1200" b="0" i="0" u="none" strike="noStrike" kern="1200" cap="none" spc="0" normalizeH="0" baseline="0" noProof="0" dirty="0">
                <a:ln>
                  <a:noFill/>
                </a:ln>
                <a:solidFill>
                  <a:srgbClr val="0000FF"/>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GB" sz="1200" b="0" i="0" u="none" strike="noStrike" kern="1200" cap="none" spc="0" normalizeH="0" baseline="0" noProof="0" dirty="0">
              <a:ln>
                <a:noFill/>
              </a:ln>
              <a:solidFill>
                <a:srgbClr val="50535A"/>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1057129"/>
      </p:ext>
    </p:extLst>
  </p:cSld>
  <p:clrMapOvr>
    <a:masterClrMapping/>
  </p:clrMapOvr>
</p:sld>
</file>

<file path=ppt/theme/theme1.xml><?xml version="1.0" encoding="utf-8"?>
<a:theme xmlns:a="http://schemas.openxmlformats.org/drawingml/2006/main" name="UoR Theme">
  <a:themeElements>
    <a:clrScheme name="Custom 1">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000000"/>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Orange">
        <a:dk1>
          <a:srgbClr val="50535A"/>
        </a:dk1>
        <a:lt1>
          <a:srgbClr val="FFFFFF"/>
        </a:lt1>
        <a:dk2>
          <a:srgbClr val="000000"/>
        </a:dk2>
        <a:lt2>
          <a:srgbClr val="E0E0E1"/>
        </a:lt2>
        <a:accent1>
          <a:srgbClr val="EF7945"/>
        </a:accent1>
        <a:accent2>
          <a:srgbClr val="D2002E"/>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Jade">
        <a:dk1>
          <a:srgbClr val="50535A"/>
        </a:dk1>
        <a:lt1>
          <a:srgbClr val="FFFFFF"/>
        </a:lt1>
        <a:dk2>
          <a:srgbClr val="000000"/>
        </a:dk2>
        <a:lt2>
          <a:srgbClr val="E0E0E1"/>
        </a:lt2>
        <a:accent1>
          <a:srgbClr val="009A84"/>
        </a:accent1>
        <a:accent2>
          <a:srgbClr val="EF7945"/>
        </a:accent2>
        <a:accent3>
          <a:srgbClr val="D2002E"/>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Green">
        <a:dk1>
          <a:srgbClr val="50535A"/>
        </a:dk1>
        <a:lt1>
          <a:srgbClr val="FFFFFF"/>
        </a:lt1>
        <a:dk2>
          <a:srgbClr val="000000"/>
        </a:dk2>
        <a:lt2>
          <a:srgbClr val="E0E0E1"/>
        </a:lt2>
        <a:accent1>
          <a:srgbClr val="8ABD24"/>
        </a:accent1>
        <a:accent2>
          <a:srgbClr val="EF7945"/>
        </a:accent2>
        <a:accent3>
          <a:srgbClr val="009A84"/>
        </a:accent3>
        <a:accent4>
          <a:srgbClr val="D2002E"/>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Cyan">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ink">
        <a:dk1>
          <a:srgbClr val="50535A"/>
        </a:dk1>
        <a:lt1>
          <a:srgbClr val="FFFFFF"/>
        </a:lt1>
        <a:dk2>
          <a:srgbClr val="000000"/>
        </a:dk2>
        <a:lt2>
          <a:srgbClr val="E0E0E1"/>
        </a:lt2>
        <a:accent1>
          <a:srgbClr val="E6007E"/>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22848 UOR PPT standard HT v6.potx" id="{CEFEA074-D3AB-4F5D-847D-E410D972E27D}" vid="{B30DEDDB-CD2F-4B41-B102-188A90ADC8C4}"/>
    </a:ext>
  </a:extLst>
</a:theme>
</file>

<file path=ppt/theme/theme2.xml><?xml version="1.0" encoding="utf-8"?>
<a:theme xmlns:a="http://schemas.openxmlformats.org/drawingml/2006/main" name="1_UoR Theme off-white background">
  <a:themeElements>
    <a:clrScheme name="UoR colours black hyperlink text">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000000"/>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Orange">
        <a:dk1>
          <a:srgbClr val="50535A"/>
        </a:dk1>
        <a:lt1>
          <a:srgbClr val="FFFFFF"/>
        </a:lt1>
        <a:dk2>
          <a:srgbClr val="000000"/>
        </a:dk2>
        <a:lt2>
          <a:srgbClr val="E0E0E1"/>
        </a:lt2>
        <a:accent1>
          <a:srgbClr val="EF7945"/>
        </a:accent1>
        <a:accent2>
          <a:srgbClr val="D2002E"/>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Jade">
        <a:dk1>
          <a:srgbClr val="50535A"/>
        </a:dk1>
        <a:lt1>
          <a:srgbClr val="FFFFFF"/>
        </a:lt1>
        <a:dk2>
          <a:srgbClr val="000000"/>
        </a:dk2>
        <a:lt2>
          <a:srgbClr val="E0E0E1"/>
        </a:lt2>
        <a:accent1>
          <a:srgbClr val="009A84"/>
        </a:accent1>
        <a:accent2>
          <a:srgbClr val="EF7945"/>
        </a:accent2>
        <a:accent3>
          <a:srgbClr val="D2002E"/>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Green">
        <a:dk1>
          <a:srgbClr val="50535A"/>
        </a:dk1>
        <a:lt1>
          <a:srgbClr val="FFFFFF"/>
        </a:lt1>
        <a:dk2>
          <a:srgbClr val="000000"/>
        </a:dk2>
        <a:lt2>
          <a:srgbClr val="E0E0E1"/>
        </a:lt2>
        <a:accent1>
          <a:srgbClr val="8ABD24"/>
        </a:accent1>
        <a:accent2>
          <a:srgbClr val="EF7945"/>
        </a:accent2>
        <a:accent3>
          <a:srgbClr val="009A84"/>
        </a:accent3>
        <a:accent4>
          <a:srgbClr val="D2002E"/>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Cyan">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ink">
        <a:dk1>
          <a:srgbClr val="50535A"/>
        </a:dk1>
        <a:lt1>
          <a:srgbClr val="FFFFFF"/>
        </a:lt1>
        <a:dk2>
          <a:srgbClr val="000000"/>
        </a:dk2>
        <a:lt2>
          <a:srgbClr val="E0E0E1"/>
        </a:lt2>
        <a:accent1>
          <a:srgbClr val="E6007E"/>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22848 UOR PPT standard HT v6.potx" id="{CEFEA074-D3AB-4F5D-847D-E410D972E27D}" vid="{C9DC04A4-0CAC-4C88-9061-C3D883DD65D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1572</TotalTime>
  <Words>6474</Words>
  <Application>Microsoft Office PowerPoint</Application>
  <PresentationFormat>Widescreen</PresentationFormat>
  <Paragraphs>402</Paragraphs>
  <Slides>62</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62</vt:i4>
      </vt:variant>
    </vt:vector>
  </HeadingPairs>
  <TitlesOfParts>
    <vt:vector size="75" baseType="lpstr">
      <vt:lpstr>Aptos</vt:lpstr>
      <vt:lpstr>Aptos Display</vt:lpstr>
      <vt:lpstr>Arial</vt:lpstr>
      <vt:lpstr>Arial Bold</vt:lpstr>
      <vt:lpstr>Arial Narrow</vt:lpstr>
      <vt:lpstr>Calibri</vt:lpstr>
      <vt:lpstr>Calibri Light</vt:lpstr>
      <vt:lpstr>Cambria Math</vt:lpstr>
      <vt:lpstr>Consolas</vt:lpstr>
      <vt:lpstr>Effra</vt:lpstr>
      <vt:lpstr>Symbol</vt:lpstr>
      <vt:lpstr>UoR Theme</vt:lpstr>
      <vt:lpstr>1_UoR Theme off-white background</vt:lpstr>
      <vt:lpstr>Blockchain Build Cookbook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Atta Badii</dc:creator>
  <cp:lastModifiedBy>Ryan Faulkner</cp:lastModifiedBy>
  <cp:revision>16</cp:revision>
  <dcterms:created xsi:type="dcterms:W3CDTF">2025-02-11T10:32:31Z</dcterms:created>
  <dcterms:modified xsi:type="dcterms:W3CDTF">2025-02-16T17:40:59Z</dcterms:modified>
</cp:coreProperties>
</file>