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0" r:id="rId3"/>
    <p:sldId id="271" r:id="rId4"/>
    <p:sldId id="272" r:id="rId5"/>
    <p:sldId id="273" r:id="rId6"/>
    <p:sldId id="274" r:id="rId7"/>
    <p:sldId id="256" r:id="rId8"/>
    <p:sldId id="263" r:id="rId9"/>
    <p:sldId id="258" r:id="rId10"/>
    <p:sldId id="257" r:id="rId11"/>
    <p:sldId id="261" r:id="rId12"/>
    <p:sldId id="259" r:id="rId13"/>
    <p:sldId id="262" r:id="rId14"/>
    <p:sldId id="264" r:id="rId15"/>
    <p:sldId id="266" r:id="rId16"/>
    <p:sldId id="265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>
        <p:scale>
          <a:sx n="61" d="100"/>
          <a:sy n="61" d="100"/>
        </p:scale>
        <p:origin x="6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09E4-647C-4CB7-AB62-CBEABDA71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F460-E99E-43C8-9510-CD3588287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3674B-B5F6-428D-9814-168911B6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D94E-6900-46C0-8AE5-B8771C3CC9CF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48473-035A-4BDD-BED5-2C5C448B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4C4B-F068-41AD-B1F3-56EAC31F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E6EE-0E36-4901-A17E-F60755E7C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97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52F7-759C-46C0-BE04-F1DE53D8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E95C9-53A7-47B0-821B-DD10589C9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D7423-ABEB-4E0F-9768-BBCADC91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D94E-6900-46C0-8AE5-B8771C3CC9CF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6914-5213-48FB-AC67-D4B0F2E3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54A9-673C-4747-A296-89F3865B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E6EE-0E36-4901-A17E-F60755E7C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73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9A05E-3459-458D-B864-C6BFBBA82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F305C-4F4B-4B2B-9091-C7832DBF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7A69B-30D4-420E-8F11-35810F89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D94E-6900-46C0-8AE5-B8771C3CC9CF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EE51-F429-4CAA-B9BD-0184E9FB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C8393-99EF-4346-B1D9-937D136E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E6EE-0E36-4901-A17E-F60755E7C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008D-5588-44E7-84B9-5EB73123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9A42-B334-4B0B-BF7B-251BB400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43D48-853B-43CE-80B1-5902B729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D94E-6900-46C0-8AE5-B8771C3CC9CF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7FCE-9A09-4151-8BB9-79D5B47A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0621-EEEE-419E-AEFE-CA0831CD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E6EE-0E36-4901-A17E-F60755E7C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23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B64A-91F1-488D-BEEA-700E0511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9085A-5A78-46DF-994A-8F295BBF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337D-0326-4657-BEBB-83CF2BF3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D94E-6900-46C0-8AE5-B8771C3CC9CF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03725-563A-40DE-98B8-761F1435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E870-BD25-4E50-8646-B0732ECF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E6EE-0E36-4901-A17E-F60755E7C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68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97E4-546D-4860-9956-838AE38E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F9C3-8AD1-4369-B67D-8DCDBBA49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46CB4-CCD3-452F-914C-FAA08ECFA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3AE65-7BFA-4CB9-A9ED-51DD8C78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D94E-6900-46C0-8AE5-B8771C3CC9CF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1C6AF-2D95-4160-A9FF-5542FD11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33E28-4043-438A-A222-84760B05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E6EE-0E36-4901-A17E-F60755E7C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2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C0A1-6FC2-49F4-AF8A-8C1187E7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B6007-A4EB-48C9-894C-187F89E4F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025C8-6A19-4941-8C07-C1159A4CA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83851-AEF5-4009-9830-74F6420A0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73D87-7F0E-4B1E-9C78-E3D33D700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C8FC6-6382-4849-A3E6-BA339C69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D94E-6900-46C0-8AE5-B8771C3CC9CF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20FC0-6A03-41D4-AEFE-265BB74A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04997-982B-4B0C-81BA-58B0ECF8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E6EE-0E36-4901-A17E-F60755E7C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0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BC14-2F94-48DD-9471-275DF156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77414-7F0B-44FC-8713-D68B6F86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D94E-6900-46C0-8AE5-B8771C3CC9CF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33679-20B3-4020-8157-44DF68CC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EAEF6-AE3E-4CA6-B801-9C5098CF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E6EE-0E36-4901-A17E-F60755E7C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96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99C82-A1AC-4F0E-8E21-0B40DBBF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D94E-6900-46C0-8AE5-B8771C3CC9CF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7A044-EFB2-404B-9182-4CE965D3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41A-A4B0-4CA2-9433-3A97E802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E6EE-0E36-4901-A17E-F60755E7C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51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75CE-DD15-48C0-85FD-123CF5BC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7D40-AC64-471A-B006-39FFF02C3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6D7C3-48C2-4574-8B0A-117ABFB49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E4A2C-2232-45BB-A3C7-5C64CC9C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D94E-6900-46C0-8AE5-B8771C3CC9CF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8CD44-4DEA-4BBE-8C2F-EBC4835E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80E4C-83F9-40AA-A4E8-6950F809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E6EE-0E36-4901-A17E-F60755E7C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9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7522-B6A2-4D3B-B307-8500266D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3194A-9763-4F38-9715-1C6A3DCF1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1F50-E55F-4512-B9A1-0356E1478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92BB3-9AFC-49A4-8C20-F2FB58E2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D94E-6900-46C0-8AE5-B8771C3CC9CF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54E9E-AC68-45E7-9E02-4B760D6E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6B7BC-27BA-4A0F-8384-19E69B23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E6EE-0E36-4901-A17E-F60755E7C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95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A672F-E199-4CB3-A023-FE378FED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D68BE-2D75-4F25-930E-1F26ED9F4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ECE67-AED6-47F8-AA7B-6EAA1CCAA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5D94E-6900-46C0-8AE5-B8771C3CC9CF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3756-5C8A-45B9-A6C1-AEE5C7A28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8B1-368A-42F9-89E4-4AB1AE4A6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AE6EE-0E36-4901-A17E-F60755E7C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21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C409-8A81-44DD-9AD2-2AB4B265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634" y="-259196"/>
            <a:ext cx="9144000" cy="1103094"/>
          </a:xfrm>
        </p:spPr>
        <p:txBody>
          <a:bodyPr/>
          <a:lstStyle/>
          <a:p>
            <a:r>
              <a:rPr lang="en-GB" b="1" dirty="0"/>
              <a:t>Blockchain Code Overview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492BA4-7EDE-4D6E-AB88-D3784BA29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33811"/>
              </p:ext>
            </p:extLst>
          </p:nvPr>
        </p:nvGraphicFramePr>
        <p:xfrm>
          <a:off x="4699772" y="4904486"/>
          <a:ext cx="2339023" cy="10888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339023">
                  <a:extLst>
                    <a:ext uri="{9D8B030D-6E8A-4147-A177-3AD203B41FA5}">
                      <a16:colId xmlns:a16="http://schemas.microsoft.com/office/drawing/2014/main" val="3856874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34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61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832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8224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2289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646332"/>
                  </a:ext>
                </a:extLst>
              </a:tr>
            </a:tbl>
          </a:graphicData>
        </a:graphic>
      </p:graphicFrame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F34A59C3-F69D-4BE6-87BF-06262C9ACC89}"/>
              </a:ext>
            </a:extLst>
          </p:cNvPr>
          <p:cNvSpPr/>
          <p:nvPr/>
        </p:nvSpPr>
        <p:spPr>
          <a:xfrm>
            <a:off x="9002109" y="1781140"/>
            <a:ext cx="1145627" cy="89173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52BE36D8-4C68-41F0-9E08-3B6271B65880}"/>
              </a:ext>
            </a:extLst>
          </p:cNvPr>
          <p:cNvSpPr/>
          <p:nvPr/>
        </p:nvSpPr>
        <p:spPr>
          <a:xfrm>
            <a:off x="9002109" y="3774586"/>
            <a:ext cx="1145627" cy="89173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20630B16-0EDA-48A5-948F-E2BFF5B76A1A}"/>
              </a:ext>
            </a:extLst>
          </p:cNvPr>
          <p:cNvSpPr/>
          <p:nvPr/>
        </p:nvSpPr>
        <p:spPr>
          <a:xfrm>
            <a:off x="9044904" y="4897937"/>
            <a:ext cx="1145627" cy="89173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3C9FD3-08DA-4F73-9A5A-A9D1EB26A82C}"/>
              </a:ext>
            </a:extLst>
          </p:cNvPr>
          <p:cNvSpPr/>
          <p:nvPr/>
        </p:nvSpPr>
        <p:spPr>
          <a:xfrm>
            <a:off x="3721997" y="1632455"/>
            <a:ext cx="5243608" cy="133310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Beveled 19">
            <a:extLst>
              <a:ext uri="{FF2B5EF4-FFF2-40B4-BE49-F238E27FC236}">
                <a16:creationId xmlns:a16="http://schemas.microsoft.com/office/drawing/2014/main" id="{61254EBA-DA9B-4342-BB0B-5FCA04FF9983}"/>
              </a:ext>
            </a:extLst>
          </p:cNvPr>
          <p:cNvSpPr/>
          <p:nvPr/>
        </p:nvSpPr>
        <p:spPr>
          <a:xfrm>
            <a:off x="9029735" y="2737240"/>
            <a:ext cx="1145627" cy="89173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A47EEBB-7301-439D-8913-CC54C00D3A12}"/>
              </a:ext>
            </a:extLst>
          </p:cNvPr>
          <p:cNvSpPr/>
          <p:nvPr/>
        </p:nvSpPr>
        <p:spPr>
          <a:xfrm>
            <a:off x="3779582" y="2688814"/>
            <a:ext cx="5218088" cy="133310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7D18587-0A3C-4D5E-949C-72C64FE6D74D}"/>
              </a:ext>
            </a:extLst>
          </p:cNvPr>
          <p:cNvSpPr/>
          <p:nvPr/>
        </p:nvSpPr>
        <p:spPr>
          <a:xfrm>
            <a:off x="3745741" y="3758473"/>
            <a:ext cx="5243608" cy="133310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8DDE09-3219-4094-80EA-59585FD8F4F5}"/>
              </a:ext>
            </a:extLst>
          </p:cNvPr>
          <p:cNvSpPr txBox="1"/>
          <p:nvPr/>
        </p:nvSpPr>
        <p:spPr>
          <a:xfrm>
            <a:off x="126125" y="2862608"/>
            <a:ext cx="2837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Blocks  Wallets Transactions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F551B6-D1DD-42B3-B119-B55BF3B33D0E}"/>
              </a:ext>
            </a:extLst>
          </p:cNvPr>
          <p:cNvSpPr txBox="1"/>
          <p:nvPr/>
        </p:nvSpPr>
        <p:spPr>
          <a:xfrm>
            <a:off x="8417880" y="1093297"/>
            <a:ext cx="345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Distributed ledger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66AB74-B540-475F-9FAC-63B097E2335F}"/>
              </a:ext>
            </a:extLst>
          </p:cNvPr>
          <p:cNvSpPr txBox="1"/>
          <p:nvPr/>
        </p:nvSpPr>
        <p:spPr>
          <a:xfrm>
            <a:off x="4357297" y="1014084"/>
            <a:ext cx="417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Consensus  Algorithms , POW/POS/POA 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1CFC7FDF-FD42-447C-BEF9-EC92E346E14D}"/>
              </a:ext>
            </a:extLst>
          </p:cNvPr>
          <p:cNvSpPr/>
          <p:nvPr/>
        </p:nvSpPr>
        <p:spPr>
          <a:xfrm>
            <a:off x="2801329" y="1632455"/>
            <a:ext cx="1121916" cy="4839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03054C0E-5F7B-4D70-BF44-247EB0BD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0551EB63-5C1B-4448-8204-425C4728BF6B}"/>
              </a:ext>
            </a:extLst>
          </p:cNvPr>
          <p:cNvSpPr/>
          <p:nvPr/>
        </p:nvSpPr>
        <p:spPr>
          <a:xfrm rot="5210438">
            <a:off x="9181436" y="5956597"/>
            <a:ext cx="872560" cy="8769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4415904-6197-4D1D-A822-73244C2CEDB2}"/>
              </a:ext>
            </a:extLst>
          </p:cNvPr>
          <p:cNvSpPr/>
          <p:nvPr/>
        </p:nvSpPr>
        <p:spPr>
          <a:xfrm>
            <a:off x="3766822" y="4801600"/>
            <a:ext cx="5243608" cy="133310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60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D5A68-47D0-481D-937C-DC3110800BDF}"/>
              </a:ext>
            </a:extLst>
          </p:cNvPr>
          <p:cNvSpPr txBox="1"/>
          <p:nvPr/>
        </p:nvSpPr>
        <p:spPr>
          <a:xfrm>
            <a:off x="464461" y="0"/>
            <a:ext cx="6093994" cy="11323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GB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05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/* WALLETS */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05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Generate a new Wallet and fill the public and private key fields of the UI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05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GenerateWallet_Click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05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GB" sz="105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Wallet.</a:t>
            </a:r>
            <a:r>
              <a:rPr lang="en-GB" sz="105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Wallet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myNewWallet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105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Wallet.</a:t>
            </a:r>
            <a:r>
              <a:rPr lang="en-GB" sz="105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Wallet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05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privKey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publicKey.Text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myNewWallet.publicID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privateKey.Text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privKey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05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Validate the keys loaded in the UI by comparing their mathematical relationship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05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ValidateKeys_Click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05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GB" sz="105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105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Wallet.</a:t>
            </a:r>
            <a:r>
              <a:rPr lang="en-GB" sz="105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Wallet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.ValidatePrivateKey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privateKey.Text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publicKey.Text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UpdateText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"Keys are valid"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105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UpdateText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"Keys are invalid"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05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Check the balance of current user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05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CheckBalance_Click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05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GB" sz="1050" dirty="0" err="1">
                <a:solidFill>
                  <a:srgbClr val="2B91A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UpdateText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blockchain.GetBalance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publicKey.Text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).</a:t>
            </a:r>
            <a:r>
              <a:rPr lang="en-GB" sz="105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GB" sz="1050" dirty="0">
                <a:solidFill>
                  <a:srgbClr val="A31515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 Assignment Coin"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05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105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GB" sz="800" dirty="0">
                <a:effectLst/>
              </a:rPr>
            </a:br>
            <a:r>
              <a:rPr lang="en-GB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GB" sz="800" dirty="0">
                <a:effectLst/>
              </a:rPr>
            </a:br>
            <a:r>
              <a:rPr lang="en-GB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GB" sz="800" dirty="0">
                <a:effectLst/>
              </a:rPr>
            </a:br>
            <a:r>
              <a:rPr lang="en-GB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GB" sz="800" dirty="0">
                <a:effectLst/>
              </a:rPr>
            </a:br>
            <a:r>
              <a:rPr lang="en-GB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GB" sz="800" dirty="0">
                <a:effectLst/>
              </a:rPr>
            </a:br>
            <a:r>
              <a:rPr lang="en-GB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GB" sz="800" dirty="0">
                <a:effectLst/>
              </a:rPr>
            </a:br>
            <a:r>
              <a:rPr lang="en-GB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GB" sz="800" dirty="0">
                <a:effectLst/>
              </a:rPr>
            </a:br>
            <a:r>
              <a:rPr lang="en-GB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GB" sz="800" dirty="0">
                <a:effectLst/>
              </a:rPr>
            </a:br>
            <a:r>
              <a:rPr lang="en-GB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GB" sz="800" dirty="0">
                <a:effectLst/>
              </a:rPr>
            </a:br>
            <a:r>
              <a:rPr lang="en-GB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GB" sz="800" dirty="0">
                <a:effectLst/>
              </a:rPr>
            </a:br>
            <a:r>
              <a:rPr lang="en-GB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93AAA-5F82-4DF5-8F0F-5CE10A04D0FD}"/>
              </a:ext>
            </a:extLst>
          </p:cNvPr>
          <p:cNvSpPr txBox="1"/>
          <p:nvPr/>
        </p:nvSpPr>
        <p:spPr>
          <a:xfrm>
            <a:off x="6096000" y="0"/>
            <a:ext cx="6093994" cy="7256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GB" sz="8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GB" sz="9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TRANSACTION MANAGEMENT */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Create a new pending transaction and add it to the transaction pool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CreateTransaction_Click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GB" sz="90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publicKey.Text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reciever.Text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b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GB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</a:t>
            </a:r>
            <a:r>
              <a:rPr lang="en-GB" sz="90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amount.Text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GB" sz="90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fee.Text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privateKey.Text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blockchain.transactionPool.Add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(transaction);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UpdateText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transaction.ToString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BLOCK MANAGEMENT */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Conduct Proof-of-work in order to mine transactions from the pool and submit a new block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NewBlock_Click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GB" sz="900" dirty="0" err="1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Retrieve pending transactions to be added to the newly generated Block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transactions =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blockchain.GetPendingTransactions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Create and append the new block - requires a reference to the previous block, a set of </a:t>
            </a:r>
            <a:br>
              <a:rPr lang="en-GB" sz="9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GB" sz="9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// transactions and the miners public address (For the reward to be issued)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newBlock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blockchain.GetLastBlock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transactions,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publicKey.Text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blockchain.blocks.Add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newBlock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UpdateText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blockchain.ToString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79386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78B1B7-85B3-455B-ABAC-18BBB0230939}"/>
              </a:ext>
            </a:extLst>
          </p:cNvPr>
          <p:cNvSpPr txBox="1"/>
          <p:nvPr/>
        </p:nvSpPr>
        <p:spPr>
          <a:xfrm>
            <a:off x="800791" y="157655"/>
            <a:ext cx="7854615" cy="75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/* BLOCKCHAIN VALIDATION */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Validate the integrity of the state of the Blockchain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Validate_Click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GB" sz="900" dirty="0" err="1">
                <a:solidFill>
                  <a:srgbClr val="2B91A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CASE: Genesis Block - Check only hash as no transactions are currently present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blockchain.blocks.Count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== 1)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GB" sz="900" dirty="0" err="1">
                <a:solidFill>
                  <a:srgbClr val="2B91A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.ValidateHash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blockchain.blocks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[0])) </a:t>
            </a:r>
            <a:r>
              <a:rPr lang="en-GB" sz="900" dirty="0">
                <a:solidFill>
                  <a:srgbClr val="008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Recompute Hash to check validity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UpdateText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31515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"Blockchain is invalid"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UpdateText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31515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"Blockchain is valid"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=1;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&lt;blockchain.blocks.Count-1;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blockchain.blocks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prevHash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blockchain.blocks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- 1].hash ||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Check the chain of hashes (i.e. </a:t>
            </a:r>
            <a:r>
              <a:rPr lang="en-GB" sz="900" dirty="0" err="1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prev</a:t>
            </a:r>
            <a:r>
              <a:rPr lang="en-GB" sz="900" dirty="0">
                <a:solidFill>
                  <a:srgbClr val="008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r>
              <a:rPr lang="en-GB" sz="900" dirty="0" err="1">
                <a:solidFill>
                  <a:srgbClr val="2B91A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.ValidateHash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blockchain.blocks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]) ||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Check each blocks hash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r>
              <a:rPr lang="en-GB" sz="900" dirty="0" err="1">
                <a:solidFill>
                  <a:srgbClr val="2B91A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.ValidateMerkleRoot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blockchain.blocks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])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Check transaction integrity using Merkle Root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UpdateText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31515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"Blockchain is invalid"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UpdateText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31515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"Blockchain is valid"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9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8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74E8-B376-4811-B8E3-588AB407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 err="1"/>
              <a:t>Blockchain.cs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27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F2A06B-D37E-4C52-B21D-8E4CA87053C4}"/>
              </a:ext>
            </a:extLst>
          </p:cNvPr>
          <p:cNvSpPr txBox="1"/>
          <p:nvPr/>
        </p:nvSpPr>
        <p:spPr>
          <a:xfrm>
            <a:off x="832323" y="283779"/>
            <a:ext cx="6093994" cy="6778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System.Collections.Generic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System.Linq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System.Text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System.Threading.Tasks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BlockchainAssignment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&gt; blocks;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// List of block objects forming the blockchain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transactionsPerBlock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5;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// Maximum number of transactions per block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List of pending transactions to be mined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transactionPool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      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Default Constructor - initialises the list of blocks and generates the genesis block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Blockchain()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.blocks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&gt;(){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Create and append the Genesis Block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Prints the block at the specified index to the UI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GetBlockAsString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index)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Check if referenced block exists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(index &gt;= 0 &amp;&amp; index &lt;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blocks.Count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blocks[index].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Return block as a string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"No such block exists"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7E356-F8C5-4B1A-AD3B-8ECABC649FE7}"/>
              </a:ext>
            </a:extLst>
          </p:cNvPr>
          <p:cNvSpPr txBox="1"/>
          <p:nvPr/>
        </p:nvSpPr>
        <p:spPr>
          <a:xfrm>
            <a:off x="5633545" y="151948"/>
            <a:ext cx="6096000" cy="7355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Retrieves the most recently appended block in the blockchain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GetLastBlock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blocks[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blocks.Count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- 1];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900" dirty="0">
              <a:solidFill>
                <a:srgbClr val="000000"/>
              </a:solidFill>
              <a:highlight>
                <a:srgbClr val="00FFFF"/>
              </a:highlight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// Retrieve pending transactions and remove from pool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GetPendingTransactions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Determine the number of transactions to retrieve dependent on the number of pending </a:t>
            </a:r>
            <a:b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transactions and the limit specified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n = </a:t>
            </a:r>
            <a:r>
              <a:rPr lang="en-GB" sz="900" dirty="0" err="1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Math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.Min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transactionsPerBlock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transactionPool.Count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"Pull" transactions from the transaction list (modifying the original list)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&gt; transactions =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transactionPool.GetRange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(0, n);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transactionPool.RemoveRange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(0, n);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Return the extracted transactions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transactions;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Output all blocks of the blockchain as a string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.Join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 blocks);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04240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DF78F1-5B15-43AA-8667-6BDB743AE44F}"/>
              </a:ext>
            </a:extLst>
          </p:cNvPr>
          <p:cNvSpPr txBox="1"/>
          <p:nvPr/>
        </p:nvSpPr>
        <p:spPr>
          <a:xfrm>
            <a:off x="546538" y="210207"/>
            <a:ext cx="6093994" cy="6778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Check validity of a blocks hash by recomputing the hash and comparing with the mined value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ValidateHash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block)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rehash =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block.CreateHash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rehash.Equals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block.hash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Check validity of the </a:t>
            </a:r>
            <a:r>
              <a:rPr lang="en-GB" sz="800" dirty="0" err="1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merkle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root by recalculating the root and comparing with the mined value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ValidateMerkleRoot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block)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reMerkle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800" dirty="0" err="1">
                <a:solidFill>
                  <a:srgbClr val="2B91A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.MerkleRoot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block.transactionList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reMerkle.Equals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block.merkleRoot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Check the balance associated with a wallet based on the public key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GetBalance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address)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balance = 0;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// Accumulator value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Loop through all approved transactions in order to assess account balance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blocks)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block.transactionList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transaction.recipientAddress.Equals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(address)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balance +=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transaction.amount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Credit funds received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transaction.senderAddress.Equals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(address))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balance -= (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transaction.amount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transaction.fee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Debit payments placed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balance;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6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FFD3-B819-4994-98B5-F8636293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 err="1"/>
              <a:t>Block.cs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1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A8D9B-6242-4812-BA02-4F5749CC4A66}"/>
              </a:ext>
            </a:extLst>
          </p:cNvPr>
          <p:cNvSpPr txBox="1"/>
          <p:nvPr/>
        </p:nvSpPr>
        <p:spPr>
          <a:xfrm>
            <a:off x="777765" y="90116"/>
            <a:ext cx="6096000" cy="6778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System.Collections.Generic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System.Linq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System.Security.Cryptography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System.Text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BlockchainAssignment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timestamp;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	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Time of creation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index,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	</a:t>
            </a:r>
            <a:r>
              <a:rPr lang="en-GB" sz="8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 Position of the block in the sequence of blocks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difficulty = </a:t>
            </a:r>
            <a:r>
              <a:rPr lang="en-GB" sz="800" i="1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An arbitrary number of 0's to proceed a hash value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prevHash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		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A reference pointer to the previous block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hash,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		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The current blocks "identity"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merkleRoot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	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The </a:t>
            </a:r>
            <a:r>
              <a:rPr lang="en-GB" sz="800" dirty="0" err="1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merkle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root of all transactions in the block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minerAddress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	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Public Key (Wallet Address) of the Miner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transactionList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List of transactions in this block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Proof-of-work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nonce;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		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Number used once for Proof-of-Work and mining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Rewards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reward;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		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Simple fixed reward established by "Coinbase"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/* Genesis block constructor */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Block()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.timestamp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80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.Now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.index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.transactionList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.hash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Mine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E79D9-4DEE-4F66-9CE3-472E4CEF05EB}"/>
              </a:ext>
            </a:extLst>
          </p:cNvPr>
          <p:cNvSpPr txBox="1"/>
          <p:nvPr/>
        </p:nvSpPr>
        <p:spPr>
          <a:xfrm>
            <a:off x="6096000" y="546538"/>
            <a:ext cx="6096000" cy="6441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New Block constructor */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Block(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lastBlock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transactions,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minerAddress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.timestamp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80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.Now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.index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lastBlock.index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+ 1;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.prevHash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lastBlock.hash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 err="1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.minerAddress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minerAddress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The wallet to be credited the reward for the mining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 err="1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.reward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	             </a:t>
            </a:r>
            <a:r>
              <a:rPr lang="en-GB" sz="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Assign a simple fixed value reward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transactions.Add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createRewardTransaction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(transactions));</a:t>
            </a: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Create and append the reward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 err="1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.transactionList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&gt;(transactions);</a:t>
            </a: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Assign provided transactions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 err="1">
                <a:solidFill>
                  <a:srgbClr val="0000F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.merkleRoot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MerkleRoot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transactionList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Calculate the </a:t>
            </a:r>
            <a:r>
              <a:rPr lang="en-GB" sz="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merkle</a:t>
            </a:r>
            <a:r>
              <a:rPr lang="en-GB" sz="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root of transactions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 err="1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.hash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Mine();</a:t>
            </a: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Conduct </a:t>
            </a:r>
            <a:r>
              <a:rPr lang="en-GB" sz="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PoW</a:t>
            </a:r>
            <a:r>
              <a:rPr lang="en-GB" sz="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 create a hash which meets the given difficulty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Hashes the entire Block object */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CreateHash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hash = </a:t>
            </a:r>
            <a:r>
              <a:rPr lang="en-GB" sz="80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.Empty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SHA256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hasher =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SHA256Managed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.Create();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Concatenate all blocks properties including nonce as to generate new hash on each call */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input =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timestamp.ToString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index +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prevHash</a:t>
            </a: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b="1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nonce</a:t>
            </a:r>
            <a:r>
              <a:rPr lang="en-GB" sz="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b="1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b="1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merkleRoot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Apply the hash function to the block as represented by the string "input" */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hashByte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hasher.ComputeHash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Encoding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.UTF8.GetBytes(input));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Reformat to a string */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hashByte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 += </a:t>
            </a:r>
            <a:r>
              <a:rPr lang="en-GB" sz="80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.Format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"{0:x2}"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x);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hash;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0214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BF804C-9E6E-4952-8E66-672D915F766E}"/>
              </a:ext>
            </a:extLst>
          </p:cNvPr>
          <p:cNvSpPr txBox="1"/>
          <p:nvPr/>
        </p:nvSpPr>
        <p:spPr>
          <a:xfrm>
            <a:off x="0" y="0"/>
            <a:ext cx="6096000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// Create a Hash which satisfies the difficulty level required for </a:t>
            </a:r>
            <a:r>
              <a:rPr lang="en-GB" sz="7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PoW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b="1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Mine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nonce = 0;</a:t>
            </a: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GB" sz="7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Initalise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the nonce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7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hash = </a:t>
            </a:r>
            <a:r>
              <a:rPr lang="en-GB" sz="700" b="1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CreateHash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Hash the block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7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 =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7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'0'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GB" sz="700" i="1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difficulty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 string for analysing the </a:t>
            </a:r>
            <a:r>
              <a:rPr lang="en-GB" sz="7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PoW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requirement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hash.StartsWith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(re))</a:t>
            </a: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Check the resultant hash against the "re" string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nonce++;</a:t>
            </a: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Increment the nonce should the difficulty level not be satisfied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 = </a:t>
            </a:r>
            <a:r>
              <a:rPr lang="en-GB" sz="700" b="1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CreateHash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Rehash with the new nonce as to generate a different hash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hash;</a:t>
            </a: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Return the hash meeting the difficulty requirement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Merkle Root Algorithm - Encodes transactions within a block into a single hash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MerkleRoot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70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70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transactionList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70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70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hashes = 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transactionList.Select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 =&gt; 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t.hash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ToList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            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hashes.Count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0)</a:t>
            </a: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No transactions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2B91A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.Empty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hashes.Count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1)</a:t>
            </a: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One transaction - hash with "self"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HashCode.</a:t>
            </a:r>
            <a:r>
              <a:rPr lang="en-GB" sz="700" dirty="0" err="1">
                <a:solidFill>
                  <a:srgbClr val="2B91A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HashTools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.combineHash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(hashes[0], hashes[0]);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hashes.Count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1)</a:t>
            </a: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Multiple transactions - Repeat until tree has been traversed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70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70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merkleLeaves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70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Keep track of current "level"</a:t>
            </a: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=0; 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hashes.Count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+=2)</a:t>
            </a: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Step over neighbouring pair combining each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hashes.Count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- 1)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merkleLeaves.Add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HashCode.</a:t>
            </a:r>
            <a:r>
              <a:rPr lang="en-GB" sz="700" dirty="0" err="1">
                <a:solidFill>
                  <a:srgbClr val="2B91A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HashTools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.combineHash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(hashes[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], hashes[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])); 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merkleLeaves.Add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HashCode.</a:t>
            </a:r>
            <a:r>
              <a:rPr lang="en-GB" sz="700" dirty="0" err="1">
                <a:solidFill>
                  <a:srgbClr val="2B91A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HashTools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.combineHash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(hashes[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], hashes[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+ 1]));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hashes = </a:t>
            </a:r>
            <a:r>
              <a:rPr lang="en-GB" sz="7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merkleLeaves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Update the working "layer"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70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hashes[0];</a:t>
            </a: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Return the root node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7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E5068-43A8-4FD3-BB2D-1943441C1086}"/>
              </a:ext>
            </a:extLst>
          </p:cNvPr>
          <p:cNvSpPr txBox="1"/>
          <p:nvPr/>
        </p:nvSpPr>
        <p:spPr>
          <a:xfrm>
            <a:off x="6096000" y="409903"/>
            <a:ext cx="6096000" cy="6675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Create reward for incentivising the mining of block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createRewardTransaction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&gt; transactions)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fees =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transactions.Aggregate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(0.0, (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acc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 t) =&gt;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acc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t.fee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Sum all fees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"Mine Rewards"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minerAddress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 (reward + fees), 0,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Issue reward as a transaction in the new block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 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/* Concatenate all properties to output to the UI */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"[BLOCK START]"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en-GB" sz="80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nIndex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index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en-GB" sz="80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tTimestamp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timestamp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en-GB" sz="80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nPrevious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Hash: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prevHash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"\n-- </a:t>
            </a:r>
            <a:r>
              <a:rPr lang="en-GB" sz="800" dirty="0" err="1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PoW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--"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en-GB" sz="800" dirty="0" err="1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nDifficulty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Level: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difficulty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en-GB" sz="800" dirty="0" err="1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nNonce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nonce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en-GB" sz="80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nHash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hash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"\n-- Rewards --"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en-GB" sz="800" dirty="0" err="1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nReward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reward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en-GB" sz="800" dirty="0" err="1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nMiners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Address: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minerAddress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"\n--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transactionList.Count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 Transactions --"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en-GB" sz="800" dirty="0" err="1">
                <a:solidFill>
                  <a:srgbClr val="A31515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nMerkle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Root: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merkleRoot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GB" sz="800" dirty="0" err="1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.Join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transactionList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"\n[BLOCK END]"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8C58-2AF6-40F8-937E-96FDCE0B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6096"/>
            <a:ext cx="10515600" cy="1325563"/>
          </a:xfrm>
        </p:spPr>
        <p:txBody>
          <a:bodyPr/>
          <a:lstStyle/>
          <a:p>
            <a:pPr algn="ctr"/>
            <a:r>
              <a:rPr lang="en-GB" dirty="0" err="1"/>
              <a:t>Transaction.cs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09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84DF2D-E996-4B50-8AA9-4AFE84F8EB51}"/>
              </a:ext>
            </a:extLst>
          </p:cNvPr>
          <p:cNvSpPr txBox="1"/>
          <p:nvPr/>
        </p:nvSpPr>
        <p:spPr>
          <a:xfrm>
            <a:off x="283779" y="241738"/>
            <a:ext cx="6096000" cy="7691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BlockchainAssignment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/* Transaction Variables */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timestamp;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		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Time of creation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senderAddress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recipientAddress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	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Participants public key addresses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amount, fee;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	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Quantities transferred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hash, signature;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	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Attributes for verification of validity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 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/* Transaction Constructor */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Transaction(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from, 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to,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amount,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fee, 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privateKey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.timestamp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90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.Now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.senderAddress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from;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.recipientAddress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to;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.amount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amount;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.fee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fee;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.hash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CreateHash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Hash the transaction attributes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.signature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Wallet.</a:t>
            </a:r>
            <a:r>
              <a:rPr lang="en-GB" sz="90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Wallet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.CreateSignature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(from,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privateKey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 hash);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Sign the hash with the senders private key ensuring validity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061F2-6CA3-4AE7-9232-874C9D6D3081}"/>
              </a:ext>
            </a:extLst>
          </p:cNvPr>
          <p:cNvSpPr txBox="1"/>
          <p:nvPr/>
        </p:nvSpPr>
        <p:spPr>
          <a:xfrm>
            <a:off x="5812221" y="52552"/>
            <a:ext cx="6096000" cy="7246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8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/* Hash the transaction attributes using SHA256 */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CreateHash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hash = </a:t>
            </a:r>
            <a:r>
              <a:rPr lang="en-GB" sz="80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.Empty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SHA256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hasher =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SHA256Managed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.Create();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/* Concatenate all transaction properties */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input = timestamp +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senderAddress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recipientAddress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amount + fee;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hashByte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hasher.ComputeHash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Encoding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.UTF8.GetBytes(input));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x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hashByte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hash += </a:t>
            </a:r>
            <a:r>
              <a:rPr lang="en-GB" sz="80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.Format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"{0:x2}"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 x);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hash;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Represent a transaction as a string for output to UI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8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  [TRANSACTION START]"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  Timestamp: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timestamp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  -- Verification --"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  Hash: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hash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  Signature: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signature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  -- Quantities --"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  Transferred: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amount 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 Assignment Coin"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"\t  Fee: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fee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  -- Participants --"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  Sender: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senderAddress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  </a:t>
            </a:r>
            <a:r>
              <a:rPr lang="en-GB" sz="80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Reciever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GB" sz="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recipientAddress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GB" sz="8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"\n  [TRANSACTION END]"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00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DD18-42FE-4961-A0B9-8CB912FD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A718D2-ADF8-49CB-AC7A-08F25DF0A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1628" y="438698"/>
            <a:ext cx="3548743" cy="6298204"/>
          </a:xfrm>
        </p:spPr>
      </p:pic>
    </p:spTree>
    <p:extLst>
      <p:ext uri="{BB962C8B-B14F-4D97-AF65-F5344CB8AC3E}">
        <p14:creationId xmlns:p14="http://schemas.microsoft.com/office/powerpoint/2010/main" val="41312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E274-4918-474A-9965-8B00DF4B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DBA40-0707-44C4-8985-86E6735ED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518" y="164713"/>
            <a:ext cx="7335183" cy="6528573"/>
          </a:xfrm>
        </p:spPr>
      </p:pic>
    </p:spTree>
    <p:extLst>
      <p:ext uri="{BB962C8B-B14F-4D97-AF65-F5344CB8AC3E}">
        <p14:creationId xmlns:p14="http://schemas.microsoft.com/office/powerpoint/2010/main" val="302110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E131-0BBC-40BF-AFCE-0D6693FC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7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39A3-DF47-47E5-9F92-945D8E56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26B14-D28C-4808-A66F-36BF2EA5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221" y="0"/>
            <a:ext cx="3537857" cy="669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1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A11A-BB51-49CF-BDE6-D07EA2B7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6162-8B77-4BC0-A768-3306CADB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3C6F8-E716-428D-A53E-0B3F838D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72" y="0"/>
            <a:ext cx="5924887" cy="67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32E9-C9F0-49E6-9E56-DFC0CCC0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144D-3317-4319-AF8B-0288C527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CADEF-930B-44A1-A764-D8BBF720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002" y="65727"/>
            <a:ext cx="5626221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2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C409-8A81-44DD-9AD2-2AB4B265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38" y="-826814"/>
            <a:ext cx="9144000" cy="2387600"/>
          </a:xfrm>
        </p:spPr>
        <p:txBody>
          <a:bodyPr/>
          <a:lstStyle/>
          <a:p>
            <a:r>
              <a:rPr lang="en-GB" dirty="0"/>
              <a:t>Blockchain Code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4D698-6A8D-4BF4-AEA2-023B8A774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835" y="1867831"/>
            <a:ext cx="9144000" cy="1655762"/>
          </a:xfrm>
        </p:spPr>
        <p:txBody>
          <a:bodyPr/>
          <a:lstStyle/>
          <a:p>
            <a:r>
              <a:rPr lang="en-GB" dirty="0"/>
              <a:t>Explanations of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39988-9B38-4970-B411-2C064BF6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18" y="2617076"/>
            <a:ext cx="7814317" cy="39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9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8DF6-F5E0-4817-B53F-111721D1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 err="1"/>
              <a:t>BlockchainApp.cs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9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1D76B1-90C0-4799-BE4C-68B13AF3FB71}"/>
              </a:ext>
            </a:extLst>
          </p:cNvPr>
          <p:cNvSpPr txBox="1"/>
          <p:nvPr/>
        </p:nvSpPr>
        <p:spPr>
          <a:xfrm>
            <a:off x="1021509" y="21021"/>
            <a:ext cx="6093994" cy="725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GB" sz="900" dirty="0">
                <a:solidFill>
                  <a:srgbClr val="0000FF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FF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System.Collections.Generic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FF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System.Windows.Forms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FF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BlockchainAssignment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0000FF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partial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2B91AF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BlockchainApp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GB" sz="900" dirty="0">
                <a:solidFill>
                  <a:srgbClr val="2B91AF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Form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Global blockchain object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Default App Constructor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BlockchainApp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Initialise UI Components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InitializeComponent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Create a new blockchain instance 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.blockchain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Update UI with an initialisation message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UpdateText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"New blockchain initialised!"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Helper method to update the UI with a provided message “text”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UpdateText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text)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output.Text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= text;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8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 Print entire blockchain to UI for debugging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ReadAll_Click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GB" sz="900" dirty="0" err="1">
                <a:solidFill>
                  <a:srgbClr val="2B91AF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UpdateText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blockchain.ToString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9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9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1627A-1B5E-4957-ACD1-7A8BF3BE2450}"/>
              </a:ext>
            </a:extLst>
          </p:cNvPr>
          <p:cNvSpPr txBox="1"/>
          <p:nvPr/>
        </p:nvSpPr>
        <p:spPr>
          <a:xfrm>
            <a:off x="5493759" y="525518"/>
            <a:ext cx="6103256" cy="5632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GB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Block N (based on user specified index)</a:t>
            </a:r>
            <a:endParaRPr lang="en-GB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PrintBlock_Click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GB" sz="140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GB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GB" sz="140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Int32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.TryParse(</a:t>
            </a:r>
            <a:r>
              <a:rPr lang="en-GB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blockNo.Text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index))</a:t>
            </a:r>
            <a:endParaRPr lang="en-GB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UpdateText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blockchain.GetBlockAsString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(index));</a:t>
            </a:r>
            <a:endParaRPr lang="en-GB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en-GB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UpdateText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"Invalid Block No."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GB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      </a:t>
            </a:r>
            <a:r>
              <a:rPr lang="en-GB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Print pending transactions from the transaction pool to the UI</a:t>
            </a:r>
            <a:endParaRPr lang="en-GB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PrintPendingTransactions_Click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GB" sz="1400" dirty="0" err="1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GB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GB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UpdateText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.Join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blockchain.transactionPool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GB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0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1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3094</Words>
  <Application>Microsoft Office PowerPoint</Application>
  <PresentationFormat>Widescreen</PresentationFormat>
  <Paragraphs>417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Consolas</vt:lpstr>
      <vt:lpstr>Office Theme</vt:lpstr>
      <vt:lpstr>Blockchain Code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Blockchain Code Overview</vt:lpstr>
      <vt:lpstr>BlockchainApp.cs</vt:lpstr>
      <vt:lpstr>PowerPoint Presentation</vt:lpstr>
      <vt:lpstr>PowerPoint Presentation</vt:lpstr>
      <vt:lpstr>PowerPoint Presentation</vt:lpstr>
      <vt:lpstr>Blockchain.cs</vt:lpstr>
      <vt:lpstr>PowerPoint Presentation</vt:lpstr>
      <vt:lpstr>PowerPoint Presentation</vt:lpstr>
      <vt:lpstr>Block.cs</vt:lpstr>
      <vt:lpstr>PowerPoint Presentation</vt:lpstr>
      <vt:lpstr>PowerPoint Presentation</vt:lpstr>
      <vt:lpstr>Transaction.cs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Code Overview</dc:title>
  <dc:creator>Ryan Faulkner</dc:creator>
  <cp:lastModifiedBy>Atta Badii</cp:lastModifiedBy>
  <cp:revision>7</cp:revision>
  <dcterms:created xsi:type="dcterms:W3CDTF">2022-03-16T18:09:28Z</dcterms:created>
  <dcterms:modified xsi:type="dcterms:W3CDTF">2022-03-17T10:53:40Z</dcterms:modified>
</cp:coreProperties>
</file>