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58BE-2CC3-48A9-A5B9-986AEF30772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5E7-795B-45A1-84F9-9822BAB6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9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58BE-2CC3-48A9-A5B9-986AEF30772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5E7-795B-45A1-84F9-9822BAB6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58BE-2CC3-48A9-A5B9-986AEF30772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5E7-795B-45A1-84F9-9822BAB6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9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58BE-2CC3-48A9-A5B9-986AEF30772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5E7-795B-45A1-84F9-9822BAB6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3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58BE-2CC3-48A9-A5B9-986AEF30772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5E7-795B-45A1-84F9-9822BAB6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4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58BE-2CC3-48A9-A5B9-986AEF30772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5E7-795B-45A1-84F9-9822BAB6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2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58BE-2CC3-48A9-A5B9-986AEF30772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5E7-795B-45A1-84F9-9822BAB6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0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58BE-2CC3-48A9-A5B9-986AEF30772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5E7-795B-45A1-84F9-9822BAB6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1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58BE-2CC3-48A9-A5B9-986AEF30772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5E7-795B-45A1-84F9-9822BAB6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8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58BE-2CC3-48A9-A5B9-986AEF30772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5E7-795B-45A1-84F9-9822BAB6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0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58BE-2CC3-48A9-A5B9-986AEF30772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85E7-795B-45A1-84F9-9822BAB6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9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058BE-2CC3-48A9-A5B9-986AEF30772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C85E7-795B-45A1-84F9-9822BAB68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4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05803B-F55B-46EB-A973-DEB660DFFA2D}"/>
              </a:ext>
            </a:extLst>
          </p:cNvPr>
          <p:cNvSpPr/>
          <p:nvPr/>
        </p:nvSpPr>
        <p:spPr>
          <a:xfrm>
            <a:off x="-310551" y="-172527"/>
            <a:ext cx="14199079" cy="954081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6EDF5-CCBC-4C5D-A373-8D0D8C9C2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15367"/>
            <a:ext cx="10370713" cy="1249106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Business Intelligence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DB2C0-CE2B-4198-87B3-F855C7EC7204}"/>
              </a:ext>
            </a:extLst>
          </p:cNvPr>
          <p:cNvSpPr txBox="1"/>
          <p:nvPr/>
        </p:nvSpPr>
        <p:spPr>
          <a:xfrm>
            <a:off x="469006" y="3060807"/>
            <a:ext cx="3651160" cy="711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lonna MT" panose="04020805060202030203" pitchFamily="82" charset="0"/>
              </a:rPr>
              <a:t>Optimizing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400CB-A099-43F6-BEFA-D4C22635C55A}"/>
              </a:ext>
            </a:extLst>
          </p:cNvPr>
          <p:cNvSpPr txBox="1"/>
          <p:nvPr/>
        </p:nvSpPr>
        <p:spPr>
          <a:xfrm>
            <a:off x="3886741" y="4711493"/>
            <a:ext cx="8896081" cy="1020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RETAIL ANALYTICS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60179-9210-4E64-BE89-565FF5534531}"/>
              </a:ext>
            </a:extLst>
          </p:cNvPr>
          <p:cNvSpPr txBox="1"/>
          <p:nvPr/>
        </p:nvSpPr>
        <p:spPr>
          <a:xfrm>
            <a:off x="4348767" y="4417452"/>
            <a:ext cx="579548" cy="40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Blackadder ITC" panose="04020505051007020D02" pitchFamily="82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68016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7E38-2CB0-4123-9254-35C8CA22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92" y="241541"/>
            <a:ext cx="9964708" cy="1345959"/>
          </a:xfrm>
        </p:spPr>
        <p:txBody>
          <a:bodyPr>
            <a:normAutofit/>
          </a:bodyPr>
          <a:lstStyle/>
          <a:p>
            <a:r>
              <a:rPr lang="en-US" b="1" dirty="0"/>
              <a:t>Data Warehouse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6C85E-D874-475A-A9C7-EA6B497D400E}"/>
              </a:ext>
            </a:extLst>
          </p:cNvPr>
          <p:cNvSpPr txBox="1"/>
          <p:nvPr/>
        </p:nvSpPr>
        <p:spPr>
          <a:xfrm>
            <a:off x="0" y="2048318"/>
            <a:ext cx="3749480" cy="60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Server: 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SQL Server</a:t>
            </a:r>
          </a:p>
          <a:p>
            <a:pPr>
              <a:lnSpc>
                <a:spcPct val="300000"/>
              </a:lnSpc>
            </a:pPr>
            <a:r>
              <a:rPr lang="en-US" sz="1600" dirty="0"/>
              <a:t>Database Name: </a:t>
            </a:r>
          </a:p>
          <a:p>
            <a:pPr>
              <a:lnSpc>
                <a:spcPct val="200000"/>
              </a:lnSpc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CAP </a:t>
            </a:r>
            <a:r>
              <a:rPr lang="en-US" b="1" dirty="0"/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Submitted as “</a:t>
            </a:r>
            <a:r>
              <a:rPr lang="en-US" b="1" dirty="0" err="1"/>
              <a:t>CAP.bak</a:t>
            </a:r>
            <a:r>
              <a:rPr lang="en-US" b="1" dirty="0"/>
              <a:t>”</a:t>
            </a:r>
          </a:p>
          <a:p>
            <a:pPr>
              <a:lnSpc>
                <a:spcPct val="300000"/>
              </a:lnSpc>
            </a:pPr>
            <a:r>
              <a:rPr lang="en-US" sz="1600" dirty="0"/>
              <a:t>Warehouse Infrastructure: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</a:t>
            </a:r>
            <a:r>
              <a:rPr lang="en-US" sz="1600" b="1" dirty="0">
                <a:solidFill>
                  <a:srgbClr val="FF0000"/>
                </a:solidFill>
              </a:rPr>
              <a:t>Medallion Architecture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	(3 Layers)</a:t>
            </a:r>
            <a:endParaRPr lang="en-US" sz="1200" b="1" dirty="0">
              <a:solidFill>
                <a:srgbClr val="FF0000"/>
              </a:solidFill>
            </a:endParaRPr>
          </a:p>
          <a:p>
            <a:pPr>
              <a:lnSpc>
                <a:spcPct val="300000"/>
              </a:lnSpc>
            </a:pPr>
            <a:r>
              <a:rPr lang="en-US" sz="1600" dirty="0"/>
              <a:t>Schemas: </a:t>
            </a:r>
          </a:p>
          <a:p>
            <a:pPr marL="1200165" lvl="2" indent="-285754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Bronze</a:t>
            </a:r>
          </a:p>
          <a:p>
            <a:pPr marL="1200165" lvl="2" indent="-285754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Silver</a:t>
            </a:r>
          </a:p>
          <a:p>
            <a:pPr marL="1200165" lvl="2" indent="-285754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Gold</a:t>
            </a:r>
          </a:p>
          <a:p>
            <a:pPr>
              <a:lnSpc>
                <a:spcPct val="300000"/>
              </a:lnSpc>
            </a:pPr>
            <a:r>
              <a:rPr lang="en-US" dirty="0"/>
              <a:t>Script to create CAP Data Warehouse:</a:t>
            </a:r>
          </a:p>
          <a:p>
            <a:r>
              <a:rPr lang="en-US" b="1" dirty="0">
                <a:solidFill>
                  <a:srgbClr val="FF0000"/>
                </a:solidFill>
              </a:rPr>
              <a:t>		“</a:t>
            </a:r>
            <a:r>
              <a:rPr lang="en-US" b="1" dirty="0" err="1">
                <a:solidFill>
                  <a:srgbClr val="FF0000"/>
                </a:solidFill>
              </a:rPr>
              <a:t>ddl_cap.sql</a:t>
            </a:r>
            <a:r>
              <a:rPr lang="en-US" b="1" dirty="0">
                <a:solidFill>
                  <a:srgbClr val="FF0000"/>
                </a:solidFill>
              </a:rPr>
              <a:t>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11782-3187-4E5C-A9D8-050B4DA76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10" y="1017095"/>
            <a:ext cx="12501378" cy="761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9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5BDCAC-EB30-4038-A408-390858276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32" y="786916"/>
            <a:ext cx="7748542" cy="4578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9A9AE5-3E24-44D4-9A70-EA533B71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75"/>
            <a:ext cx="8778815" cy="1325563"/>
          </a:xfrm>
        </p:spPr>
        <p:txBody>
          <a:bodyPr>
            <a:normAutofit/>
          </a:bodyPr>
          <a:lstStyle/>
          <a:p>
            <a:r>
              <a:rPr lang="en-US" b="1" dirty="0"/>
              <a:t>Warehouse Coding Activities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BD797-765C-420F-AD3D-34AB507652B2}"/>
              </a:ext>
            </a:extLst>
          </p:cNvPr>
          <p:cNvSpPr txBox="1"/>
          <p:nvPr/>
        </p:nvSpPr>
        <p:spPr>
          <a:xfrm>
            <a:off x="0" y="1748691"/>
            <a:ext cx="5897594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Scripts (Bronze Layer) – ET, Extract and Transform:</a:t>
            </a:r>
          </a:p>
          <a:p>
            <a:pPr marL="742960" lvl="1" indent="-285754">
              <a:buFont typeface="Arial" panose="020B0604020202020204" pitchFamily="34" charset="0"/>
              <a:buChar char="•"/>
            </a:pPr>
            <a:r>
              <a:rPr lang="en-US" dirty="0" err="1"/>
              <a:t>ddl_bronze.sql</a:t>
            </a:r>
            <a:r>
              <a:rPr lang="en-US" dirty="0"/>
              <a:t> – creates empty tables </a:t>
            </a:r>
          </a:p>
          <a:p>
            <a:pPr marL="742960" lvl="1" indent="-285754">
              <a:buFont typeface="Arial" panose="020B0604020202020204" pitchFamily="34" charset="0"/>
              <a:buChar char="•"/>
            </a:pPr>
            <a:r>
              <a:rPr lang="en-US" dirty="0" err="1"/>
              <a:t>proc_load_bronze.sql</a:t>
            </a:r>
            <a:r>
              <a:rPr lang="en-US" dirty="0"/>
              <a:t> – extracts data from the source.</a:t>
            </a:r>
          </a:p>
          <a:p>
            <a:pPr>
              <a:lnSpc>
                <a:spcPct val="300000"/>
              </a:lnSpc>
            </a:pPr>
            <a:r>
              <a:rPr lang="en-US" b="1" dirty="0"/>
              <a:t>Scripts (Silver Layer) – ETL, Extract, Transform and Load:</a:t>
            </a:r>
          </a:p>
          <a:p>
            <a:pPr marL="742960" lvl="1" indent="-285754">
              <a:buFont typeface="Arial" panose="020B0604020202020204" pitchFamily="34" charset="0"/>
              <a:buChar char="•"/>
            </a:pPr>
            <a:r>
              <a:rPr lang="en-US" dirty="0" err="1"/>
              <a:t>ddl_silver.sql</a:t>
            </a:r>
            <a:r>
              <a:rPr lang="en-US" dirty="0"/>
              <a:t> – creates  empty tables</a:t>
            </a:r>
          </a:p>
          <a:p>
            <a:pPr marL="742960" lvl="1" indent="-285754">
              <a:buFont typeface="Arial" panose="020B0604020202020204" pitchFamily="34" charset="0"/>
              <a:buChar char="•"/>
            </a:pPr>
            <a:r>
              <a:rPr lang="en-US" dirty="0" err="1"/>
              <a:t>proc_load_silver.sql</a:t>
            </a:r>
            <a:r>
              <a:rPr lang="en-US" dirty="0"/>
              <a:t> – extracts, transforms, and loads data from the bronze Layer</a:t>
            </a:r>
          </a:p>
          <a:p>
            <a:pPr>
              <a:lnSpc>
                <a:spcPct val="150000"/>
              </a:lnSpc>
            </a:pPr>
            <a:r>
              <a:rPr lang="en-US" dirty="0"/>
              <a:t>     </a:t>
            </a:r>
            <a:r>
              <a:rPr lang="en-US" b="1" dirty="0">
                <a:solidFill>
                  <a:srgbClr val="FF0000"/>
                </a:solidFill>
              </a:rPr>
              <a:t>Exploration:</a:t>
            </a:r>
          </a:p>
          <a:p>
            <a:pPr marL="742960" lvl="1" indent="-285754">
              <a:buFont typeface="Arial" panose="020B0604020202020204" pitchFamily="34" charset="0"/>
              <a:buChar char="•"/>
            </a:pPr>
            <a:r>
              <a:rPr lang="en-US" dirty="0" err="1"/>
              <a:t>qcheck_bronze.sql</a:t>
            </a:r>
            <a:r>
              <a:rPr lang="en-US" dirty="0"/>
              <a:t> – checks before transformations</a:t>
            </a:r>
          </a:p>
          <a:p>
            <a:pPr marL="742960" lvl="1" indent="-285754">
              <a:buFont typeface="Arial" panose="020B0604020202020204" pitchFamily="34" charset="0"/>
              <a:buChar char="•"/>
            </a:pPr>
            <a:r>
              <a:rPr lang="en-US" dirty="0" err="1"/>
              <a:t>qcheck_silver.sql</a:t>
            </a:r>
            <a:r>
              <a:rPr lang="en-US" dirty="0"/>
              <a:t> – checks after transformation</a:t>
            </a:r>
          </a:p>
          <a:p>
            <a:pPr>
              <a:lnSpc>
                <a:spcPct val="300000"/>
              </a:lnSpc>
            </a:pPr>
            <a:endParaRPr lang="en-US" b="1" dirty="0"/>
          </a:p>
          <a:p>
            <a:pPr>
              <a:lnSpc>
                <a:spcPct val="300000"/>
              </a:lnSpc>
            </a:pPr>
            <a:r>
              <a:rPr lang="en-US" b="1" dirty="0"/>
              <a:t>Scripts (Gold Layer):</a:t>
            </a:r>
          </a:p>
          <a:p>
            <a:pPr marL="742960" lvl="1" indent="-285754">
              <a:buFont typeface="Arial" panose="020B0604020202020204" pitchFamily="34" charset="0"/>
              <a:buChar char="•"/>
            </a:pPr>
            <a:r>
              <a:rPr lang="en-US" dirty="0" err="1"/>
              <a:t>ddl_gold.sql</a:t>
            </a:r>
            <a:r>
              <a:rPr lang="en-US" dirty="0"/>
              <a:t> – creates views of fact and dimension tables of data model from integration.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828D1E2-9A1B-4188-8FD5-487566CC6CA3}"/>
              </a:ext>
            </a:extLst>
          </p:cNvPr>
          <p:cNvSpPr/>
          <p:nvPr/>
        </p:nvSpPr>
        <p:spPr>
          <a:xfrm>
            <a:off x="2045000" y="7897217"/>
            <a:ext cx="3126806" cy="664999"/>
          </a:xfrm>
          <a:prstGeom prst="wedgeEllipseCallout">
            <a:avLst>
              <a:gd name="adj1" fmla="val -38226"/>
              <a:gd name="adj2" fmla="val -8374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Business-Ready!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198C6-A36C-4A07-830A-BA2652B96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129" y="5365599"/>
            <a:ext cx="7748542" cy="372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1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2EBA-3668-4948-8044-A063D013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7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Dashboard and Report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7D31-CA4C-40A5-9F82-9F738D919D9C}"/>
              </a:ext>
            </a:extLst>
          </p:cNvPr>
          <p:cNvSpPr txBox="1"/>
          <p:nvPr/>
        </p:nvSpPr>
        <p:spPr>
          <a:xfrm>
            <a:off x="0" y="1159065"/>
            <a:ext cx="665220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Tool:</a:t>
            </a:r>
          </a:p>
          <a:p>
            <a:r>
              <a:rPr lang="en-US" dirty="0"/>
              <a:t>	</a:t>
            </a:r>
            <a:r>
              <a:rPr lang="en-US" sz="2000" b="1" dirty="0"/>
              <a:t>Power BI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sz="1600" dirty="0"/>
              <a:t>Connection with SQL Server:</a:t>
            </a:r>
          </a:p>
          <a:p>
            <a:r>
              <a:rPr lang="en-US" dirty="0"/>
              <a:t>	</a:t>
            </a:r>
            <a:r>
              <a:rPr lang="en-US" sz="2000" dirty="0"/>
              <a:t>“</a:t>
            </a:r>
            <a:r>
              <a:rPr lang="en-US" sz="2000" b="1" dirty="0"/>
              <a:t>IMPORT”</a:t>
            </a:r>
            <a:r>
              <a:rPr lang="en-US" sz="2000" dirty="0"/>
              <a:t> </a:t>
            </a:r>
            <a:r>
              <a:rPr lang="en-US" dirty="0"/>
              <a:t>mode for speed and flexibility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Automation for Daily Data Updates:</a:t>
            </a:r>
          </a:p>
          <a:p>
            <a:r>
              <a:rPr lang="en-US" dirty="0"/>
              <a:t>	</a:t>
            </a:r>
            <a:r>
              <a:rPr lang="en-US" sz="2000" b="1" dirty="0"/>
              <a:t>Schedule Refresh </a:t>
            </a:r>
            <a:endParaRPr lang="en-US" b="1" dirty="0"/>
          </a:p>
          <a:p>
            <a:endParaRPr lang="en-US" dirty="0"/>
          </a:p>
          <a:p>
            <a:r>
              <a:rPr lang="en-US" sz="1600" dirty="0"/>
              <a:t>Key Insights:</a:t>
            </a:r>
          </a:p>
          <a:p>
            <a:r>
              <a:rPr lang="en-US" dirty="0"/>
              <a:t>			</a:t>
            </a:r>
            <a:r>
              <a:rPr lang="en-US" sz="2000" b="1" dirty="0"/>
              <a:t>Sales Trend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A3934-A85A-4BF1-988C-9DDA3818BC0D}"/>
              </a:ext>
            </a:extLst>
          </p:cNvPr>
          <p:cNvSpPr txBox="1"/>
          <p:nvPr/>
        </p:nvSpPr>
        <p:spPr>
          <a:xfrm>
            <a:off x="0" y="4056167"/>
            <a:ext cx="4761746" cy="313932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1"/>
            <a:r>
              <a:rPr lang="en-US" b="1" dirty="0">
                <a:solidFill>
                  <a:schemeClr val="accent6"/>
                </a:solidFill>
              </a:rPr>
              <a:t>Leading</a:t>
            </a:r>
          </a:p>
          <a:p>
            <a:pPr marL="742965" lvl="1" indent="-285754">
              <a:buFont typeface="Arial" panose="020B0604020202020204" pitchFamily="34" charset="0"/>
              <a:buChar char="•"/>
            </a:pPr>
            <a:r>
              <a:rPr lang="en-US" dirty="0"/>
              <a:t>February</a:t>
            </a:r>
          </a:p>
          <a:p>
            <a:pPr marL="742965" lvl="1" indent="-285754">
              <a:buFont typeface="Arial" panose="020B0604020202020204" pitchFamily="34" charset="0"/>
              <a:buChar char="•"/>
            </a:pPr>
            <a:r>
              <a:rPr lang="en-US" dirty="0"/>
              <a:t>Age range 35-45</a:t>
            </a:r>
          </a:p>
          <a:p>
            <a:pPr marL="742965" lvl="1" indent="-285754">
              <a:buFont typeface="Arial" panose="020B0604020202020204" pitchFamily="34" charset="0"/>
              <a:buChar char="•"/>
            </a:pPr>
            <a:r>
              <a:rPr lang="en-US" dirty="0"/>
              <a:t>Male gender</a:t>
            </a:r>
          </a:p>
          <a:p>
            <a:pPr marL="742965" lvl="1" indent="-285754">
              <a:buFont typeface="Arial" panose="020B0604020202020204" pitchFamily="34" charset="0"/>
              <a:buChar char="•"/>
            </a:pPr>
            <a:r>
              <a:rPr lang="en-US" dirty="0"/>
              <a:t>City 3</a:t>
            </a:r>
          </a:p>
          <a:p>
            <a:pPr marL="742965" lvl="1" indent="-285754">
              <a:buFont typeface="Arial" panose="020B0604020202020204" pitchFamily="34" charset="0"/>
              <a:buChar char="•"/>
            </a:pPr>
            <a:r>
              <a:rPr lang="en-US" dirty="0"/>
              <a:t>Books</a:t>
            </a:r>
          </a:p>
          <a:p>
            <a:pPr marL="742965" lvl="1" indent="-285754">
              <a:buFont typeface="Arial" panose="020B0604020202020204" pitchFamily="34" charset="0"/>
              <a:buChar char="•"/>
            </a:pPr>
            <a:r>
              <a:rPr lang="en-US" dirty="0"/>
              <a:t>e-shop</a:t>
            </a:r>
          </a:p>
          <a:p>
            <a:pPr marL="742965" lvl="1" indent="-285754">
              <a:buFont typeface="Arial" panose="020B0604020202020204" pitchFamily="34" charset="0"/>
              <a:buChar char="•"/>
            </a:pPr>
            <a:endParaRPr lang="en-US" dirty="0"/>
          </a:p>
          <a:p>
            <a:pPr marL="457211" lvl="1"/>
            <a:endParaRPr lang="en-US" dirty="0"/>
          </a:p>
          <a:p>
            <a:pPr marL="457211" lvl="1"/>
            <a:endParaRPr lang="en-US" dirty="0"/>
          </a:p>
          <a:p>
            <a:pPr marL="457211" lvl="1"/>
            <a:endParaRPr lang="en-US" dirty="0"/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Following</a:t>
            </a:r>
          </a:p>
          <a:p>
            <a:pPr marL="742965" lvl="1" indent="-285754">
              <a:buFont typeface="Arial" panose="020B0604020202020204" pitchFamily="34" charset="0"/>
              <a:buChar char="•"/>
            </a:pPr>
            <a:r>
              <a:rPr lang="en-US" dirty="0"/>
              <a:t>March</a:t>
            </a:r>
          </a:p>
          <a:p>
            <a:pPr marL="742965" lvl="1" indent="-285754">
              <a:buFont typeface="Arial" panose="020B0604020202020204" pitchFamily="34" charset="0"/>
              <a:buChar char="•"/>
            </a:pPr>
            <a:r>
              <a:rPr lang="en-US" dirty="0"/>
              <a:t>Age range 45-55</a:t>
            </a:r>
          </a:p>
          <a:p>
            <a:pPr marL="742965" lvl="1" indent="-285754">
              <a:buFont typeface="Arial" panose="020B0604020202020204" pitchFamily="34" charset="0"/>
              <a:buChar char="•"/>
            </a:pPr>
            <a:r>
              <a:rPr lang="en-US" dirty="0"/>
              <a:t>Female gender</a:t>
            </a:r>
          </a:p>
          <a:p>
            <a:pPr marL="742965" lvl="1" indent="-285754">
              <a:buFont typeface="Arial" panose="020B0604020202020204" pitchFamily="34" charset="0"/>
              <a:buChar char="•"/>
            </a:pPr>
            <a:r>
              <a:rPr lang="en-US" dirty="0"/>
              <a:t>City 4</a:t>
            </a:r>
          </a:p>
          <a:p>
            <a:pPr marL="742965" lvl="1" indent="-285754">
              <a:buFont typeface="Arial" panose="020B0604020202020204" pitchFamily="34" charset="0"/>
              <a:buChar char="•"/>
            </a:pPr>
            <a:r>
              <a:rPr lang="en-US" dirty="0"/>
              <a:t>Electronics</a:t>
            </a:r>
          </a:p>
          <a:p>
            <a:pPr marL="742965" lvl="1" indent="-285754">
              <a:buFont typeface="Arial" panose="020B0604020202020204" pitchFamily="34" charset="0"/>
              <a:buChar char="•"/>
            </a:pPr>
            <a:r>
              <a:rPr lang="en-US" dirty="0"/>
              <a:t>Flagship Store &amp; MBR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78599C-41D1-4151-8EB3-A890AB2B42FD}"/>
              </a:ext>
            </a:extLst>
          </p:cNvPr>
          <p:cNvSpPr txBox="1"/>
          <p:nvPr/>
        </p:nvSpPr>
        <p:spPr>
          <a:xfrm>
            <a:off x="1199773" y="6179825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rgbClr val="FF0000"/>
                </a:solidFill>
              </a:rPr>
              <a:t>Trailing</a:t>
            </a:r>
          </a:p>
          <a:p>
            <a:pPr marL="742965" lvl="1" indent="-285754">
              <a:buFont typeface="Arial" panose="020B0604020202020204" pitchFamily="34" charset="0"/>
              <a:buChar char="•"/>
            </a:pPr>
            <a:r>
              <a:rPr lang="en-US" dirty="0"/>
              <a:t>June</a:t>
            </a:r>
          </a:p>
          <a:p>
            <a:pPr marL="742965" lvl="1" indent="-285754">
              <a:buFont typeface="Arial" panose="020B0604020202020204" pitchFamily="34" charset="0"/>
              <a:buChar char="•"/>
            </a:pPr>
            <a:r>
              <a:rPr lang="en-US" dirty="0"/>
              <a:t>Age range 25-35</a:t>
            </a:r>
          </a:p>
          <a:p>
            <a:pPr marL="742965" lvl="1" indent="-285754">
              <a:buFont typeface="Arial" panose="020B0604020202020204" pitchFamily="34" charset="0"/>
              <a:buChar char="•"/>
            </a:pPr>
            <a:r>
              <a:rPr lang="en-US" dirty="0"/>
              <a:t>Unknown gender</a:t>
            </a:r>
          </a:p>
          <a:p>
            <a:pPr marL="742965" lvl="1" indent="-285754">
              <a:buFont typeface="Arial" panose="020B0604020202020204" pitchFamily="34" charset="0"/>
              <a:buChar char="•"/>
            </a:pPr>
            <a:r>
              <a:rPr lang="en-US" dirty="0"/>
              <a:t>City 0</a:t>
            </a:r>
          </a:p>
          <a:p>
            <a:pPr marL="742965" lvl="1" indent="-285754">
              <a:buFont typeface="Arial" panose="020B0604020202020204" pitchFamily="34" charset="0"/>
              <a:buChar char="•"/>
            </a:pPr>
            <a:r>
              <a:rPr lang="en-US" dirty="0"/>
              <a:t>Bags</a:t>
            </a:r>
          </a:p>
          <a:p>
            <a:pPr marL="742965" lvl="1" indent="-285754">
              <a:buFont typeface="Arial" panose="020B0604020202020204" pitchFamily="34" charset="0"/>
              <a:buChar char="•"/>
            </a:pPr>
            <a:r>
              <a:rPr lang="en-US" dirty="0"/>
              <a:t>Teleshop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264CB-B200-4EC9-BFB5-D89E336F7FDE}"/>
              </a:ext>
            </a:extLst>
          </p:cNvPr>
          <p:cNvSpPr txBox="1"/>
          <p:nvPr/>
        </p:nvSpPr>
        <p:spPr>
          <a:xfrm>
            <a:off x="5257800" y="6636785"/>
            <a:ext cx="749204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Recommendation for Future Sales:</a:t>
            </a:r>
          </a:p>
          <a:p>
            <a:pPr>
              <a:lnSpc>
                <a:spcPct val="150000"/>
              </a:lnSpc>
            </a:pPr>
            <a:r>
              <a:rPr lang="en-US" dirty="0"/>
              <a:t>1. Leading and Following Classes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sz="2000" b="1" dirty="0"/>
              <a:t>Maintain Existing Marketing Strategy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2. Trailing and Other Classes: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sz="2000" b="1" dirty="0"/>
              <a:t>Introduce Rigorous Marketing 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Incentivize Patronage</a:t>
            </a:r>
            <a:r>
              <a:rPr lang="en-US" sz="2000" b="1" dirty="0"/>
              <a:t> is possible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C2730-DA50-47E0-A21F-2FE9BE1F4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"/>
          <a:stretch/>
        </p:blipFill>
        <p:spPr>
          <a:xfrm>
            <a:off x="4761746" y="1344836"/>
            <a:ext cx="8850738" cy="52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B04C-96BC-452E-BE85-60B0C86F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11"/>
            <a:ext cx="11830050" cy="1767417"/>
          </a:xfrm>
        </p:spPr>
        <p:txBody>
          <a:bodyPr/>
          <a:lstStyle/>
          <a:p>
            <a:r>
              <a:rPr lang="en-US" b="1" dirty="0"/>
              <a:t>Automation for Daily Data Updates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C6505-55DC-4839-BE6B-6B5AD5C2C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0" y="5735997"/>
            <a:ext cx="4357410" cy="3312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661D12-8D2C-4A05-B26F-FD56E0FAAB20}"/>
              </a:ext>
            </a:extLst>
          </p:cNvPr>
          <p:cNvSpPr txBox="1"/>
          <p:nvPr/>
        </p:nvSpPr>
        <p:spPr>
          <a:xfrm>
            <a:off x="23395" y="1177650"/>
            <a:ext cx="372511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Medium:</a:t>
            </a:r>
          </a:p>
          <a:p>
            <a:pPr>
              <a:lnSpc>
                <a:spcPct val="200000"/>
              </a:lnSpc>
            </a:pPr>
            <a:r>
              <a:rPr lang="en-US" dirty="0"/>
              <a:t>	</a:t>
            </a:r>
            <a:r>
              <a:rPr lang="en-US" sz="2400" b="1" dirty="0"/>
              <a:t>Window Task Scheduler</a:t>
            </a:r>
            <a:endParaRPr lang="en-US" b="1" dirty="0"/>
          </a:p>
          <a:p>
            <a:endParaRPr lang="en-US" dirty="0"/>
          </a:p>
          <a:p>
            <a:r>
              <a:rPr lang="en-US" sz="2000" dirty="0"/>
              <a:t>Script:</a:t>
            </a:r>
          </a:p>
          <a:p>
            <a:endParaRPr lang="en-US" sz="2000" dirty="0"/>
          </a:p>
          <a:p>
            <a:r>
              <a:rPr lang="en-US" dirty="0"/>
              <a:t>	</a:t>
            </a:r>
            <a:r>
              <a:rPr lang="en-US" sz="2400" b="1" dirty="0"/>
              <a:t>“RunCAPJob.bat” </a:t>
            </a:r>
            <a:r>
              <a:rPr lang="en-US" sz="2400" dirty="0"/>
              <a:t>gets 	</a:t>
            </a:r>
            <a:r>
              <a:rPr lang="en-US" sz="2400" dirty="0">
                <a:solidFill>
                  <a:srgbClr val="FF0000"/>
                </a:solidFill>
              </a:rPr>
              <a:t>updated </a:t>
            </a:r>
            <a:r>
              <a:rPr lang="en-US" sz="2400" dirty="0"/>
              <a:t>data from the 	source files into the 	CAP database and keeps 	activity </a:t>
            </a:r>
            <a:r>
              <a:rPr lang="en-US" sz="2400" dirty="0">
                <a:solidFill>
                  <a:srgbClr val="FF0000"/>
                </a:solidFill>
              </a:rPr>
              <a:t>log</a:t>
            </a:r>
            <a:r>
              <a:rPr lang="en-US" sz="2400" dirty="0"/>
              <a:t> in 	</a:t>
            </a:r>
            <a:r>
              <a:rPr lang="en-US" sz="2400" b="1" dirty="0"/>
              <a:t>“ETL_log.txt”</a:t>
            </a:r>
          </a:p>
          <a:p>
            <a:endParaRPr lang="en-US" dirty="0"/>
          </a:p>
          <a:p>
            <a:r>
              <a:rPr lang="en-US" sz="2000" dirty="0"/>
              <a:t>Schedule:</a:t>
            </a:r>
          </a:p>
          <a:p>
            <a:pPr>
              <a:lnSpc>
                <a:spcPct val="200000"/>
              </a:lnSpc>
            </a:pPr>
            <a:r>
              <a:rPr lang="en-US" dirty="0"/>
              <a:t>	</a:t>
            </a:r>
            <a:r>
              <a:rPr lang="en-US" sz="2400" b="1" dirty="0"/>
              <a:t>8:00 AM Everyday </a:t>
            </a:r>
          </a:p>
          <a:p>
            <a:r>
              <a:rPr lang="en-US" sz="2400" b="1" dirty="0"/>
              <a:t>	(Daily SOB)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F5239F-D97C-422F-8EEA-96761C7D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109" y="1177651"/>
            <a:ext cx="9818363" cy="45583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C2CBB0-AA96-401B-BC04-29DC6A105E7A}"/>
              </a:ext>
            </a:extLst>
          </p:cNvPr>
          <p:cNvSpPr txBox="1"/>
          <p:nvPr/>
        </p:nvSpPr>
        <p:spPr>
          <a:xfrm>
            <a:off x="0" y="7389674"/>
            <a:ext cx="4865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Power BI Visuals Refresh Schedule: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	</a:t>
            </a:r>
            <a:r>
              <a:rPr lang="en-US" sz="2400" b="1" dirty="0"/>
              <a:t>8:30 AM Everyday </a:t>
            </a:r>
          </a:p>
          <a:p>
            <a:r>
              <a:rPr lang="en-US" sz="2400" b="1" dirty="0"/>
              <a:t>	(After Data Update)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EE0257-3BDB-456F-BA74-2FE9DE9F00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89"/>
          <a:stretch/>
        </p:blipFill>
        <p:spPr>
          <a:xfrm>
            <a:off x="3748504" y="5735997"/>
            <a:ext cx="5437558" cy="331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4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1528</TotalTime>
  <Words>369</Words>
  <Application>Microsoft Office PowerPoint</Application>
  <PresentationFormat>Custom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Arial Rounded MT Bold</vt:lpstr>
      <vt:lpstr>Blackadder ITC</vt:lpstr>
      <vt:lpstr>Calibri</vt:lpstr>
      <vt:lpstr>Calibri Light</vt:lpstr>
      <vt:lpstr>Colonna MT</vt:lpstr>
      <vt:lpstr>Office Theme</vt:lpstr>
      <vt:lpstr>Business Intelligence </vt:lpstr>
      <vt:lpstr>Data Warehouse Development</vt:lpstr>
      <vt:lpstr>Warehouse Coding Activities</vt:lpstr>
      <vt:lpstr>Dashboard and Report Development</vt:lpstr>
      <vt:lpstr>Automation for Daily Data Updates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</dc:title>
  <dc:creator>Idris Lawal</dc:creator>
  <cp:lastModifiedBy>Idris Lawal</cp:lastModifiedBy>
  <cp:revision>16</cp:revision>
  <dcterms:created xsi:type="dcterms:W3CDTF">2025-02-25T18:09:42Z</dcterms:created>
  <dcterms:modified xsi:type="dcterms:W3CDTF">2025-02-28T21:21:32Z</dcterms:modified>
</cp:coreProperties>
</file>