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538" r:id="rId5"/>
    <p:sldId id="541" r:id="rId6"/>
    <p:sldId id="569" r:id="rId7"/>
    <p:sldId id="568" r:id="rId8"/>
    <p:sldId id="570" r:id="rId9"/>
    <p:sldId id="566" r:id="rId10"/>
    <p:sldId id="567" r:id="rId11"/>
    <p:sldId id="537" r:id="rId12"/>
    <p:sldId id="560" r:id="rId13"/>
    <p:sldId id="559" r:id="rId14"/>
    <p:sldId id="545" r:id="rId15"/>
    <p:sldId id="557" r:id="rId16"/>
    <p:sldId id="561" r:id="rId17"/>
    <p:sldId id="543" r:id="rId18"/>
    <p:sldId id="547" r:id="rId19"/>
    <p:sldId id="546" r:id="rId20"/>
    <p:sldId id="562" r:id="rId21"/>
    <p:sldId id="551" r:id="rId22"/>
    <p:sldId id="563" r:id="rId23"/>
    <p:sldId id="549" r:id="rId24"/>
    <p:sldId id="564" r:id="rId25"/>
    <p:sldId id="550" r:id="rId26"/>
    <p:sldId id="565" r:id="rId27"/>
    <p:sldId id="556" r:id="rId28"/>
    <p:sldId id="555" r:id="rId29"/>
    <p:sldId id="531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8E559-13B6-7956-8C43-EA5A6B80C780}" v="380" dt="2024-06-25T02:02:01.831"/>
    <p1510:client id="{93A23318-181B-57A6-0D79-5AF3280FC151}" v="60" dt="2024-06-26T03:14:08.362"/>
    <p1510:client id="{9ADC361C-8FF2-9A5D-B008-C7D7FF2D9B4C}" v="23" dt="2024-06-25T20:18:56.610"/>
    <p1510:client id="{A3AB9A53-D4A8-672A-82B9-B95B9A85987A}" v="84" dt="2024-06-25T02:11:06.172"/>
    <p1510:client id="{D7E52937-018C-D03D-8D5B-D28C74A77323}" v="521" dt="2024-06-24T23:27:45.803"/>
    <p1510:client id="{FBF3AF29-331A-84FE-5762-793534ECA840}" v="90" dt="2024-06-26T03:13:52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95"/>
        <p:guide pos="3840"/>
        <p:guide orient="horz" pos="187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oysena-my.sharepoint.com/:f:/g/personal/marlmoya_soy_sena_edu_co/EjgCT9TsiGRCgf3Q5kDJKaMBtQnn0-pRrkosv2X7KjRnvg?e=KRVF1e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ysena-my.sharepoint.com/:f:/g/personal/marlmoya_soy_sena_edu_co/Eu2jtQGkTbRCi3lvOSvrxjwBQbdGT2vYqhiOUGO8abav8g?e=WZgmP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ysena-my.sharepoint.com/:f:/g/personal/marlmoya_soy_sena_edu_co/EpoOlyBldiJLuGGHurZBqoMB1jaVmSjGRfvonrZluVb1_w?e=NmvUNF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soysena-my.sharepoint.com/:f:/g/personal/marlmoya_soy_sena_edu_co/Eu2jtQGkTbRCi3lvOSvrxjwBQbdGT2vYqhiOUGO8abav8g?e=WZgmP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ysena-my.sharepoint.com/:f:/g/personal/marlmoya_soy_sena_edu_co/EsgmDMv6sNlBtDNdWYDmBkgB02DCLbC-RzNJo0qOph-pLw?e=gqfhgQ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oysena-my.sharepoint.com/:x:/g/personal/marlmoya_soy_sena_edu_co/Ec94_NCPOmpMm1LnBAtX2nwBF2vWtIpH0FZWIsUb501aNw?e=OJgv7d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ysena-my.sharepoint.com/:f:/g/personal/marlmoya_soy_sena_edu_co/EpGDzrC_oMlHjDqGxTIe948BgKkTjgp7gZXvwdTasfGeEw?e=FtAU3n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ysena-my.sharepoint.com/:f:/g/personal/marlmoya_soy_sena_edu_co/EuUtaswT9_ZIox9YIjXXScUBBlQ2WqOYiSh41JyQFCseXg?e=OleADJ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LeeHub2006/JAME.gi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xsystems.com.ar/resources/tutorial/uml2_deploymentdiagram.ph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19e37.com/blog/formas-normales-1fn-2fn-3fn/" TargetMode="External"/><Relationship Id="rId5" Type="http://schemas.openxmlformats.org/officeDocument/2006/relationships/hyperlink" Target="https://datos.gob.es/es/blog/que-es-un-diccionario-de-datos-y-por-que-es-importante" TargetMode="External"/><Relationship Id="rId4" Type="http://schemas.openxmlformats.org/officeDocument/2006/relationships/hyperlink" Target="https://vertabelo.com/blog/crow-s-foot-notation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ysena-my.sharepoint.com/:x:/g/personal/marlmoya_soy_sena_edu_co/EerpDYseBOtJhkylm056J10B26r24068Rscg7szoJlrnzg?e=riFaGJ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ysena-my.sharepoint.com/:x:/g/personal/marlmoya_soy_sena_edu_co/EW7gIwNer4NInRXMO7m3bSgBiysfOLZz3tqbkRLV4umUEA?e=9SmCn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ysena-my.sharepoint.com/:x:/g/personal/marlmoya_soy_sena_edu_co/EerpDYseBOtJhkylm056J10B26r24068Rscg7szoJlrnzg?e=riFaG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2079203" y="1588125"/>
            <a:ext cx="493932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s-ES" sz="5400" b="1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/>
              </a:rPr>
              <a:t>JAME</a:t>
            </a:r>
            <a:endParaRPr lang="es-ES"/>
          </a:p>
          <a:p>
            <a:pPr>
              <a:defRPr/>
            </a:pPr>
            <a:endParaRPr lang="es-ES" sz="5400" b="1">
              <a:solidFill>
                <a:prstClr val="black">
                  <a:lumMod val="75000"/>
                  <a:lumOff val="25000"/>
                </a:prstClr>
              </a:solidFill>
              <a:latin typeface="Work Sans Bold Roman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59C2127-2C84-5070-525B-9552C16620F5}"/>
              </a:ext>
            </a:extLst>
          </p:cNvPr>
          <p:cNvSpPr/>
          <p:nvPr/>
        </p:nvSpPr>
        <p:spPr>
          <a:xfrm>
            <a:off x="3263887" y="2576696"/>
            <a:ext cx="2832011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200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/>
                <a:ea typeface="+mj-ea"/>
                <a:cs typeface="+mj-cs"/>
              </a:rPr>
              <a:t>Alisson Daniela Torres</a:t>
            </a:r>
            <a:endParaRPr lang="es-ES">
              <a:ea typeface="+mj-ea"/>
              <a:cs typeface="+mj-cs"/>
            </a:endParaRPr>
          </a:p>
          <a:p>
            <a:pPr algn="ctr"/>
            <a:r>
              <a:rPr lang="es-ES_tradnl" sz="200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/>
                <a:ea typeface="+mj-ea"/>
                <a:cs typeface="+mj-cs"/>
              </a:rPr>
              <a:t>Diego Esteban Sánchez</a:t>
            </a:r>
          </a:p>
          <a:p>
            <a:pPr algn="ctr"/>
            <a:r>
              <a:rPr lang="es-ES_tradnl" sz="200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/>
                <a:ea typeface="+mj-ea"/>
                <a:cs typeface="+mj-cs"/>
              </a:rPr>
              <a:t>Juan José Uparela</a:t>
            </a:r>
          </a:p>
          <a:p>
            <a:pPr algn="ctr"/>
            <a:r>
              <a:rPr lang="es-ES_tradnl" sz="200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/>
                <a:ea typeface="+mj-ea"/>
                <a:cs typeface="+mj-cs"/>
              </a:rPr>
              <a:t>Martin Lee Moya</a:t>
            </a:r>
            <a:endParaRPr lang="es-ES_tradnl" sz="2000">
              <a:solidFill>
                <a:schemeClr val="tx1">
                  <a:lumMod val="95000"/>
                  <a:lumOff val="5000"/>
                </a:schemeClr>
              </a:solidFill>
              <a:latin typeface="WORK SANS REGULAR ROMAN" pitchFamily="2" charset="77"/>
              <a:ea typeface="+mj-ea"/>
              <a:cs typeface="+mj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4BA2FDF-0656-A726-871E-48B48A3D149F}"/>
              </a:ext>
            </a:extLst>
          </p:cNvPr>
          <p:cNvSpPr/>
          <p:nvPr/>
        </p:nvSpPr>
        <p:spPr>
          <a:xfrm>
            <a:off x="3535298" y="3905461"/>
            <a:ext cx="2706619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00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/>
                <a:ea typeface="+mj-ea"/>
                <a:cs typeface="+mj-cs"/>
              </a:rPr>
              <a:t>Ficha: 2900619 - 2024</a:t>
            </a:r>
            <a:endParaRPr lang="es-ES_tradnl" sz="2000">
              <a:solidFill>
                <a:schemeClr val="tx1">
                  <a:lumMod val="95000"/>
                  <a:lumOff val="5000"/>
                </a:schemeClr>
              </a:solidFill>
              <a:latin typeface="WORK SANS REGULAR ROMAN" pitchFamily="2" charset="77"/>
              <a:ea typeface="+mj-ea"/>
              <a:cs typeface="+mj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5E5417-1DC7-3FEE-7380-C565D94F8E0B}"/>
              </a:ext>
            </a:extLst>
          </p:cNvPr>
          <p:cNvSpPr/>
          <p:nvPr/>
        </p:nvSpPr>
        <p:spPr>
          <a:xfrm>
            <a:off x="2417783" y="4303432"/>
            <a:ext cx="4539276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_tradn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/>
                <a:ea typeface="+mj-ea"/>
                <a:cs typeface="+mj-cs"/>
              </a:rPr>
              <a:t>Instructor: Edwin Marín Chiguasuque</a:t>
            </a: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CC7B67C5-63CE-051D-FFFD-9948BC11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16" y="1823537"/>
            <a:ext cx="28289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1893058" y="2623935"/>
            <a:ext cx="840589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>
                <a:solidFill>
                  <a:schemeClr val="bg1"/>
                </a:solidFill>
                <a:latin typeface="WORK SANS BOLD ROMAN"/>
              </a:rPr>
              <a:t>Diagrama de casos de uso</a:t>
            </a:r>
            <a:endParaRPr lang="es-ES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8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A78B1730-04F2-C045-385B-B6B77A7D4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" y="99714"/>
            <a:ext cx="5930399" cy="4999122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426C55B-399A-A4FA-B2D1-8C2299872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432" y="2824246"/>
            <a:ext cx="5927558" cy="390992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B748E3B-1BE0-7AAA-111E-51135EB2D73D}"/>
              </a:ext>
            </a:extLst>
          </p:cNvPr>
          <p:cNvSpPr txBox="1"/>
          <p:nvPr/>
        </p:nvSpPr>
        <p:spPr>
          <a:xfrm>
            <a:off x="550157" y="6099333"/>
            <a:ext cx="2890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  <a:hlinkClick r:id="rId5"/>
              </a:rPr>
              <a:t>Documentos Casos de uso</a:t>
            </a:r>
          </a:p>
        </p:txBody>
      </p:sp>
    </p:spTree>
    <p:extLst>
      <p:ext uri="{BB962C8B-B14F-4D97-AF65-F5344CB8AC3E}">
        <p14:creationId xmlns:p14="http://schemas.microsoft.com/office/powerpoint/2010/main" val="313311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100ACAF5-2191-CA72-398B-EBF8906C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6" y="106947"/>
            <a:ext cx="8289163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BC1801E-981A-96D9-9B6C-2C58B3B1064B}"/>
              </a:ext>
            </a:extLst>
          </p:cNvPr>
          <p:cNvSpPr txBox="1"/>
          <p:nvPr/>
        </p:nvSpPr>
        <p:spPr>
          <a:xfrm>
            <a:off x="8865315" y="2663649"/>
            <a:ext cx="2890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  <a:hlinkClick r:id="rId4"/>
              </a:rPr>
              <a:t>Diagramas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31453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4126230" y="2623935"/>
            <a:ext cx="393954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 err="1">
                <a:solidFill>
                  <a:schemeClr val="bg1"/>
                </a:solidFill>
                <a:latin typeface="WORK SANS BOLD ROMAN"/>
              </a:rPr>
              <a:t>Crow's</a:t>
            </a:r>
            <a:r>
              <a:rPr lang="es-CO" sz="6000" b="1">
                <a:solidFill>
                  <a:schemeClr val="bg1"/>
                </a:solidFill>
                <a:latin typeface="WORK SANS BOLD ROMAN"/>
              </a:rPr>
              <a:t> </a:t>
            </a:r>
            <a:r>
              <a:rPr lang="es-CO" sz="6000" b="1" err="1">
                <a:solidFill>
                  <a:schemeClr val="bg1"/>
                </a:solidFill>
                <a:latin typeface="WORK SANS BOLD ROMAN"/>
              </a:rPr>
              <a:t>Foot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4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22AEF6A-D6B9-FD9E-B9D6-59AC0D62131D}"/>
              </a:ext>
            </a:extLst>
          </p:cNvPr>
          <p:cNvSpPr txBox="1">
            <a:spLocks/>
          </p:cNvSpPr>
          <p:nvPr/>
        </p:nvSpPr>
        <p:spPr>
          <a:xfrm>
            <a:off x="7742025" y="951426"/>
            <a:ext cx="3425705" cy="1182720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CO" sz="3600" b="1">
                <a:solidFill>
                  <a:srgbClr val="4D4D4C"/>
                </a:solidFill>
                <a:latin typeface="WORK SANS BOLD ROMAN"/>
              </a:rPr>
              <a:t>Modelo Entidad Relación MER</a:t>
            </a:r>
          </a:p>
          <a:p>
            <a:pPr>
              <a:defRPr/>
            </a:pPr>
            <a:endParaRPr lang="es-CO" sz="3600" b="1">
              <a:solidFill>
                <a:srgbClr val="4D4D4C"/>
              </a:solidFill>
              <a:latin typeface="WORK SANS BOLD ROMAN" pitchFamily="2" charset="77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A7F85F-CA19-D784-CBFF-9ECF4205D7FD}"/>
              </a:ext>
            </a:extLst>
          </p:cNvPr>
          <p:cNvSpPr txBox="1"/>
          <p:nvPr/>
        </p:nvSpPr>
        <p:spPr>
          <a:xfrm>
            <a:off x="8009736" y="5591333"/>
            <a:ext cx="2890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  <a:hlinkClick r:id="rId3"/>
              </a:rPr>
              <a:t>Crow's Foot diagramas</a:t>
            </a:r>
            <a:endParaRPr lang="en-US">
              <a:ea typeface="Calibri"/>
              <a:cs typeface="Calibri"/>
              <a:hlinkClick r:id="rId4"/>
            </a:endParaRPr>
          </a:p>
        </p:txBody>
      </p:sp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1410C6CB-A1CF-4F5D-8C6F-522A96AA9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" y="1337"/>
            <a:ext cx="6759642" cy="67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4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3528936" y="2518682"/>
            <a:ext cx="548033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>
                <a:solidFill>
                  <a:schemeClr val="bg1"/>
                </a:solidFill>
                <a:latin typeface="WORK SANS BOLD ROMAN"/>
              </a:rPr>
              <a:t>MER - 3 FN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8D8119E-F4B0-27FA-53AE-1E18AC148F94}"/>
              </a:ext>
            </a:extLst>
          </p:cNvPr>
          <p:cNvSpPr txBox="1"/>
          <p:nvPr/>
        </p:nvSpPr>
        <p:spPr>
          <a:xfrm>
            <a:off x="10656682" y="5698280"/>
            <a:ext cx="1540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  <a:hlinkClick r:id="rId3"/>
              </a:rPr>
              <a:t>MER 3FN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34B54DA8-9338-EC14-A901-B1A7F25AA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72" y="1308143"/>
            <a:ext cx="11673974" cy="42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3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3198736" y="2518682"/>
            <a:ext cx="608993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>
                <a:solidFill>
                  <a:schemeClr val="bg1"/>
                </a:solidFill>
                <a:latin typeface="WORK SANS BOLD ROMAN"/>
              </a:rPr>
              <a:t>Diccionario Base de datos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9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E8892707-B564-FBE9-51F5-E431DA5F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233363"/>
            <a:ext cx="6591300" cy="2352675"/>
          </a:xfrm>
          <a:prstGeom prst="rect">
            <a:avLst/>
          </a:prstGeom>
        </p:spPr>
      </p:pic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7BFD8B85-09B7-F00C-A0C9-29B9E4E7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752725"/>
            <a:ext cx="7658100" cy="1733550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A822BB40-8C64-0C2C-EED1-528DD11C9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88" y="4703763"/>
            <a:ext cx="7362825" cy="18954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C61F301-A266-C542-D09F-79F236C9B5CF}"/>
              </a:ext>
            </a:extLst>
          </p:cNvPr>
          <p:cNvSpPr txBox="1"/>
          <p:nvPr/>
        </p:nvSpPr>
        <p:spPr>
          <a:xfrm>
            <a:off x="8904082" y="5952280"/>
            <a:ext cx="2708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  <a:hlinkClick r:id="rId6"/>
              </a:rPr>
              <a:t>Diccionario de datos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055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3198736" y="2518682"/>
            <a:ext cx="608993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>
                <a:solidFill>
                  <a:schemeClr val="bg1"/>
                </a:solidFill>
                <a:latin typeface="WORK SANS BOLD ROMAN"/>
              </a:rPr>
              <a:t>Diagrama de clases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6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300101" y="2583831"/>
            <a:ext cx="757844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 dirty="0">
                <a:solidFill>
                  <a:schemeClr val="bg1"/>
                </a:solidFill>
                <a:latin typeface="WORK SANS BOLD ROMAN"/>
              </a:rPr>
              <a:t>Nuestro Proyecto</a:t>
            </a:r>
            <a:endParaRPr lang="es-CO" sz="6000" b="1" err="1">
              <a:solidFill>
                <a:schemeClr val="bg1"/>
              </a:solidFill>
              <a:latin typeface="WORK SANS BOLD ROMAN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FA8C4D0-03CD-DE19-417B-D3D72FD35F8B}"/>
              </a:ext>
            </a:extLst>
          </p:cNvPr>
          <p:cNvSpPr txBox="1"/>
          <p:nvPr/>
        </p:nvSpPr>
        <p:spPr>
          <a:xfrm>
            <a:off x="10288382" y="4872780"/>
            <a:ext cx="19083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  <a:hlinkClick r:id="rId3"/>
              </a:rPr>
              <a:t>Diagrama de clases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161BDA4-042C-6679-E859-84C7475CE81D}"/>
              </a:ext>
            </a:extLst>
          </p:cNvPr>
          <p:cNvSpPr txBox="1">
            <a:spLocks/>
          </p:cNvSpPr>
          <p:nvPr/>
        </p:nvSpPr>
        <p:spPr>
          <a:xfrm>
            <a:off x="10294725" y="3427926"/>
            <a:ext cx="1723905" cy="1182720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CO" sz="3600" b="1">
                <a:solidFill>
                  <a:srgbClr val="4D4D4C"/>
                </a:solidFill>
                <a:latin typeface="WORK SANS BOLD ROMAN"/>
              </a:rPr>
              <a:t>UML</a:t>
            </a:r>
            <a:endParaRPr lang="es-ES"/>
          </a:p>
          <a:p>
            <a:pPr>
              <a:defRPr/>
            </a:pPr>
            <a:endParaRPr lang="es-CO" sz="3600" b="1">
              <a:solidFill>
                <a:srgbClr val="4D4D4C"/>
              </a:solidFill>
              <a:latin typeface="WORK SANS BOLD ROMAN" pitchFamily="2" charset="77"/>
            </a:endParaRPr>
          </a:p>
        </p:txBody>
      </p:sp>
      <p:pic>
        <p:nvPicPr>
          <p:cNvPr id="2" name="Imagen 1" descr="Diagrama, Esquemático&#10;&#10;Descripción generada automáticamente">
            <a:extLst>
              <a:ext uri="{FF2B5EF4-FFF2-40B4-BE49-F238E27FC236}">
                <a16:creationId xmlns:a16="http://schemas.microsoft.com/office/drawing/2014/main" id="{7F91D673-3E45-02F1-92B0-9400DEEF9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94" y="90237"/>
            <a:ext cx="8477181" cy="66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8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3198736" y="2518682"/>
            <a:ext cx="608993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>
                <a:solidFill>
                  <a:schemeClr val="bg1"/>
                </a:solidFill>
                <a:latin typeface="WORK SANS BOLD ROMAN"/>
              </a:rPr>
              <a:t>Diagramas de despliegue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6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6E18138-B689-FBD9-A268-8C71FDC8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6572"/>
            <a:ext cx="9944100" cy="52167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C8F5D3-0974-934A-3762-B4D8D306F121}"/>
              </a:ext>
            </a:extLst>
          </p:cNvPr>
          <p:cNvSpPr txBox="1"/>
          <p:nvPr/>
        </p:nvSpPr>
        <p:spPr>
          <a:xfrm>
            <a:off x="458582" y="5685580"/>
            <a:ext cx="2784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  <a:hlinkClick r:id="rId4"/>
              </a:rPr>
              <a:t>Diagrama de despliegue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916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3198736" y="2518682"/>
            <a:ext cx="608993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>
                <a:solidFill>
                  <a:schemeClr val="bg1"/>
                </a:solidFill>
                <a:latin typeface="WORK SANS BOLD ROMAN"/>
              </a:rPr>
              <a:t>Control de versiones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9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85BC1D-7373-9563-105E-E089A21767A2}"/>
              </a:ext>
            </a:extLst>
          </p:cNvPr>
          <p:cNvSpPr txBox="1"/>
          <p:nvPr/>
        </p:nvSpPr>
        <p:spPr>
          <a:xfrm>
            <a:off x="9549805" y="6398932"/>
            <a:ext cx="27247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Repositorio GITHUB JAME</a:t>
            </a:r>
            <a:endParaRPr lang="en-US"/>
          </a:p>
        </p:txBody>
      </p:sp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158C4C7-1399-82CE-C0C6-EE2D4B275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69" y="99595"/>
            <a:ext cx="9197467" cy="66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0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9815809" cy="741563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CO" sz="3600" b="1">
                <a:solidFill>
                  <a:srgbClr val="4D4D4C"/>
                </a:solidFill>
                <a:latin typeface="WORK SANS BOLD ROMAN" pitchFamily="2" charset="77"/>
              </a:rPr>
              <a:t>Referencias</a:t>
            </a:r>
            <a:endParaRPr lang="es-CO" sz="3600" b="1" u="none" strike="noStrike" kern="1200" cap="none" spc="0" normalizeH="0" baseline="0" noProof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5AE810-3EB2-584A-E79A-5EEFE5285E37}"/>
              </a:ext>
            </a:extLst>
          </p:cNvPr>
          <p:cNvSpPr txBox="1"/>
          <p:nvPr/>
        </p:nvSpPr>
        <p:spPr>
          <a:xfrm>
            <a:off x="456235" y="1296906"/>
            <a:ext cx="9816342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buFont typeface="Arial"/>
              <a:buChar char="•"/>
            </a:pPr>
            <a:r>
              <a:rPr lang="en-US" i="1">
                <a:latin typeface="Georgia"/>
                <a:ea typeface="Calibri"/>
                <a:cs typeface="Calibri"/>
              </a:rPr>
              <a:t>Sparx systems - tutorial UML 2 - </a:t>
            </a:r>
            <a:r>
              <a:rPr lang="en-US" i="1" err="1">
                <a:latin typeface="Georgia"/>
                <a:ea typeface="Calibri"/>
                <a:cs typeface="Calibri"/>
              </a:rPr>
              <a:t>diagrama</a:t>
            </a:r>
            <a:r>
              <a:rPr lang="en-US" i="1">
                <a:latin typeface="Georgia"/>
                <a:ea typeface="Calibri"/>
                <a:cs typeface="Calibri"/>
              </a:rPr>
              <a:t> de </a:t>
            </a:r>
            <a:r>
              <a:rPr lang="en-US" i="1" err="1">
                <a:latin typeface="Georgia"/>
                <a:ea typeface="Calibri"/>
                <a:cs typeface="Calibri"/>
              </a:rPr>
              <a:t>despliegue</a:t>
            </a:r>
            <a:r>
              <a:rPr lang="en-US">
                <a:latin typeface="Georgia"/>
                <a:ea typeface="Calibri"/>
                <a:cs typeface="Calibri"/>
              </a:rPr>
              <a:t>. (s/f). </a:t>
            </a:r>
            <a:r>
              <a:rPr lang="en-US" err="1">
                <a:latin typeface="Georgia"/>
                <a:ea typeface="Calibri"/>
                <a:cs typeface="Calibri"/>
              </a:rPr>
              <a:t>Com.Ar</a:t>
            </a:r>
            <a:r>
              <a:rPr lang="en-US">
                <a:latin typeface="Georgia"/>
                <a:ea typeface="Calibri"/>
                <a:cs typeface="Calibri"/>
              </a:rPr>
              <a:t>. </a:t>
            </a:r>
            <a:r>
              <a:rPr lang="en-US" err="1">
                <a:latin typeface="Georgia"/>
                <a:ea typeface="Calibri"/>
                <a:cs typeface="Calibri"/>
              </a:rPr>
              <a:t>Recuperado</a:t>
            </a:r>
            <a:r>
              <a:rPr lang="en-US">
                <a:latin typeface="Georgia"/>
                <a:ea typeface="Calibri"/>
                <a:cs typeface="Calibri"/>
              </a:rPr>
              <a:t> </a:t>
            </a:r>
            <a:r>
              <a:rPr lang="en-US" err="1">
                <a:latin typeface="Georgia"/>
                <a:ea typeface="Calibri"/>
                <a:cs typeface="Calibri"/>
              </a:rPr>
              <a:t>el</a:t>
            </a:r>
            <a:r>
              <a:rPr lang="en-US">
                <a:latin typeface="Georgia"/>
                <a:ea typeface="Calibri"/>
                <a:cs typeface="Calibri"/>
              </a:rPr>
              <a:t> 25 de </a:t>
            </a:r>
            <a:r>
              <a:rPr lang="en-US" err="1">
                <a:latin typeface="Georgia"/>
                <a:ea typeface="Calibri"/>
                <a:cs typeface="Calibri"/>
              </a:rPr>
              <a:t>junio</a:t>
            </a:r>
            <a:r>
              <a:rPr lang="en-US">
                <a:latin typeface="Georgia"/>
                <a:ea typeface="Calibri"/>
                <a:cs typeface="Calibri"/>
              </a:rPr>
              <a:t> de 2024, de </a:t>
            </a:r>
            <a:r>
              <a:rPr lang="en-US">
                <a:latin typeface="Georgia"/>
                <a:ea typeface="Calibri"/>
                <a:cs typeface="Calibri"/>
                <a:hlinkClick r:id="rId3"/>
              </a:rPr>
              <a:t>http://www.sparxsystems.com.ar/resources/tutorial/uml2_deploymentdiagram.php</a:t>
            </a:r>
            <a:endParaRPr lang="en-US"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err="1">
                <a:latin typeface="Georgia"/>
                <a:ea typeface="Calibri"/>
                <a:cs typeface="Calibri"/>
              </a:rPr>
              <a:t>Dybka</a:t>
            </a:r>
            <a:r>
              <a:rPr lang="en-US">
                <a:latin typeface="Georgia"/>
                <a:ea typeface="Calibri"/>
                <a:cs typeface="Calibri"/>
              </a:rPr>
              <a:t>, P. (2016, </a:t>
            </a:r>
            <a:r>
              <a:rPr lang="en-US" err="1">
                <a:latin typeface="Georgia"/>
                <a:ea typeface="Calibri"/>
                <a:cs typeface="Calibri"/>
              </a:rPr>
              <a:t>marzo</a:t>
            </a:r>
            <a:r>
              <a:rPr lang="en-US">
                <a:latin typeface="Georgia"/>
                <a:ea typeface="Calibri"/>
                <a:cs typeface="Calibri"/>
              </a:rPr>
              <a:t> 31). </a:t>
            </a:r>
            <a:r>
              <a:rPr lang="en-US" i="1">
                <a:latin typeface="Georgia"/>
                <a:ea typeface="Calibri"/>
                <a:cs typeface="Calibri"/>
              </a:rPr>
              <a:t>Crow’s foot notation</a:t>
            </a:r>
            <a:r>
              <a:rPr lang="en-US">
                <a:latin typeface="Georgia"/>
                <a:ea typeface="Calibri"/>
                <a:cs typeface="Calibri"/>
              </a:rPr>
              <a:t>. </a:t>
            </a:r>
            <a:r>
              <a:rPr lang="en-US" err="1">
                <a:latin typeface="Georgia"/>
                <a:ea typeface="Calibri"/>
                <a:cs typeface="Calibri"/>
              </a:rPr>
              <a:t>Vertabelo</a:t>
            </a:r>
            <a:r>
              <a:rPr lang="en-US">
                <a:latin typeface="Georgia"/>
                <a:ea typeface="Calibri"/>
                <a:cs typeface="Calibri"/>
              </a:rPr>
              <a:t> Data Modeler; </a:t>
            </a:r>
            <a:r>
              <a:rPr lang="en-US" err="1">
                <a:latin typeface="Georgia"/>
                <a:ea typeface="Calibri"/>
                <a:cs typeface="Calibri"/>
              </a:rPr>
              <a:t>Vertabelo</a:t>
            </a:r>
            <a:r>
              <a:rPr lang="en-US">
                <a:latin typeface="Georgia"/>
                <a:ea typeface="Calibri"/>
                <a:cs typeface="Calibri"/>
              </a:rPr>
              <a:t>. </a:t>
            </a:r>
            <a:r>
              <a:rPr lang="en-US">
                <a:latin typeface="Georgia"/>
                <a:ea typeface="Calibri"/>
                <a:cs typeface="Calibri"/>
                <a:hlinkClick r:id="rId4"/>
              </a:rPr>
              <a:t>https://vertabelo.com/blog/crow-s-foot-notation/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pPr algn="just"/>
            <a:endParaRPr lang="en-US">
              <a:ea typeface="Calibri" panose="020F0502020204030204"/>
              <a:cs typeface="Calibri" panose="020F0502020204030204"/>
            </a:endParaRPr>
          </a:p>
          <a:p>
            <a:pPr algn="just">
              <a:buFont typeface="Arial"/>
              <a:buChar char="•"/>
            </a:pPr>
            <a:r>
              <a:rPr lang="en-US">
                <a:latin typeface="Georgia"/>
                <a:ea typeface="Calibri"/>
                <a:cs typeface="Calibri"/>
              </a:rPr>
              <a:t>Es, D. G. (2021, </a:t>
            </a:r>
            <a:r>
              <a:rPr lang="en-US" err="1">
                <a:latin typeface="Georgia"/>
                <a:ea typeface="Calibri"/>
                <a:cs typeface="Calibri"/>
              </a:rPr>
              <a:t>octubre</a:t>
            </a:r>
            <a:r>
              <a:rPr lang="en-US">
                <a:latin typeface="Georgia"/>
                <a:ea typeface="Calibri"/>
                <a:cs typeface="Calibri"/>
              </a:rPr>
              <a:t> 20). </a:t>
            </a:r>
            <a:r>
              <a:rPr lang="en-US" i="1">
                <a:latin typeface="Georgia"/>
                <a:ea typeface="Calibri"/>
                <a:cs typeface="Calibri"/>
              </a:rPr>
              <a:t>¿</a:t>
            </a:r>
            <a:r>
              <a:rPr lang="en-US" i="1" err="1">
                <a:latin typeface="Georgia"/>
                <a:ea typeface="Calibri"/>
                <a:cs typeface="Calibri"/>
              </a:rPr>
              <a:t>Qué</a:t>
            </a:r>
            <a:r>
              <a:rPr lang="en-US" i="1">
                <a:latin typeface="Georgia"/>
                <a:ea typeface="Calibri"/>
                <a:cs typeface="Calibri"/>
              </a:rPr>
              <a:t> es un </a:t>
            </a:r>
            <a:r>
              <a:rPr lang="en-US" i="1" err="1">
                <a:latin typeface="Georgia"/>
                <a:ea typeface="Calibri"/>
                <a:cs typeface="Calibri"/>
              </a:rPr>
              <a:t>diccionario</a:t>
            </a:r>
            <a:r>
              <a:rPr lang="en-US" i="1">
                <a:latin typeface="Georgia"/>
                <a:ea typeface="Calibri"/>
                <a:cs typeface="Calibri"/>
              </a:rPr>
              <a:t> de </a:t>
            </a:r>
            <a:r>
              <a:rPr lang="en-US" i="1" err="1">
                <a:latin typeface="Georgia"/>
                <a:ea typeface="Calibri"/>
                <a:cs typeface="Calibri"/>
              </a:rPr>
              <a:t>datos</a:t>
            </a:r>
            <a:r>
              <a:rPr lang="en-US" i="1">
                <a:latin typeface="Georgia"/>
                <a:ea typeface="Calibri"/>
                <a:cs typeface="Calibri"/>
              </a:rPr>
              <a:t> y </a:t>
            </a:r>
            <a:r>
              <a:rPr lang="en-US" i="1" err="1">
                <a:latin typeface="Georgia"/>
                <a:ea typeface="Calibri"/>
                <a:cs typeface="Calibri"/>
              </a:rPr>
              <a:t>por</a:t>
            </a:r>
            <a:r>
              <a:rPr lang="en-US" i="1">
                <a:latin typeface="Georgia"/>
                <a:ea typeface="Calibri"/>
                <a:cs typeface="Calibri"/>
              </a:rPr>
              <a:t> </a:t>
            </a:r>
            <a:r>
              <a:rPr lang="en-US" i="1" err="1">
                <a:latin typeface="Georgia"/>
                <a:ea typeface="Calibri"/>
                <a:cs typeface="Calibri"/>
              </a:rPr>
              <a:t>qué</a:t>
            </a:r>
            <a:r>
              <a:rPr lang="en-US" i="1">
                <a:latin typeface="Georgia"/>
                <a:ea typeface="Calibri"/>
                <a:cs typeface="Calibri"/>
              </a:rPr>
              <a:t> es </a:t>
            </a:r>
            <a:r>
              <a:rPr lang="en-US" i="1" err="1">
                <a:latin typeface="Georgia"/>
                <a:ea typeface="Calibri"/>
                <a:cs typeface="Calibri"/>
              </a:rPr>
              <a:t>importante</a:t>
            </a:r>
            <a:r>
              <a:rPr lang="en-US" i="1">
                <a:latin typeface="Georgia"/>
                <a:ea typeface="Calibri"/>
                <a:cs typeface="Calibri"/>
              </a:rPr>
              <a:t>?</a:t>
            </a:r>
            <a:r>
              <a:rPr lang="en-US">
                <a:latin typeface="Georgia"/>
                <a:ea typeface="Calibri"/>
                <a:cs typeface="Calibri"/>
              </a:rPr>
              <a:t> datos.gob.es. </a:t>
            </a:r>
            <a:r>
              <a:rPr lang="en-US">
                <a:latin typeface="Georgia"/>
                <a:ea typeface="Calibri"/>
                <a:cs typeface="Calibri"/>
                <a:hlinkClick r:id="rId5"/>
              </a:rPr>
              <a:t>https://datos.gob.es/es/blog/que-es-un-diccionario-de-datos-y-por-que-es-importante</a:t>
            </a:r>
            <a:endParaRPr lang="en-US">
              <a:latin typeface="Georgia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>
                <a:latin typeface="Georgia"/>
                <a:ea typeface="Calibri"/>
                <a:cs typeface="Calibri"/>
              </a:rPr>
              <a:t>Barbero, M. J. (s/f). Formas </a:t>
            </a:r>
            <a:r>
              <a:rPr lang="en-US" err="1">
                <a:latin typeface="Georgia"/>
                <a:ea typeface="Calibri"/>
                <a:cs typeface="Calibri"/>
              </a:rPr>
              <a:t>Normales</a:t>
            </a:r>
            <a:r>
              <a:rPr lang="en-US">
                <a:latin typeface="Georgia"/>
                <a:ea typeface="Calibri"/>
                <a:cs typeface="Calibri"/>
              </a:rPr>
              <a:t> (1FN, 2FN, 3FN y FNBC). 19e37.com. </a:t>
            </a:r>
            <a:r>
              <a:rPr lang="en-US" err="1">
                <a:latin typeface="Georgia"/>
                <a:ea typeface="Calibri"/>
                <a:cs typeface="Calibri"/>
              </a:rPr>
              <a:t>Recuperado</a:t>
            </a:r>
            <a:r>
              <a:rPr lang="en-US">
                <a:latin typeface="Georgia"/>
                <a:ea typeface="Calibri"/>
                <a:cs typeface="Calibri"/>
              </a:rPr>
              <a:t> </a:t>
            </a:r>
            <a:r>
              <a:rPr lang="en-US" err="1">
                <a:latin typeface="Georgia"/>
                <a:ea typeface="Calibri"/>
                <a:cs typeface="Calibri"/>
              </a:rPr>
              <a:t>el</a:t>
            </a:r>
            <a:r>
              <a:rPr lang="en-US">
                <a:latin typeface="Georgia"/>
                <a:ea typeface="Calibri"/>
                <a:cs typeface="Calibri"/>
              </a:rPr>
              <a:t> 25 de </a:t>
            </a:r>
            <a:r>
              <a:rPr lang="en-US" err="1">
                <a:latin typeface="Georgia"/>
                <a:ea typeface="Calibri"/>
                <a:cs typeface="Calibri"/>
              </a:rPr>
              <a:t>junio</a:t>
            </a:r>
            <a:r>
              <a:rPr lang="en-US">
                <a:latin typeface="Georgia"/>
                <a:ea typeface="Calibri"/>
                <a:cs typeface="Calibri"/>
              </a:rPr>
              <a:t> de 2024, de </a:t>
            </a:r>
            <a:r>
              <a:rPr lang="en-US">
                <a:latin typeface="Georgia"/>
                <a:ea typeface="Calibri"/>
                <a:cs typeface="Calibri"/>
                <a:hlinkClick r:id="rId6"/>
              </a:rPr>
              <a:t>https://19e37.com/blog/formas-normales-1fn-2fn-3fn/</a:t>
            </a:r>
            <a:endParaRPr lang="en-US">
              <a:latin typeface="Georgia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>
              <a:latin typeface="Georgia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br>
              <a:rPr lang="en-US"/>
            </a:br>
            <a:endParaRPr lang="en-US"/>
          </a:p>
          <a:p>
            <a:pPr algn="just">
              <a:buFont typeface="Arial"/>
              <a:buChar char="•"/>
            </a:pPr>
            <a:endParaRPr lang="en-US">
              <a:latin typeface="Georgia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>
              <a:latin typeface="Calibri" panose="020F0502020204030204"/>
              <a:ea typeface="Calibri"/>
              <a:cs typeface="Calibri"/>
            </a:endParaRPr>
          </a:p>
          <a:p>
            <a:pPr algn="just"/>
            <a:endParaRPr lang="es-CO" sz="1600">
              <a:latin typeface="Work Sans Light Roman" pitchFamily="2" charset="77"/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s-CO" sz="1600">
              <a:latin typeface="Work Sans Light Roman" pitchFamily="2" charset="77"/>
              <a:ea typeface="Calibri"/>
              <a:cs typeface="Calibri"/>
            </a:endParaRPr>
          </a:p>
          <a:p>
            <a:endParaRPr lang="es-CO" sz="1600">
              <a:latin typeface="Work Sans Light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83138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992353" y="210812"/>
            <a:ext cx="7176682" cy="113588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600" b="1">
                <a:solidFill>
                  <a:srgbClr val="38AA00"/>
                </a:solidFill>
                <a:latin typeface="WORK SANS BOLD ROMAN"/>
              </a:rPr>
              <a:t>Planteamiento del problema y pregunta problema </a:t>
            </a:r>
            <a:endParaRPr lang="es-CO" sz="3600" b="1">
              <a:solidFill>
                <a:srgbClr val="38AA00"/>
              </a:solidFill>
              <a:latin typeface="WORK SANS BOLD ROMAN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697F3-B1A3-FADB-1243-D89866428CB1}"/>
              </a:ext>
            </a:extLst>
          </p:cNvPr>
          <p:cNvSpPr txBox="1"/>
          <p:nvPr/>
        </p:nvSpPr>
        <p:spPr>
          <a:xfrm>
            <a:off x="589921" y="1712735"/>
            <a:ext cx="4726429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CO" sz="1400">
                <a:latin typeface="Work Sans Light Roman"/>
              </a:rPr>
              <a:t>La empresa Clínica Veterinaria Ciudad Canina es una organización que brinda los servicios de  grooming, consultas, shopping, productos de alimentación y cuidado para las mascotas.</a:t>
            </a:r>
            <a:endParaRPr lang="es-CO" sz="1400">
              <a:latin typeface="Work Sans Light Roman" pitchFamily="2" charset="77"/>
            </a:endParaRPr>
          </a:p>
          <a:p>
            <a:pPr algn="just"/>
            <a:endParaRPr lang="es-CO" sz="1400">
              <a:latin typeface="Work Sans Light Roman" pitchFamily="2" charset="77"/>
            </a:endParaRPr>
          </a:p>
          <a:p>
            <a:pPr algn="just"/>
            <a:r>
              <a:rPr lang="es-CO" sz="1400">
                <a:latin typeface="Work Sans Light Roman"/>
              </a:rPr>
              <a:t>En la veterinaria se identificaron problemas sobre la gestión de inventario, agendamiento de citas médicas y grooming, ya que por lo general se suele perder la información de los pacientes o el día en que se agendaba la cita no asistían y no daban reporte alguno de la falla , por otro lado, al momento de generar un inventario no se tiene orden y suele haber confusiones con esto , se maneja la venta de alimentos y medicamentos , que normalmente se vencen a corto plazo y no tienen  un sistema que haga un seguimiento a esto.</a:t>
            </a:r>
            <a:endParaRPr lang="es-CO" sz="1400">
              <a:latin typeface="Work Sans Light Roman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3850563" y="772999"/>
            <a:ext cx="3127386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82632F9-F752-7195-4E77-9A052F406C1D}"/>
              </a:ext>
            </a:extLst>
          </p:cNvPr>
          <p:cNvSpPr txBox="1"/>
          <p:nvPr/>
        </p:nvSpPr>
        <p:spPr>
          <a:xfrm>
            <a:off x="6244931" y="1979534"/>
            <a:ext cx="470401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CO" sz="1400">
                <a:latin typeface="Work Sans Light Roman"/>
              </a:rPr>
              <a:t>¿Como se podrá gestionar de manera correcta el proceso de gestión del inventario, como ventas,  compras,  orden de citas médicas y grooming en la Clínica Veterinaria Ciudad Canina?</a:t>
            </a:r>
          </a:p>
        </p:txBody>
      </p:sp>
      <p:pic>
        <p:nvPicPr>
          <p:cNvPr id="7" name="Imagen 6" descr="Esbozo De La Pequeña Gente Que Trabaja Con Preguntas Grandes De La Pregunta  Y De La Lámpara. Doodle Linda Escena En Miniatura De Los Trabajadores  Tratando De Resolver El Problema. Ilustración Dibujada">
            <a:extLst>
              <a:ext uri="{FF2B5EF4-FFF2-40B4-BE49-F238E27FC236}">
                <a16:creationId xmlns:a16="http://schemas.microsoft.com/office/drawing/2014/main" id="{0616A20D-FB7E-5070-7C38-7BE6148E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386" y="3272882"/>
            <a:ext cx="3988386" cy="30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2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827363" y="200786"/>
            <a:ext cx="7176682" cy="113588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600" b="1">
                <a:solidFill>
                  <a:srgbClr val="38AA00"/>
                </a:solidFill>
                <a:latin typeface="WORK SANS BOLD ROMAN"/>
              </a:rPr>
              <a:t>Justificación </a:t>
            </a:r>
            <a:endParaRPr lang="es-CO" sz="3600" b="1">
              <a:solidFill>
                <a:srgbClr val="38AA00"/>
              </a:solidFill>
              <a:latin typeface="WORK SANS BOLD ROMAN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3861001" y="1086150"/>
            <a:ext cx="3127386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C720165-3448-A688-053D-48079D60EE56}"/>
              </a:ext>
            </a:extLst>
          </p:cNvPr>
          <p:cNvSpPr txBox="1"/>
          <p:nvPr/>
        </p:nvSpPr>
        <p:spPr>
          <a:xfrm>
            <a:off x="772008" y="1908884"/>
            <a:ext cx="6438180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Calibri"/>
              <a:buChar char="-"/>
            </a:pPr>
            <a:r>
              <a:rPr lang="es-CO" sz="1400">
                <a:latin typeface="Work Sans Light Roman"/>
                <a:cs typeface="Segoe UI"/>
              </a:rPr>
              <a:t>A raíz de la problemática en la clínica veterinaria con relación a los procesos sobre los agendamientos de citas, consultas y grooming, el inventario, la compra y venta de productos para mascotas con este sistema se pretende garantizar que la empresa tenga un beneficio en cuanto a su organización y administración de procesos  </a:t>
            </a:r>
          </a:p>
          <a:p>
            <a:pPr marL="285750" indent="-285750" algn="just">
              <a:buFont typeface="Calibri"/>
              <a:buChar char="-"/>
            </a:pPr>
            <a:endParaRPr lang="es-CO" sz="1400">
              <a:latin typeface="Work Sans Light Roman"/>
              <a:cs typeface="Segoe UI"/>
            </a:endParaRPr>
          </a:p>
          <a:p>
            <a:pPr marL="285750" indent="-285750" algn="just">
              <a:buFont typeface="Calibri"/>
              <a:buChar char="-"/>
            </a:pPr>
            <a:r>
              <a:rPr lang="es-CO" sz="1400">
                <a:latin typeface="Work Sans Light Roman"/>
                <a:cs typeface="Segoe UI"/>
              </a:rPr>
              <a:t>Para  lograr que los procesos y los objetivos esperados se realicen, se pretenden reducir los problemas presentados como mejorar la calidad de los servicios a presentar por parte de la veterinaria, es necesario construir un sistema de información que permita apoyar los procesos de una manera más </a:t>
            </a:r>
            <a:r>
              <a:rPr lang="es-CO" sz="1400" err="1">
                <a:latin typeface="Work Sans Light Roman"/>
                <a:cs typeface="Segoe UI"/>
              </a:rPr>
              <a:t>agil</a:t>
            </a:r>
            <a:r>
              <a:rPr lang="es-CO" sz="1400">
                <a:latin typeface="Work Sans Light Roman"/>
                <a:cs typeface="Segoe UI"/>
              </a:rPr>
              <a:t> y eficaz, donde la empresa, los clientes y los trabajadores de esta, tengan un mejor manejo sobre los procesos y poder minimizar las problemáticas que se presentan en la clínica.</a:t>
            </a:r>
          </a:p>
        </p:txBody>
      </p:sp>
    </p:spTree>
    <p:extLst>
      <p:ext uri="{BB962C8B-B14F-4D97-AF65-F5344CB8AC3E}">
        <p14:creationId xmlns:p14="http://schemas.microsoft.com/office/powerpoint/2010/main" val="174796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3277369" y="806210"/>
            <a:ext cx="4180875" cy="67659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>
                <a:solidFill>
                  <a:srgbClr val="38AA00"/>
                </a:solidFill>
                <a:latin typeface="WORK SANS BOLD ROMAN"/>
              </a:rPr>
              <a:t>Objetivos Generales</a:t>
            </a:r>
            <a:endParaRPr lang="es-CO" sz="3600" b="1">
              <a:solidFill>
                <a:srgbClr val="38AA00"/>
              </a:solidFill>
              <a:latin typeface="WORK SANS BOLD ROMAN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697F3-B1A3-FADB-1243-D89866428CB1}"/>
              </a:ext>
            </a:extLst>
          </p:cNvPr>
          <p:cNvSpPr txBox="1"/>
          <p:nvPr/>
        </p:nvSpPr>
        <p:spPr>
          <a:xfrm>
            <a:off x="521643" y="2282246"/>
            <a:ext cx="4491107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CO" sz="1600">
                <a:latin typeface="Work Sans Light Roman"/>
              </a:rPr>
              <a:t>Desarrollar un sistema de información orientado a la gestión de procesos sobre las citas virtuales, inventarios a los ingresos y egresos del negocio, las compras y ventas de este, perfil de la mascota, para una mejor administración de la CLINICA VETERINARIA CIUDAD CANINA, ubicada en el norte de la ciudad de Bogotá</a:t>
            </a:r>
            <a:endParaRPr lang="es-CO" sz="1600">
              <a:latin typeface="Work Sans Light Roman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3808810" y="1566314"/>
            <a:ext cx="3127386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Foto">
            <a:extLst>
              <a:ext uri="{FF2B5EF4-FFF2-40B4-BE49-F238E27FC236}">
                <a16:creationId xmlns:a16="http://schemas.microsoft.com/office/drawing/2014/main" id="{EC8746F9-CE34-5BF7-CDE1-D2642D39B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79" y="2282705"/>
            <a:ext cx="6761964" cy="37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300101" y="2583831"/>
            <a:ext cx="757844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>
                <a:solidFill>
                  <a:schemeClr val="bg1"/>
                </a:solidFill>
                <a:latin typeface="WORK SANS BOLD ROMAN"/>
              </a:rPr>
              <a:t>Formulario de costos y cotizaciones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0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46CBE1AF-CCA8-24F7-0A6E-51F6EFF8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79" y="96813"/>
            <a:ext cx="9972842" cy="554722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E0EB30-8AE5-F46F-C25C-873831A87020}"/>
              </a:ext>
            </a:extLst>
          </p:cNvPr>
          <p:cNvSpPr txBox="1"/>
          <p:nvPr/>
        </p:nvSpPr>
        <p:spPr>
          <a:xfrm>
            <a:off x="550157" y="6099333"/>
            <a:ext cx="2502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  <a:hlinkClick r:id="rId4"/>
              </a:rPr>
              <a:t>Cotizaciones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ntalla de computadora&#10;&#10;Descripción generada automáticamente">
            <a:extLst>
              <a:ext uri="{FF2B5EF4-FFF2-40B4-BE49-F238E27FC236}">
                <a16:creationId xmlns:a16="http://schemas.microsoft.com/office/drawing/2014/main" id="{5EC258AF-B578-F684-24F1-D9F8A2A6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61" y="6434"/>
            <a:ext cx="9410700" cy="66579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3B9EF17-667E-A06E-C2E4-F1F34F8EDB27}"/>
              </a:ext>
            </a:extLst>
          </p:cNvPr>
          <p:cNvSpPr txBox="1"/>
          <p:nvPr/>
        </p:nvSpPr>
        <p:spPr>
          <a:xfrm>
            <a:off x="9319841" y="1714491"/>
            <a:ext cx="2502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  <a:hlinkClick r:id="rId4"/>
              </a:rPr>
              <a:t>Comparacion de costos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46CBE1AF-CCA8-24F7-0A6E-51F6EFF8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79" y="96813"/>
            <a:ext cx="9972842" cy="554722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E0EB30-8AE5-F46F-C25C-873831A87020}"/>
              </a:ext>
            </a:extLst>
          </p:cNvPr>
          <p:cNvSpPr txBox="1"/>
          <p:nvPr/>
        </p:nvSpPr>
        <p:spPr>
          <a:xfrm>
            <a:off x="550157" y="6099333"/>
            <a:ext cx="2502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  <a:hlinkClick r:id="rId4"/>
              </a:rPr>
              <a:t>Cotizaciones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326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3DAC38E174F646B6AAFEF7586E99C4" ma:contentTypeVersion="5" ma:contentTypeDescription="Crear nuevo documento." ma:contentTypeScope="" ma:versionID="f164c56d1dd2edf8238dae7d34ab1d0b">
  <xsd:schema xmlns:xsd="http://www.w3.org/2001/XMLSchema" xmlns:xs="http://www.w3.org/2001/XMLSchema" xmlns:p="http://schemas.microsoft.com/office/2006/metadata/properties" xmlns:ns3="6b22f0e4-977a-4efd-8dfc-938bd706fba8" targetNamespace="http://schemas.microsoft.com/office/2006/metadata/properties" ma:root="true" ma:fieldsID="a39800cc7f770a15c44da7413418829a" ns3:_="">
    <xsd:import namespace="6b22f0e4-977a-4efd-8dfc-938bd706fb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2f0e4-977a-4efd-8dfc-938bd706f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b22f0e4-977a-4efd-8dfc-938bd706fba8" xsi:nil="true"/>
  </documentManagement>
</p:properties>
</file>

<file path=customXml/itemProps1.xml><?xml version="1.0" encoding="utf-8"?>
<ds:datastoreItem xmlns:ds="http://schemas.openxmlformats.org/officeDocument/2006/customXml" ds:itemID="{984B8E10-505B-4203-8A08-B9742F3188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68E901-1AFF-4E0D-A801-12304C6FF3D5}">
  <ds:schemaRefs>
    <ds:schemaRef ds:uri="6b22f0e4-977a-4efd-8dfc-938bd706fb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15DA727-E7CF-41C7-A73E-EF1FE8E2A3D8}">
  <ds:schemaRefs>
    <ds:schemaRef ds:uri="6b22f0e4-977a-4efd-8dfc-938bd706fba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revision>64</cp:revision>
  <dcterms:created xsi:type="dcterms:W3CDTF">2020-10-01T23:51:28Z</dcterms:created>
  <dcterms:modified xsi:type="dcterms:W3CDTF">2024-06-26T03:18:28Z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  <property fmtid="{D5CDD505-2E9C-101B-9397-08002B2CF9AE}" pid="9" name="ContentTypeId">
    <vt:lpwstr>0x010100DF3DAC38E174F646B6AAFEF7586E99C4</vt:lpwstr>
  </property>
</Properties>
</file>