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538" r:id="rId5"/>
    <p:sldId id="535" r:id="rId6"/>
    <p:sldId id="539" r:id="rId7"/>
    <p:sldId id="537" r:id="rId8"/>
    <p:sldId id="545" r:id="rId9"/>
    <p:sldId id="544" r:id="rId10"/>
    <p:sldId id="541" r:id="rId11"/>
    <p:sldId id="543" r:id="rId12"/>
    <p:sldId id="536" r:id="rId13"/>
    <p:sldId id="547" r:id="rId14"/>
    <p:sldId id="546" r:id="rId15"/>
    <p:sldId id="551" r:id="rId16"/>
    <p:sldId id="549" r:id="rId17"/>
    <p:sldId id="550" r:id="rId18"/>
    <p:sldId id="542" r:id="rId19"/>
    <p:sldId id="552" r:id="rId20"/>
    <p:sldId id="553" r:id="rId21"/>
    <p:sldId id="554" r:id="rId22"/>
    <p:sldId id="548" r:id="rId23"/>
    <p:sldId id="556" r:id="rId24"/>
    <p:sldId id="555" r:id="rId25"/>
    <p:sldId id="531" r:id="rId2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FE7DE-3D3F-FC59-6A93-377FAD744D26}" v="29" dt="2024-03-21T20:18:35.409"/>
    <p1510:client id="{81C81DE2-8526-21ED-8240-D2E60F0CAE07}" v="93" dt="2024-03-21T20:19:51.947"/>
    <p1510:client id="{900BA688-DD1E-CC4A-400A-0C39674F960F}" v="652" dt="2024-03-21T20:25:39.051"/>
    <p1510:client id="{9DF85DFA-0358-81CF-A4BB-1B5A340EEFB9}" v="2" dt="2024-03-21T20:20:22.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56DBF-0DDA-455B-89D9-9CD5D48C89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C3641F-E60D-426C-83E0-2A532C4408E6}">
      <dgm:prSet/>
      <dgm:spPr/>
      <dgm:t>
        <a:bodyPr/>
        <a:lstStyle/>
        <a:p>
          <a:r>
            <a:rPr lang="es-CO"/>
            <a:t>¿Podrías contarme que problemas posees frente a los procesos que se llevan a cabo?</a:t>
          </a:r>
          <a:endParaRPr lang="en-US"/>
        </a:p>
      </dgm:t>
    </dgm:pt>
    <dgm:pt modelId="{EF6D0227-46B0-4012-83F1-1E9A8F060717}" type="parTrans" cxnId="{3DD0FAA7-69C5-4F02-AC05-7F2ED3ACA543}">
      <dgm:prSet/>
      <dgm:spPr/>
      <dgm:t>
        <a:bodyPr/>
        <a:lstStyle/>
        <a:p>
          <a:endParaRPr lang="en-US"/>
        </a:p>
      </dgm:t>
    </dgm:pt>
    <dgm:pt modelId="{5971E76C-E8DA-4801-BC43-E97969AE41F2}" type="sibTrans" cxnId="{3DD0FAA7-69C5-4F02-AC05-7F2ED3ACA543}">
      <dgm:prSet/>
      <dgm:spPr/>
      <dgm:t>
        <a:bodyPr/>
        <a:lstStyle/>
        <a:p>
          <a:endParaRPr lang="en-US"/>
        </a:p>
      </dgm:t>
    </dgm:pt>
    <dgm:pt modelId="{C53E581E-D804-41CB-9294-14DE46ED7C6A}">
      <dgm:prSet/>
      <dgm:spPr/>
      <dgm:t>
        <a:bodyPr/>
        <a:lstStyle/>
        <a:p>
          <a:r>
            <a:rPr lang="es-CO"/>
            <a:t>¿Qué objetivos tiene la veterinaria en un lapso de 4 años?</a:t>
          </a:r>
          <a:endParaRPr lang="en-US"/>
        </a:p>
      </dgm:t>
    </dgm:pt>
    <dgm:pt modelId="{99E5370E-E190-4CE3-87EF-39ED411CC4DB}" type="parTrans" cxnId="{E6EB9560-28CD-4908-91DD-A4500726D177}">
      <dgm:prSet/>
      <dgm:spPr/>
      <dgm:t>
        <a:bodyPr/>
        <a:lstStyle/>
        <a:p>
          <a:endParaRPr lang="en-US"/>
        </a:p>
      </dgm:t>
    </dgm:pt>
    <dgm:pt modelId="{109EC80F-FBFF-4938-8583-145C1E7CC2E8}" type="sibTrans" cxnId="{E6EB9560-28CD-4908-91DD-A4500726D177}">
      <dgm:prSet/>
      <dgm:spPr/>
      <dgm:t>
        <a:bodyPr/>
        <a:lstStyle/>
        <a:p>
          <a:endParaRPr lang="en-US"/>
        </a:p>
      </dgm:t>
    </dgm:pt>
    <dgm:pt modelId="{B19797D5-126D-4909-A79C-40D73810B312}">
      <dgm:prSet/>
      <dgm:spPr/>
      <dgm:t>
        <a:bodyPr/>
        <a:lstStyle/>
        <a:p>
          <a:r>
            <a:rPr lang="es-CO"/>
            <a:t>¿Cómo gestionas los procesos de citas frente a las consultas y las citas de grooming de las mascotas?</a:t>
          </a:r>
          <a:endParaRPr lang="en-US"/>
        </a:p>
      </dgm:t>
    </dgm:pt>
    <dgm:pt modelId="{437C076E-771C-4EC5-AB6E-6ADCFD110692}" type="parTrans" cxnId="{B894AA95-33A0-4A63-9377-4C69E2A37460}">
      <dgm:prSet/>
      <dgm:spPr/>
      <dgm:t>
        <a:bodyPr/>
        <a:lstStyle/>
        <a:p>
          <a:endParaRPr lang="en-US"/>
        </a:p>
      </dgm:t>
    </dgm:pt>
    <dgm:pt modelId="{D55D28BE-D0A3-4EF7-9754-7A262251D8DF}" type="sibTrans" cxnId="{B894AA95-33A0-4A63-9377-4C69E2A37460}">
      <dgm:prSet/>
      <dgm:spPr/>
      <dgm:t>
        <a:bodyPr/>
        <a:lstStyle/>
        <a:p>
          <a:endParaRPr lang="en-US"/>
        </a:p>
      </dgm:t>
    </dgm:pt>
    <dgm:pt modelId="{49E05CA5-AAEC-4FED-A2F0-C82628EAD55E}">
      <dgm:prSet/>
      <dgm:spPr/>
      <dgm:t>
        <a:bodyPr/>
        <a:lstStyle/>
        <a:p>
          <a:r>
            <a:rPr lang="es-CO"/>
            <a:t>¿Cómo se maneja el proceso de inventario y la gestión de proveedores en la veterinaria?</a:t>
          </a:r>
          <a:endParaRPr lang="en-US"/>
        </a:p>
      </dgm:t>
    </dgm:pt>
    <dgm:pt modelId="{1707F7FD-D7B5-44AD-A571-1F902CFC05DA}" type="parTrans" cxnId="{D99338AC-46BF-4C98-83C5-498DA23769E5}">
      <dgm:prSet/>
      <dgm:spPr/>
      <dgm:t>
        <a:bodyPr/>
        <a:lstStyle/>
        <a:p>
          <a:endParaRPr lang="en-US"/>
        </a:p>
      </dgm:t>
    </dgm:pt>
    <dgm:pt modelId="{62BE019D-90F1-408C-9DCA-242CA5DD8E57}" type="sibTrans" cxnId="{D99338AC-46BF-4C98-83C5-498DA23769E5}">
      <dgm:prSet/>
      <dgm:spPr/>
      <dgm:t>
        <a:bodyPr/>
        <a:lstStyle/>
        <a:p>
          <a:endParaRPr lang="en-US"/>
        </a:p>
      </dgm:t>
    </dgm:pt>
    <dgm:pt modelId="{75068D1E-D419-42C0-9BBD-D00C1D0B37BA}">
      <dgm:prSet/>
      <dgm:spPr/>
      <dgm:t>
        <a:bodyPr/>
        <a:lstStyle/>
        <a:p>
          <a:r>
            <a:rPr lang="es-CO"/>
            <a:t>¿Hay algún plan de cómo mejorar o tecnificar la veterinaria a un largo plazo?</a:t>
          </a:r>
          <a:endParaRPr lang="en-US"/>
        </a:p>
      </dgm:t>
    </dgm:pt>
    <dgm:pt modelId="{6D44C9DA-0C44-41D5-A9F4-4883E46B2584}" type="parTrans" cxnId="{3517D426-A28F-4FB6-9BF0-956BE585BC2C}">
      <dgm:prSet/>
      <dgm:spPr/>
      <dgm:t>
        <a:bodyPr/>
        <a:lstStyle/>
        <a:p>
          <a:endParaRPr lang="en-US"/>
        </a:p>
      </dgm:t>
    </dgm:pt>
    <dgm:pt modelId="{33669A40-D3FF-4472-9973-845122949139}" type="sibTrans" cxnId="{3517D426-A28F-4FB6-9BF0-956BE585BC2C}">
      <dgm:prSet/>
      <dgm:spPr/>
      <dgm:t>
        <a:bodyPr/>
        <a:lstStyle/>
        <a:p>
          <a:endParaRPr lang="en-US"/>
        </a:p>
      </dgm:t>
    </dgm:pt>
    <dgm:pt modelId="{37C0EA7E-4C81-4ECB-A14C-A92E7C246069}">
      <dgm:prSet/>
      <dgm:spPr/>
      <dgm:t>
        <a:bodyPr/>
        <a:lstStyle/>
        <a:p>
          <a:r>
            <a:rPr lang="es-CO"/>
            <a:t>¿Cómo has manejado los últimos 5 años el manejo del ingreso de las mascotas? </a:t>
          </a:r>
          <a:endParaRPr lang="en-US"/>
        </a:p>
      </dgm:t>
    </dgm:pt>
    <dgm:pt modelId="{D2F4B841-4ABA-4D96-9356-1CECEE1D4338}" type="parTrans" cxnId="{E166D280-279D-454B-BBE9-C97F2FA14153}">
      <dgm:prSet/>
      <dgm:spPr/>
      <dgm:t>
        <a:bodyPr/>
        <a:lstStyle/>
        <a:p>
          <a:endParaRPr lang="en-US"/>
        </a:p>
      </dgm:t>
    </dgm:pt>
    <dgm:pt modelId="{D5C617B7-81FA-4406-A6CA-964F11E28D73}" type="sibTrans" cxnId="{E166D280-279D-454B-BBE9-C97F2FA14153}">
      <dgm:prSet/>
      <dgm:spPr/>
      <dgm:t>
        <a:bodyPr/>
        <a:lstStyle/>
        <a:p>
          <a:endParaRPr lang="en-US"/>
        </a:p>
      </dgm:t>
    </dgm:pt>
    <dgm:pt modelId="{E7A8F78B-3F7F-4F86-A8A5-CD046C03F03B}" type="pres">
      <dgm:prSet presAssocID="{71756DBF-0DDA-455B-89D9-9CD5D48C893C}" presName="linear" presStyleCnt="0">
        <dgm:presLayoutVars>
          <dgm:animLvl val="lvl"/>
          <dgm:resizeHandles val="exact"/>
        </dgm:presLayoutVars>
      </dgm:prSet>
      <dgm:spPr/>
    </dgm:pt>
    <dgm:pt modelId="{7D34A872-B69B-40A5-A6AD-4AE494468763}" type="pres">
      <dgm:prSet presAssocID="{ADC3641F-E60D-426C-83E0-2A532C4408E6}" presName="parentText" presStyleLbl="node1" presStyleIdx="0" presStyleCnt="6">
        <dgm:presLayoutVars>
          <dgm:chMax val="0"/>
          <dgm:bulletEnabled val="1"/>
        </dgm:presLayoutVars>
      </dgm:prSet>
      <dgm:spPr/>
    </dgm:pt>
    <dgm:pt modelId="{B09E5F80-68EC-4B60-B507-4E03F038BCFA}" type="pres">
      <dgm:prSet presAssocID="{5971E76C-E8DA-4801-BC43-E97969AE41F2}" presName="spacer" presStyleCnt="0"/>
      <dgm:spPr/>
    </dgm:pt>
    <dgm:pt modelId="{699E2DFE-D5B1-4206-922E-BB19D36F7524}" type="pres">
      <dgm:prSet presAssocID="{C53E581E-D804-41CB-9294-14DE46ED7C6A}" presName="parentText" presStyleLbl="node1" presStyleIdx="1" presStyleCnt="6">
        <dgm:presLayoutVars>
          <dgm:chMax val="0"/>
          <dgm:bulletEnabled val="1"/>
        </dgm:presLayoutVars>
      </dgm:prSet>
      <dgm:spPr/>
    </dgm:pt>
    <dgm:pt modelId="{39434019-9A87-4E5C-8C8D-222D363ED3ED}" type="pres">
      <dgm:prSet presAssocID="{109EC80F-FBFF-4938-8583-145C1E7CC2E8}" presName="spacer" presStyleCnt="0"/>
      <dgm:spPr/>
    </dgm:pt>
    <dgm:pt modelId="{86CAC3F5-925F-4B73-BF00-BDB9A280E734}" type="pres">
      <dgm:prSet presAssocID="{B19797D5-126D-4909-A79C-40D73810B312}" presName="parentText" presStyleLbl="node1" presStyleIdx="2" presStyleCnt="6">
        <dgm:presLayoutVars>
          <dgm:chMax val="0"/>
          <dgm:bulletEnabled val="1"/>
        </dgm:presLayoutVars>
      </dgm:prSet>
      <dgm:spPr/>
    </dgm:pt>
    <dgm:pt modelId="{3E346993-53ED-48FF-8283-3B86410DE82A}" type="pres">
      <dgm:prSet presAssocID="{D55D28BE-D0A3-4EF7-9754-7A262251D8DF}" presName="spacer" presStyleCnt="0"/>
      <dgm:spPr/>
    </dgm:pt>
    <dgm:pt modelId="{C130AAB9-C33D-4F73-87C0-14AABB7F6D5B}" type="pres">
      <dgm:prSet presAssocID="{49E05CA5-AAEC-4FED-A2F0-C82628EAD55E}" presName="parentText" presStyleLbl="node1" presStyleIdx="3" presStyleCnt="6">
        <dgm:presLayoutVars>
          <dgm:chMax val="0"/>
          <dgm:bulletEnabled val="1"/>
        </dgm:presLayoutVars>
      </dgm:prSet>
      <dgm:spPr/>
    </dgm:pt>
    <dgm:pt modelId="{38AC4467-9997-469C-9E10-87AD7D45A670}" type="pres">
      <dgm:prSet presAssocID="{62BE019D-90F1-408C-9DCA-242CA5DD8E57}" presName="spacer" presStyleCnt="0"/>
      <dgm:spPr/>
    </dgm:pt>
    <dgm:pt modelId="{AC905E23-D73F-46BA-B2DC-1EE20B13B673}" type="pres">
      <dgm:prSet presAssocID="{75068D1E-D419-42C0-9BBD-D00C1D0B37BA}" presName="parentText" presStyleLbl="node1" presStyleIdx="4" presStyleCnt="6">
        <dgm:presLayoutVars>
          <dgm:chMax val="0"/>
          <dgm:bulletEnabled val="1"/>
        </dgm:presLayoutVars>
      </dgm:prSet>
      <dgm:spPr/>
    </dgm:pt>
    <dgm:pt modelId="{57A9776D-9022-49F5-ACAA-80DC0F075F06}" type="pres">
      <dgm:prSet presAssocID="{33669A40-D3FF-4472-9973-845122949139}" presName="spacer" presStyleCnt="0"/>
      <dgm:spPr/>
    </dgm:pt>
    <dgm:pt modelId="{215EDCC6-BE6D-46AA-85D7-B2785D59B0AE}" type="pres">
      <dgm:prSet presAssocID="{37C0EA7E-4C81-4ECB-A14C-A92E7C246069}" presName="parentText" presStyleLbl="node1" presStyleIdx="5" presStyleCnt="6">
        <dgm:presLayoutVars>
          <dgm:chMax val="0"/>
          <dgm:bulletEnabled val="1"/>
        </dgm:presLayoutVars>
      </dgm:prSet>
      <dgm:spPr/>
    </dgm:pt>
  </dgm:ptLst>
  <dgm:cxnLst>
    <dgm:cxn modelId="{3517D426-A28F-4FB6-9BF0-956BE585BC2C}" srcId="{71756DBF-0DDA-455B-89D9-9CD5D48C893C}" destId="{75068D1E-D419-42C0-9BBD-D00C1D0B37BA}" srcOrd="4" destOrd="0" parTransId="{6D44C9DA-0C44-41D5-A9F4-4883E46B2584}" sibTransId="{33669A40-D3FF-4472-9973-845122949139}"/>
    <dgm:cxn modelId="{E6EB9560-28CD-4908-91DD-A4500726D177}" srcId="{71756DBF-0DDA-455B-89D9-9CD5D48C893C}" destId="{C53E581E-D804-41CB-9294-14DE46ED7C6A}" srcOrd="1" destOrd="0" parTransId="{99E5370E-E190-4CE3-87EF-39ED411CC4DB}" sibTransId="{109EC80F-FBFF-4938-8583-145C1E7CC2E8}"/>
    <dgm:cxn modelId="{E166D280-279D-454B-BBE9-C97F2FA14153}" srcId="{71756DBF-0DDA-455B-89D9-9CD5D48C893C}" destId="{37C0EA7E-4C81-4ECB-A14C-A92E7C246069}" srcOrd="5" destOrd="0" parTransId="{D2F4B841-4ABA-4D96-9356-1CECEE1D4338}" sibTransId="{D5C617B7-81FA-4406-A6CA-964F11E28D73}"/>
    <dgm:cxn modelId="{B894AA95-33A0-4A63-9377-4C69E2A37460}" srcId="{71756DBF-0DDA-455B-89D9-9CD5D48C893C}" destId="{B19797D5-126D-4909-A79C-40D73810B312}" srcOrd="2" destOrd="0" parTransId="{437C076E-771C-4EC5-AB6E-6ADCFD110692}" sibTransId="{D55D28BE-D0A3-4EF7-9754-7A262251D8DF}"/>
    <dgm:cxn modelId="{67C904A6-6AB5-42B9-9789-4586C110BF80}" type="presOf" srcId="{B19797D5-126D-4909-A79C-40D73810B312}" destId="{86CAC3F5-925F-4B73-BF00-BDB9A280E734}" srcOrd="0" destOrd="0" presId="urn:microsoft.com/office/officeart/2005/8/layout/vList2"/>
    <dgm:cxn modelId="{2F25D1A7-A830-4578-80C6-586EA65107E3}" type="presOf" srcId="{75068D1E-D419-42C0-9BBD-D00C1D0B37BA}" destId="{AC905E23-D73F-46BA-B2DC-1EE20B13B673}" srcOrd="0" destOrd="0" presId="urn:microsoft.com/office/officeart/2005/8/layout/vList2"/>
    <dgm:cxn modelId="{3DD0FAA7-69C5-4F02-AC05-7F2ED3ACA543}" srcId="{71756DBF-0DDA-455B-89D9-9CD5D48C893C}" destId="{ADC3641F-E60D-426C-83E0-2A532C4408E6}" srcOrd="0" destOrd="0" parTransId="{EF6D0227-46B0-4012-83F1-1E9A8F060717}" sibTransId="{5971E76C-E8DA-4801-BC43-E97969AE41F2}"/>
    <dgm:cxn modelId="{D99338AC-46BF-4C98-83C5-498DA23769E5}" srcId="{71756DBF-0DDA-455B-89D9-9CD5D48C893C}" destId="{49E05CA5-AAEC-4FED-A2F0-C82628EAD55E}" srcOrd="3" destOrd="0" parTransId="{1707F7FD-D7B5-44AD-A571-1F902CFC05DA}" sibTransId="{62BE019D-90F1-408C-9DCA-242CA5DD8E57}"/>
    <dgm:cxn modelId="{DC6855AC-46EF-4E0F-A467-9382DA3302E0}" type="presOf" srcId="{ADC3641F-E60D-426C-83E0-2A532C4408E6}" destId="{7D34A872-B69B-40A5-A6AD-4AE494468763}" srcOrd="0" destOrd="0" presId="urn:microsoft.com/office/officeart/2005/8/layout/vList2"/>
    <dgm:cxn modelId="{1E5FB1C1-0932-4944-A4C4-ACD40EDDB562}" type="presOf" srcId="{71756DBF-0DDA-455B-89D9-9CD5D48C893C}" destId="{E7A8F78B-3F7F-4F86-A8A5-CD046C03F03B}" srcOrd="0" destOrd="0" presId="urn:microsoft.com/office/officeart/2005/8/layout/vList2"/>
    <dgm:cxn modelId="{DD3910CB-631B-466A-A522-5ADA139C9203}" type="presOf" srcId="{37C0EA7E-4C81-4ECB-A14C-A92E7C246069}" destId="{215EDCC6-BE6D-46AA-85D7-B2785D59B0AE}" srcOrd="0" destOrd="0" presId="urn:microsoft.com/office/officeart/2005/8/layout/vList2"/>
    <dgm:cxn modelId="{EBD02ECE-A132-4F07-A370-0B5CE8F86277}" type="presOf" srcId="{49E05CA5-AAEC-4FED-A2F0-C82628EAD55E}" destId="{C130AAB9-C33D-4F73-87C0-14AABB7F6D5B}" srcOrd="0" destOrd="0" presId="urn:microsoft.com/office/officeart/2005/8/layout/vList2"/>
    <dgm:cxn modelId="{A7113CCF-4C20-438C-8855-B5D236E715F9}" type="presOf" srcId="{C53E581E-D804-41CB-9294-14DE46ED7C6A}" destId="{699E2DFE-D5B1-4206-922E-BB19D36F7524}" srcOrd="0" destOrd="0" presId="urn:microsoft.com/office/officeart/2005/8/layout/vList2"/>
    <dgm:cxn modelId="{F75123AA-F4DF-4F28-95CA-2763FDD748EE}" type="presParOf" srcId="{E7A8F78B-3F7F-4F86-A8A5-CD046C03F03B}" destId="{7D34A872-B69B-40A5-A6AD-4AE494468763}" srcOrd="0" destOrd="0" presId="urn:microsoft.com/office/officeart/2005/8/layout/vList2"/>
    <dgm:cxn modelId="{1C6B8AE6-B008-42CD-8F5A-58355E162965}" type="presParOf" srcId="{E7A8F78B-3F7F-4F86-A8A5-CD046C03F03B}" destId="{B09E5F80-68EC-4B60-B507-4E03F038BCFA}" srcOrd="1" destOrd="0" presId="urn:microsoft.com/office/officeart/2005/8/layout/vList2"/>
    <dgm:cxn modelId="{50C90923-A4A4-45E4-8F9C-F97AB610D3AB}" type="presParOf" srcId="{E7A8F78B-3F7F-4F86-A8A5-CD046C03F03B}" destId="{699E2DFE-D5B1-4206-922E-BB19D36F7524}" srcOrd="2" destOrd="0" presId="urn:microsoft.com/office/officeart/2005/8/layout/vList2"/>
    <dgm:cxn modelId="{98A6D31D-65CF-4F99-A3EB-7D94759EA90F}" type="presParOf" srcId="{E7A8F78B-3F7F-4F86-A8A5-CD046C03F03B}" destId="{39434019-9A87-4E5C-8C8D-222D363ED3ED}" srcOrd="3" destOrd="0" presId="urn:microsoft.com/office/officeart/2005/8/layout/vList2"/>
    <dgm:cxn modelId="{58352350-63CA-473B-BB29-FE491859AA4F}" type="presParOf" srcId="{E7A8F78B-3F7F-4F86-A8A5-CD046C03F03B}" destId="{86CAC3F5-925F-4B73-BF00-BDB9A280E734}" srcOrd="4" destOrd="0" presId="urn:microsoft.com/office/officeart/2005/8/layout/vList2"/>
    <dgm:cxn modelId="{57A1415A-F9AC-4EA1-8095-2C60828D4F45}" type="presParOf" srcId="{E7A8F78B-3F7F-4F86-A8A5-CD046C03F03B}" destId="{3E346993-53ED-48FF-8283-3B86410DE82A}" srcOrd="5" destOrd="0" presId="urn:microsoft.com/office/officeart/2005/8/layout/vList2"/>
    <dgm:cxn modelId="{354249CE-578E-4B7D-B6B5-9E2BA3BD8631}" type="presParOf" srcId="{E7A8F78B-3F7F-4F86-A8A5-CD046C03F03B}" destId="{C130AAB9-C33D-4F73-87C0-14AABB7F6D5B}" srcOrd="6" destOrd="0" presId="urn:microsoft.com/office/officeart/2005/8/layout/vList2"/>
    <dgm:cxn modelId="{B4A72ABA-6DC4-4D4E-908C-451BEF892EE4}" type="presParOf" srcId="{E7A8F78B-3F7F-4F86-A8A5-CD046C03F03B}" destId="{38AC4467-9997-469C-9E10-87AD7D45A670}" srcOrd="7" destOrd="0" presId="urn:microsoft.com/office/officeart/2005/8/layout/vList2"/>
    <dgm:cxn modelId="{534B27D7-7440-4E93-8123-81FEB11024E3}" type="presParOf" srcId="{E7A8F78B-3F7F-4F86-A8A5-CD046C03F03B}" destId="{AC905E23-D73F-46BA-B2DC-1EE20B13B673}" srcOrd="8" destOrd="0" presId="urn:microsoft.com/office/officeart/2005/8/layout/vList2"/>
    <dgm:cxn modelId="{55437011-9666-41B1-98DA-F0B2091150FF}" type="presParOf" srcId="{E7A8F78B-3F7F-4F86-A8A5-CD046C03F03B}" destId="{57A9776D-9022-49F5-ACAA-80DC0F075F06}" srcOrd="9" destOrd="0" presId="urn:microsoft.com/office/officeart/2005/8/layout/vList2"/>
    <dgm:cxn modelId="{403FC55A-8454-43F3-A448-E5C7AC8A278D}" type="presParOf" srcId="{E7A8F78B-3F7F-4F86-A8A5-CD046C03F03B}" destId="{215EDCC6-BE6D-46AA-85D7-B2785D59B0AE}"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4A872-B69B-40A5-A6AD-4AE494468763}">
      <dsp:nvSpPr>
        <dsp:cNvPr id="0" name=""/>
        <dsp:cNvSpPr/>
      </dsp:nvSpPr>
      <dsp:spPr>
        <a:xfrm>
          <a:off x="0" y="1697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¿Podrías contarme que problemas posees frente a los procesos que se llevan a cabo?</a:t>
          </a:r>
          <a:endParaRPr lang="en-US" sz="1300" kern="1200"/>
        </a:p>
      </dsp:txBody>
      <dsp:txXfrm>
        <a:off x="25245" y="42218"/>
        <a:ext cx="5467947" cy="466650"/>
      </dsp:txXfrm>
    </dsp:sp>
    <dsp:sp modelId="{699E2DFE-D5B1-4206-922E-BB19D36F7524}">
      <dsp:nvSpPr>
        <dsp:cNvPr id="0" name=""/>
        <dsp:cNvSpPr/>
      </dsp:nvSpPr>
      <dsp:spPr>
        <a:xfrm>
          <a:off x="0" y="57155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¿Qué objetivos tiene la veterinaria en un lapso de 4 años?</a:t>
          </a:r>
          <a:endParaRPr lang="en-US" sz="1300" kern="1200"/>
        </a:p>
      </dsp:txBody>
      <dsp:txXfrm>
        <a:off x="25245" y="596798"/>
        <a:ext cx="5467947" cy="466650"/>
      </dsp:txXfrm>
    </dsp:sp>
    <dsp:sp modelId="{86CAC3F5-925F-4B73-BF00-BDB9A280E734}">
      <dsp:nvSpPr>
        <dsp:cNvPr id="0" name=""/>
        <dsp:cNvSpPr/>
      </dsp:nvSpPr>
      <dsp:spPr>
        <a:xfrm>
          <a:off x="0" y="112613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¿Cómo gestionas los procesos de citas frente a las consultas y las citas de grooming de las mascotas?</a:t>
          </a:r>
          <a:endParaRPr lang="en-US" sz="1300" kern="1200"/>
        </a:p>
      </dsp:txBody>
      <dsp:txXfrm>
        <a:off x="25245" y="1151378"/>
        <a:ext cx="5467947" cy="466650"/>
      </dsp:txXfrm>
    </dsp:sp>
    <dsp:sp modelId="{C130AAB9-C33D-4F73-87C0-14AABB7F6D5B}">
      <dsp:nvSpPr>
        <dsp:cNvPr id="0" name=""/>
        <dsp:cNvSpPr/>
      </dsp:nvSpPr>
      <dsp:spPr>
        <a:xfrm>
          <a:off x="0" y="168071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¿Cómo se maneja el proceso de inventario y la gestión de proveedores en la veterinaria?</a:t>
          </a:r>
          <a:endParaRPr lang="en-US" sz="1300" kern="1200"/>
        </a:p>
      </dsp:txBody>
      <dsp:txXfrm>
        <a:off x="25245" y="1705958"/>
        <a:ext cx="5467947" cy="466650"/>
      </dsp:txXfrm>
    </dsp:sp>
    <dsp:sp modelId="{AC905E23-D73F-46BA-B2DC-1EE20B13B673}">
      <dsp:nvSpPr>
        <dsp:cNvPr id="0" name=""/>
        <dsp:cNvSpPr/>
      </dsp:nvSpPr>
      <dsp:spPr>
        <a:xfrm>
          <a:off x="0" y="223529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¿Hay algún plan de cómo mejorar o tecnificar la veterinaria a un largo plazo?</a:t>
          </a:r>
          <a:endParaRPr lang="en-US" sz="1300" kern="1200"/>
        </a:p>
      </dsp:txBody>
      <dsp:txXfrm>
        <a:off x="25245" y="2260538"/>
        <a:ext cx="5467947" cy="466650"/>
      </dsp:txXfrm>
    </dsp:sp>
    <dsp:sp modelId="{215EDCC6-BE6D-46AA-85D7-B2785D59B0AE}">
      <dsp:nvSpPr>
        <dsp:cNvPr id="0" name=""/>
        <dsp:cNvSpPr/>
      </dsp:nvSpPr>
      <dsp:spPr>
        <a:xfrm>
          <a:off x="0" y="278987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¿Cómo has manejado los últimos 5 años el manejo del ingreso de las mascotas? </a:t>
          </a:r>
          <a:endParaRPr lang="en-US" sz="1300" kern="1200"/>
        </a:p>
      </dsp:txBody>
      <dsp:txXfrm>
        <a:off x="25245" y="2815118"/>
        <a:ext cx="5467947" cy="466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21/03/2024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21/03/2024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21/03/2024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21/03/2024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jpe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3629940" y="1481178"/>
            <a:ext cx="4939323" cy="1754326"/>
          </a:xfrm>
          <a:prstGeom prst="rect">
            <a:avLst/>
          </a:prstGeom>
          <a:noFill/>
        </p:spPr>
        <p:txBody>
          <a:bodyPr wrap="square" lIns="91440" tIns="45720" rIns="91440" bIns="45720" rtlCol="0" anchor="t">
            <a:spAutoFit/>
          </a:bodyPr>
          <a:lstStyle/>
          <a:p>
            <a:pPr marL="0" marR="0" lvl="0" indent="0" algn="ctr" defTabSz="914400">
              <a:lnSpc>
                <a:spcPct val="100000"/>
              </a:lnSpc>
              <a:spcBef>
                <a:spcPts val="0"/>
              </a:spcBef>
              <a:spcAft>
                <a:spcPts val="0"/>
              </a:spcAft>
              <a:buNone/>
              <a:tabLst/>
              <a:defRPr/>
            </a:pPr>
            <a:r>
              <a:rPr lang="es-ES" sz="5400" b="1">
                <a:solidFill>
                  <a:prstClr val="black">
                    <a:lumMod val="75000"/>
                    <a:lumOff val="25000"/>
                  </a:prstClr>
                </a:solidFill>
                <a:latin typeface="Work Sans Bold Roman"/>
              </a:rPr>
              <a:t>JAME</a:t>
            </a:r>
            <a:endParaRPr lang="es-ES"/>
          </a:p>
          <a:p>
            <a:pPr>
              <a:defRPr/>
            </a:pPr>
            <a:endParaRPr lang="es-ES" sz="5400" b="1">
              <a:solidFill>
                <a:prstClr val="black">
                  <a:lumMod val="75000"/>
                  <a:lumOff val="25000"/>
                </a:prstClr>
              </a:solidFill>
              <a:latin typeface="Work Sans Bold Roman"/>
            </a:endParaRPr>
          </a:p>
        </p:txBody>
      </p:sp>
      <p:sp>
        <p:nvSpPr>
          <p:cNvPr id="3" name="Rectángulo 2">
            <a:extLst>
              <a:ext uri="{FF2B5EF4-FFF2-40B4-BE49-F238E27FC236}">
                <a16:creationId xmlns:a16="http://schemas.microsoft.com/office/drawing/2014/main" id="{859C2127-2C84-5070-525B-9552C16620F5}"/>
              </a:ext>
            </a:extLst>
          </p:cNvPr>
          <p:cNvSpPr/>
          <p:nvPr/>
        </p:nvSpPr>
        <p:spPr>
          <a:xfrm>
            <a:off x="4787887" y="2576696"/>
            <a:ext cx="2832011" cy="1323439"/>
          </a:xfrm>
          <a:prstGeom prst="rect">
            <a:avLst/>
          </a:prstGeom>
        </p:spPr>
        <p:txBody>
          <a:bodyPr wrap="square" lIns="91440" tIns="45720" rIns="91440" bIns="45720" anchor="t">
            <a:spAutoFit/>
          </a:bodyPr>
          <a:lstStyle/>
          <a:p>
            <a:pPr algn="ctr"/>
            <a:r>
              <a:rPr lang="es-ES_tradnl" sz="2000">
                <a:solidFill>
                  <a:schemeClr val="tx1">
                    <a:lumMod val="95000"/>
                    <a:lumOff val="5000"/>
                  </a:schemeClr>
                </a:solidFill>
                <a:latin typeface="WORK SANS REGULAR ROMAN"/>
                <a:ea typeface="+mj-ea"/>
                <a:cs typeface="+mj-cs"/>
              </a:rPr>
              <a:t>Alisson Daniela Torres</a:t>
            </a:r>
            <a:endParaRPr lang="es-ES">
              <a:ea typeface="+mj-ea"/>
              <a:cs typeface="+mj-cs"/>
            </a:endParaRPr>
          </a:p>
          <a:p>
            <a:pPr algn="ctr"/>
            <a:r>
              <a:rPr lang="es-ES_tradnl" sz="2000">
                <a:solidFill>
                  <a:schemeClr val="tx1">
                    <a:lumMod val="95000"/>
                    <a:lumOff val="5000"/>
                  </a:schemeClr>
                </a:solidFill>
                <a:latin typeface="WORK SANS REGULAR ROMAN"/>
                <a:ea typeface="+mj-ea"/>
                <a:cs typeface="+mj-cs"/>
              </a:rPr>
              <a:t>Diego Esteban Sánchez</a:t>
            </a:r>
          </a:p>
          <a:p>
            <a:pPr algn="ctr"/>
            <a:r>
              <a:rPr lang="es-ES_tradnl" sz="2000">
                <a:solidFill>
                  <a:schemeClr val="tx1">
                    <a:lumMod val="95000"/>
                    <a:lumOff val="5000"/>
                  </a:schemeClr>
                </a:solidFill>
                <a:latin typeface="WORK SANS REGULAR ROMAN"/>
                <a:ea typeface="+mj-ea"/>
                <a:cs typeface="+mj-cs"/>
              </a:rPr>
              <a:t>Juan José Uparela</a:t>
            </a:r>
          </a:p>
          <a:p>
            <a:pPr algn="ctr"/>
            <a:r>
              <a:rPr lang="es-ES_tradnl" sz="2000">
                <a:solidFill>
                  <a:schemeClr val="tx1">
                    <a:lumMod val="95000"/>
                    <a:lumOff val="5000"/>
                  </a:schemeClr>
                </a:solidFill>
                <a:latin typeface="WORK SANS REGULAR ROMAN"/>
                <a:ea typeface="+mj-ea"/>
                <a:cs typeface="+mj-cs"/>
              </a:rPr>
              <a:t>Martin Lee Moya</a:t>
            </a:r>
            <a:endParaRPr lang="es-ES_tradnl" sz="2000">
              <a:solidFill>
                <a:schemeClr val="tx1">
                  <a:lumMod val="95000"/>
                  <a:lumOff val="5000"/>
                </a:schemeClr>
              </a:solidFill>
              <a:latin typeface="WORK SANS REGULAR ROMAN" pitchFamily="2" charset="77"/>
              <a:ea typeface="+mj-ea"/>
              <a:cs typeface="+mj-cs"/>
            </a:endParaRPr>
          </a:p>
        </p:txBody>
      </p:sp>
      <p:sp>
        <p:nvSpPr>
          <p:cNvPr id="6" name="Rectángulo 5">
            <a:extLst>
              <a:ext uri="{FF2B5EF4-FFF2-40B4-BE49-F238E27FC236}">
                <a16:creationId xmlns:a16="http://schemas.microsoft.com/office/drawing/2014/main" id="{34BA2FDF-0656-A726-871E-48B48A3D149F}"/>
              </a:ext>
            </a:extLst>
          </p:cNvPr>
          <p:cNvSpPr/>
          <p:nvPr/>
        </p:nvSpPr>
        <p:spPr>
          <a:xfrm>
            <a:off x="4898877" y="4025777"/>
            <a:ext cx="2706619" cy="400110"/>
          </a:xfrm>
          <a:prstGeom prst="rect">
            <a:avLst/>
          </a:prstGeom>
        </p:spPr>
        <p:txBody>
          <a:bodyPr wrap="square" lIns="91440" tIns="45720" rIns="91440" bIns="45720" anchor="t">
            <a:spAutoFit/>
          </a:bodyPr>
          <a:lstStyle/>
          <a:p>
            <a:r>
              <a:rPr lang="es-ES_tradnl" sz="2000">
                <a:solidFill>
                  <a:schemeClr val="tx1">
                    <a:lumMod val="95000"/>
                    <a:lumOff val="5000"/>
                  </a:schemeClr>
                </a:solidFill>
                <a:latin typeface="WORK SANS REGULAR ROMAN"/>
                <a:ea typeface="+mj-ea"/>
                <a:cs typeface="+mj-cs"/>
              </a:rPr>
              <a:t>Ficha: 2900619 - 2024</a:t>
            </a:r>
            <a:endParaRPr lang="es-ES_tradnl" sz="2000">
              <a:solidFill>
                <a:schemeClr val="tx1">
                  <a:lumMod val="95000"/>
                  <a:lumOff val="5000"/>
                </a:schemeClr>
              </a:solidFill>
              <a:latin typeface="WORK SANS REGULAR ROMAN" pitchFamily="2" charset="77"/>
              <a:ea typeface="+mj-ea"/>
              <a:cs typeface="+mj-cs"/>
            </a:endParaRPr>
          </a:p>
        </p:txBody>
      </p:sp>
      <p:sp>
        <p:nvSpPr>
          <p:cNvPr id="7" name="Rectángulo 6">
            <a:extLst>
              <a:ext uri="{FF2B5EF4-FFF2-40B4-BE49-F238E27FC236}">
                <a16:creationId xmlns:a16="http://schemas.microsoft.com/office/drawing/2014/main" id="{285E5417-1DC7-3FEE-7380-C565D94F8E0B}"/>
              </a:ext>
            </a:extLst>
          </p:cNvPr>
          <p:cNvSpPr/>
          <p:nvPr/>
        </p:nvSpPr>
        <p:spPr>
          <a:xfrm>
            <a:off x="3981888" y="4503958"/>
            <a:ext cx="4539276" cy="400110"/>
          </a:xfrm>
          <a:prstGeom prst="rect">
            <a:avLst/>
          </a:prstGeom>
        </p:spPr>
        <p:txBody>
          <a:bodyPr wrap="square" lIns="91440" tIns="45720" rIns="91440" bIns="45720" anchor="t">
            <a:spAutoFit/>
          </a:bodyPr>
          <a:lstStyle/>
          <a:p>
            <a:r>
              <a:rPr lang="es-ES_tradnl" sz="2000">
                <a:solidFill>
                  <a:schemeClr val="tx1">
                    <a:lumMod val="95000"/>
                    <a:lumOff val="5000"/>
                  </a:schemeClr>
                </a:solidFill>
                <a:latin typeface="WORK SANS REGULAR ROMAN"/>
                <a:ea typeface="+mj-ea"/>
                <a:cs typeface="+mj-cs"/>
              </a:rPr>
              <a:t>Instructora: Zaida Patricia Ojeda Guzmán</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3465436" y="2582182"/>
            <a:ext cx="5480333" cy="1938992"/>
          </a:xfrm>
          <a:prstGeom prst="rect">
            <a:avLst/>
          </a:prstGeom>
          <a:noFill/>
        </p:spPr>
        <p:txBody>
          <a:bodyPr wrap="square" lIns="91440" tIns="45720" rIns="91440" bIns="45720" rtlCol="0" anchor="t">
            <a:spAutoFit/>
          </a:bodyPr>
          <a:lstStyle/>
          <a:p>
            <a:pPr algn="ctr">
              <a:defRPr/>
            </a:pPr>
            <a:r>
              <a:rPr lang="es-CO" sz="6000" b="1">
                <a:solidFill>
                  <a:schemeClr val="bg1"/>
                </a:solidFill>
                <a:latin typeface="WORK SANS BOLD ROMAN"/>
              </a:rPr>
              <a:t>Mapa de procesos BPMN</a:t>
            </a:r>
            <a:endParaRPr lang="es-ES"/>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28E99FCA-512E-B4C7-4DCD-AD63E679053E}"/>
              </a:ext>
            </a:extLst>
          </p:cNvPr>
          <p:cNvPicPr>
            <a:picLocks noChangeAspect="1"/>
          </p:cNvPicPr>
          <p:nvPr/>
        </p:nvPicPr>
        <p:blipFill>
          <a:blip r:embed="rId3"/>
          <a:stretch>
            <a:fillRect/>
          </a:stretch>
        </p:blipFill>
        <p:spPr>
          <a:xfrm>
            <a:off x="0" y="864889"/>
            <a:ext cx="12192000" cy="5990486"/>
          </a:xfrm>
          <a:prstGeom prst="rect">
            <a:avLst/>
          </a:prstGeom>
        </p:spPr>
      </p:pic>
    </p:spTree>
    <p:extLst>
      <p:ext uri="{BB962C8B-B14F-4D97-AF65-F5344CB8AC3E}">
        <p14:creationId xmlns:p14="http://schemas.microsoft.com/office/powerpoint/2010/main" val="332823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DD64EA43-2FA1-F3F7-A9F0-ED96267D53D3}"/>
              </a:ext>
            </a:extLst>
          </p:cNvPr>
          <p:cNvPicPr>
            <a:picLocks noChangeAspect="1"/>
          </p:cNvPicPr>
          <p:nvPr/>
        </p:nvPicPr>
        <p:blipFill>
          <a:blip r:embed="rId3"/>
          <a:stretch>
            <a:fillRect/>
          </a:stretch>
        </p:blipFill>
        <p:spPr>
          <a:xfrm>
            <a:off x="-205" y="-40105"/>
            <a:ext cx="10909041" cy="6858000"/>
          </a:xfrm>
          <a:prstGeom prst="rect">
            <a:avLst/>
          </a:prstGeom>
        </p:spPr>
      </p:pic>
    </p:spTree>
    <p:extLst>
      <p:ext uri="{BB962C8B-B14F-4D97-AF65-F5344CB8AC3E}">
        <p14:creationId xmlns:p14="http://schemas.microsoft.com/office/powerpoint/2010/main" val="4505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DF4DAD16-CD07-6EAE-6A5D-1AE47B87864D}"/>
              </a:ext>
            </a:extLst>
          </p:cNvPr>
          <p:cNvPicPr>
            <a:picLocks noChangeAspect="1"/>
          </p:cNvPicPr>
          <p:nvPr/>
        </p:nvPicPr>
        <p:blipFill>
          <a:blip r:embed="rId3"/>
          <a:stretch>
            <a:fillRect/>
          </a:stretch>
        </p:blipFill>
        <p:spPr>
          <a:xfrm>
            <a:off x="0" y="1427382"/>
            <a:ext cx="12192000" cy="4975789"/>
          </a:xfrm>
          <a:prstGeom prst="rect">
            <a:avLst/>
          </a:prstGeom>
        </p:spPr>
      </p:pic>
    </p:spTree>
    <p:extLst>
      <p:ext uri="{BB962C8B-B14F-4D97-AF65-F5344CB8AC3E}">
        <p14:creationId xmlns:p14="http://schemas.microsoft.com/office/powerpoint/2010/main" val="90028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A1748941-B33D-707A-8A1E-FE843C376A30}"/>
              </a:ext>
            </a:extLst>
          </p:cNvPr>
          <p:cNvPicPr>
            <a:picLocks noChangeAspect="1"/>
          </p:cNvPicPr>
          <p:nvPr/>
        </p:nvPicPr>
        <p:blipFill>
          <a:blip r:embed="rId3"/>
          <a:stretch>
            <a:fillRect/>
          </a:stretch>
        </p:blipFill>
        <p:spPr>
          <a:xfrm>
            <a:off x="0" y="1741280"/>
            <a:ext cx="12192000" cy="3375440"/>
          </a:xfrm>
          <a:prstGeom prst="rect">
            <a:avLst/>
          </a:prstGeom>
        </p:spPr>
      </p:pic>
    </p:spTree>
    <p:extLst>
      <p:ext uri="{BB962C8B-B14F-4D97-AF65-F5344CB8AC3E}">
        <p14:creationId xmlns:p14="http://schemas.microsoft.com/office/powerpoint/2010/main" val="351916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Técnicas de recolección de información usadas</a:t>
            </a:r>
            <a:endParaRPr kumimoji="0" lang="es-CO" sz="3600" b="1" u="none" strike="noStrike" kern="1200" cap="none" spc="0" normalizeH="0" baseline="0" noProof="0">
              <a:ln>
                <a:noFill/>
              </a:ln>
              <a:solidFill>
                <a:srgbClr val="4D4D4C"/>
              </a:solidFill>
              <a:effectLst/>
              <a:uLnTx/>
              <a:uFillTx/>
              <a:latin typeface="WORK SANS BOLD ROMAN" pitchFamily="2" charset="77"/>
            </a:endParaRPr>
          </a:p>
        </p:txBody>
      </p:sp>
      <p:sp>
        <p:nvSpPr>
          <p:cNvPr id="3" name="CuadroTexto 2">
            <a:extLst>
              <a:ext uri="{FF2B5EF4-FFF2-40B4-BE49-F238E27FC236}">
                <a16:creationId xmlns:a16="http://schemas.microsoft.com/office/drawing/2014/main" id="{A6C31FC2-6C63-0CB9-C78D-1723D5E9DD66}"/>
              </a:ext>
            </a:extLst>
          </p:cNvPr>
          <p:cNvSpPr txBox="1"/>
          <p:nvPr/>
        </p:nvSpPr>
        <p:spPr>
          <a:xfrm>
            <a:off x="578457" y="1322143"/>
            <a:ext cx="5518437" cy="1815882"/>
          </a:xfrm>
          <a:prstGeom prst="rect">
            <a:avLst/>
          </a:prstGeom>
          <a:noFill/>
        </p:spPr>
        <p:txBody>
          <a:bodyPr wrap="square" lIns="91440" tIns="45720" rIns="91440" bIns="45720" rtlCol="0" anchor="t">
            <a:spAutoFit/>
          </a:bodyPr>
          <a:lstStyle/>
          <a:p>
            <a:r>
              <a:rPr lang="es-CO" sz="1600" dirty="0">
                <a:latin typeface="Work Sans Light Roman"/>
              </a:rPr>
              <a:t>Nosotros tomaremos una técnica de recolección de información la cual nos brinda una respuesta más clara y concisa donde recibimos respuestas abiertas por medio del cliente,  será una entrevista personal, a partir de esta se realizarán preguntas relacionadas al proyecto , al dueño de la veterinaria y a la administradora de esta, realizando sus  respectivas grabaciones para soportar lo dicho.</a:t>
            </a:r>
          </a:p>
        </p:txBody>
      </p:sp>
      <p:sp>
        <p:nvSpPr>
          <p:cNvPr id="6" name="Título 1">
            <a:extLst>
              <a:ext uri="{FF2B5EF4-FFF2-40B4-BE49-F238E27FC236}">
                <a16:creationId xmlns:a16="http://schemas.microsoft.com/office/drawing/2014/main" id="{9B108D99-B6E6-1F57-389A-1B888784F0C2}"/>
              </a:ext>
            </a:extLst>
          </p:cNvPr>
          <p:cNvSpPr txBox="1">
            <a:spLocks/>
          </p:cNvSpPr>
          <p:nvPr/>
        </p:nvSpPr>
        <p:spPr>
          <a:xfrm>
            <a:off x="6489607" y="2295592"/>
            <a:ext cx="4972412"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Preguntas para realizar en la entrevista</a:t>
            </a:r>
            <a:endParaRPr lang="es-ES"/>
          </a:p>
        </p:txBody>
      </p:sp>
      <p:pic>
        <p:nvPicPr>
          <p:cNvPr id="7" name="Imagen 6" descr="Entrevistas con usuarios (I). Definir objetivos y crear una guía">
            <a:extLst>
              <a:ext uri="{FF2B5EF4-FFF2-40B4-BE49-F238E27FC236}">
                <a16:creationId xmlns:a16="http://schemas.microsoft.com/office/drawing/2014/main" id="{4941C313-7318-BB12-91FD-497711C48204}"/>
              </a:ext>
            </a:extLst>
          </p:cNvPr>
          <p:cNvPicPr>
            <a:picLocks noChangeAspect="1"/>
          </p:cNvPicPr>
          <p:nvPr/>
        </p:nvPicPr>
        <p:blipFill>
          <a:blip r:embed="rId3"/>
          <a:stretch>
            <a:fillRect/>
          </a:stretch>
        </p:blipFill>
        <p:spPr>
          <a:xfrm>
            <a:off x="967433" y="3981912"/>
            <a:ext cx="3908591" cy="1812536"/>
          </a:xfrm>
          <a:prstGeom prst="rect">
            <a:avLst/>
          </a:prstGeom>
        </p:spPr>
      </p:pic>
      <p:graphicFrame>
        <p:nvGraphicFramePr>
          <p:cNvPr id="9" name="CuadroTexto 3">
            <a:extLst>
              <a:ext uri="{FF2B5EF4-FFF2-40B4-BE49-F238E27FC236}">
                <a16:creationId xmlns:a16="http://schemas.microsoft.com/office/drawing/2014/main" id="{AEA16E03-FA86-AAE2-0094-732EC59108B2}"/>
              </a:ext>
            </a:extLst>
          </p:cNvPr>
          <p:cNvGraphicFramePr/>
          <p:nvPr>
            <p:extLst>
              <p:ext uri="{D42A27DB-BD31-4B8C-83A1-F6EECF244321}">
                <p14:modId xmlns:p14="http://schemas.microsoft.com/office/powerpoint/2010/main" val="2274396873"/>
              </p:ext>
            </p:extLst>
          </p:nvPr>
        </p:nvGraphicFramePr>
        <p:xfrm>
          <a:off x="6423935" y="3368061"/>
          <a:ext cx="5518437" cy="3323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733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srgbClr val="4D4D4C"/>
                </a:solidFill>
                <a:latin typeface="WORK SANS BOLD ROMAN"/>
              </a:rPr>
              <a:t>Historias de usuario</a:t>
            </a:r>
            <a:endParaRPr lang="es-CO" sz="3600" b="1" u="none" strike="noStrike" kern="1200" cap="none" spc="0" normalizeH="0" baseline="0" noProof="0" dirty="0">
              <a:ln>
                <a:noFill/>
              </a:ln>
              <a:solidFill>
                <a:srgbClr val="4D4D4C"/>
              </a:solidFill>
              <a:effectLst/>
              <a:uLnTx/>
              <a:uFillTx/>
              <a:latin typeface="WORK SANS BOLD ROMAN" pitchFamily="2" charset="77"/>
            </a:endParaRPr>
          </a:p>
        </p:txBody>
      </p:sp>
      <p:pic>
        <p:nvPicPr>
          <p:cNvPr id="14" name="Imagen 13" descr="Tabla&#10;&#10;Descripción generada automáticamente">
            <a:extLst>
              <a:ext uri="{FF2B5EF4-FFF2-40B4-BE49-F238E27FC236}">
                <a16:creationId xmlns:a16="http://schemas.microsoft.com/office/drawing/2014/main" id="{71270B46-A1F6-9F44-FE5C-637CEC4D21BF}"/>
              </a:ext>
            </a:extLst>
          </p:cNvPr>
          <p:cNvPicPr>
            <a:picLocks noChangeAspect="1"/>
          </p:cNvPicPr>
          <p:nvPr/>
        </p:nvPicPr>
        <p:blipFill>
          <a:blip r:embed="rId3"/>
          <a:stretch>
            <a:fillRect/>
          </a:stretch>
        </p:blipFill>
        <p:spPr>
          <a:xfrm>
            <a:off x="574240" y="1062690"/>
            <a:ext cx="9582150" cy="5400675"/>
          </a:xfrm>
          <a:prstGeom prst="rect">
            <a:avLst/>
          </a:prstGeom>
        </p:spPr>
      </p:pic>
    </p:spTree>
    <p:extLst>
      <p:ext uri="{BB962C8B-B14F-4D97-AF65-F5344CB8AC3E}">
        <p14:creationId xmlns:p14="http://schemas.microsoft.com/office/powerpoint/2010/main" val="126361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dirty="0">
                <a:solidFill>
                  <a:prstClr val="black">
                    <a:lumMod val="75000"/>
                    <a:lumOff val="25000"/>
                  </a:prstClr>
                </a:solidFill>
                <a:latin typeface="Work Sans Bold Roman"/>
              </a:rPr>
              <a:t>RF - RNF</a:t>
            </a:r>
            <a:endParaRPr lang="es-ES" dirty="0"/>
          </a:p>
        </p:txBody>
      </p:sp>
      <p:pic>
        <p:nvPicPr>
          <p:cNvPr id="4" name="Imagen 3" descr="Imagen que contiene Tabla&#10;&#10;Descripción generada automáticamente">
            <a:extLst>
              <a:ext uri="{FF2B5EF4-FFF2-40B4-BE49-F238E27FC236}">
                <a16:creationId xmlns:a16="http://schemas.microsoft.com/office/drawing/2014/main" id="{1FB08B96-61D7-42D9-7F9F-BA8E2CD490B0}"/>
              </a:ext>
            </a:extLst>
          </p:cNvPr>
          <p:cNvPicPr>
            <a:picLocks noChangeAspect="1"/>
          </p:cNvPicPr>
          <p:nvPr/>
        </p:nvPicPr>
        <p:blipFill>
          <a:blip r:embed="rId3"/>
          <a:stretch>
            <a:fillRect/>
          </a:stretch>
        </p:blipFill>
        <p:spPr>
          <a:xfrm>
            <a:off x="2071361" y="1905327"/>
            <a:ext cx="7715250" cy="3381375"/>
          </a:xfrm>
          <a:prstGeom prst="rect">
            <a:avLst/>
          </a:prstGeom>
        </p:spPr>
      </p:pic>
    </p:spTree>
    <p:extLst>
      <p:ext uri="{BB962C8B-B14F-4D97-AF65-F5344CB8AC3E}">
        <p14:creationId xmlns:p14="http://schemas.microsoft.com/office/powerpoint/2010/main" val="202341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dirty="0">
                <a:solidFill>
                  <a:prstClr val="black">
                    <a:lumMod val="75000"/>
                    <a:lumOff val="25000"/>
                  </a:prstClr>
                </a:solidFill>
                <a:latin typeface="Work Sans Bold Roman"/>
              </a:rPr>
              <a:t>RF - RNF</a:t>
            </a:r>
            <a:endParaRPr lang="es-ES" dirty="0"/>
          </a:p>
        </p:txBody>
      </p:sp>
      <p:pic>
        <p:nvPicPr>
          <p:cNvPr id="3" name="Imagen 2" descr="Tabla&#10;&#10;Descripción generada automáticamente">
            <a:extLst>
              <a:ext uri="{FF2B5EF4-FFF2-40B4-BE49-F238E27FC236}">
                <a16:creationId xmlns:a16="http://schemas.microsoft.com/office/drawing/2014/main" id="{2B330A9E-CD27-70FD-D0D3-6276645D9BA4}"/>
              </a:ext>
            </a:extLst>
          </p:cNvPr>
          <p:cNvPicPr>
            <a:picLocks noChangeAspect="1"/>
          </p:cNvPicPr>
          <p:nvPr/>
        </p:nvPicPr>
        <p:blipFill rotWithShape="1">
          <a:blip r:embed="rId3"/>
          <a:srcRect r="304" b="39474"/>
          <a:stretch/>
        </p:blipFill>
        <p:spPr>
          <a:xfrm>
            <a:off x="979639" y="2260100"/>
            <a:ext cx="10278250" cy="2163245"/>
          </a:xfrm>
          <a:prstGeom prst="rect">
            <a:avLst/>
          </a:prstGeom>
        </p:spPr>
      </p:pic>
    </p:spTree>
    <p:extLst>
      <p:ext uri="{BB962C8B-B14F-4D97-AF65-F5344CB8AC3E}">
        <p14:creationId xmlns:p14="http://schemas.microsoft.com/office/powerpoint/2010/main" val="2039648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767277" y="239237"/>
            <a:ext cx="2101864"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Mockups</a:t>
            </a:r>
            <a:endParaRPr lang="es-CO" sz="3600" b="1" u="none" strike="noStrike" kern="1200" cap="none" spc="0" normalizeH="0" baseline="0" noProof="0">
              <a:ln>
                <a:noFill/>
              </a:ln>
              <a:solidFill>
                <a:srgbClr val="4D4D4C"/>
              </a:solidFill>
              <a:effectLst/>
              <a:uLnTx/>
              <a:uFillTx/>
              <a:latin typeface="WORK SANS BOLD ROMAN" pitchFamily="2" charset="77"/>
            </a:endParaRPr>
          </a:p>
        </p:txBody>
      </p:sp>
      <p:pic>
        <p:nvPicPr>
          <p:cNvPr id="3" name="Imagen 2">
            <a:extLst>
              <a:ext uri="{FF2B5EF4-FFF2-40B4-BE49-F238E27FC236}">
                <a16:creationId xmlns:a16="http://schemas.microsoft.com/office/drawing/2014/main" id="{D54544D6-2C1A-122C-782B-8D95D21BA110}"/>
              </a:ext>
            </a:extLst>
          </p:cNvPr>
          <p:cNvPicPr>
            <a:picLocks noChangeAspect="1"/>
          </p:cNvPicPr>
          <p:nvPr/>
        </p:nvPicPr>
        <p:blipFill>
          <a:blip r:embed="rId3"/>
          <a:stretch>
            <a:fillRect/>
          </a:stretch>
        </p:blipFill>
        <p:spPr>
          <a:xfrm>
            <a:off x="4175" y="1134585"/>
            <a:ext cx="5607485" cy="4254803"/>
          </a:xfrm>
          <a:prstGeom prst="rect">
            <a:avLst/>
          </a:prstGeom>
        </p:spPr>
      </p:pic>
      <p:pic>
        <p:nvPicPr>
          <p:cNvPr id="4" name="Imagen 3" descr="Interfaz de usuario gráfica, Aplicación&#10;&#10;Descripción generada automáticamente">
            <a:extLst>
              <a:ext uri="{FF2B5EF4-FFF2-40B4-BE49-F238E27FC236}">
                <a16:creationId xmlns:a16="http://schemas.microsoft.com/office/drawing/2014/main" id="{D0633AF3-9F83-9005-CEB2-DCB308EA40E2}"/>
              </a:ext>
            </a:extLst>
          </p:cNvPr>
          <p:cNvPicPr>
            <a:picLocks noChangeAspect="1"/>
          </p:cNvPicPr>
          <p:nvPr/>
        </p:nvPicPr>
        <p:blipFill>
          <a:blip r:embed="rId4"/>
          <a:stretch>
            <a:fillRect/>
          </a:stretch>
        </p:blipFill>
        <p:spPr>
          <a:xfrm>
            <a:off x="6033109" y="1196758"/>
            <a:ext cx="5971262" cy="4140896"/>
          </a:xfrm>
          <a:prstGeom prst="rect">
            <a:avLst/>
          </a:prstGeom>
        </p:spPr>
      </p:pic>
    </p:spTree>
    <p:extLst>
      <p:ext uri="{BB962C8B-B14F-4D97-AF65-F5344CB8AC3E}">
        <p14:creationId xmlns:p14="http://schemas.microsoft.com/office/powerpoint/2010/main" val="10378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2845304" y="2353246"/>
            <a:ext cx="6634741" cy="1015663"/>
          </a:xfrm>
          <a:prstGeom prst="rect">
            <a:avLst/>
          </a:prstGeom>
          <a:noFill/>
        </p:spPr>
        <p:txBody>
          <a:bodyPr wrap="square" lIns="91440" tIns="45720" rIns="91440" bIns="45720" rtlCol="0" anchor="t">
            <a:spAutoFit/>
          </a:bodyPr>
          <a:lstStyle/>
          <a:p>
            <a:pPr algn="ctr">
              <a:defRPr/>
            </a:pPr>
            <a:r>
              <a:rPr lang="es-CO" sz="6000" b="1">
                <a:solidFill>
                  <a:srgbClr val="4D4D4C"/>
                </a:solidFill>
                <a:latin typeface="WORK SANS BOLD ROMAN"/>
              </a:rPr>
              <a:t>¿Quiénes somos?</a:t>
            </a:r>
            <a:endParaRPr lang="es-CO" sz="6000" b="1" u="none" strike="noStrike" kern="1200" cap="none" spc="0" normalizeH="0" baseline="0" noProof="0">
              <a:ln>
                <a:noFill/>
              </a:ln>
              <a:solidFill>
                <a:srgbClr val="4D4D4C"/>
              </a:solidFill>
              <a:effectLst/>
              <a:uLnTx/>
              <a:uFillTx/>
              <a:latin typeface="WORK SANS BOLD ROMAN"/>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1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3504236" y="166169"/>
            <a:ext cx="4701014"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dirty="0">
                <a:solidFill>
                  <a:srgbClr val="4D4D4C"/>
                </a:solidFill>
                <a:latin typeface="WORK SANS BOLD ROMAN"/>
              </a:rPr>
              <a:t>Control de versiones </a:t>
            </a:r>
            <a:endParaRPr lang="es-ES" dirty="0"/>
          </a:p>
        </p:txBody>
      </p:sp>
      <p:pic>
        <p:nvPicPr>
          <p:cNvPr id="4" name="Imagen 3" descr="Captura de pantalla de un celular&#10;&#10;Descripción generada automáticamente">
            <a:extLst>
              <a:ext uri="{FF2B5EF4-FFF2-40B4-BE49-F238E27FC236}">
                <a16:creationId xmlns:a16="http://schemas.microsoft.com/office/drawing/2014/main" id="{9AB7EBC9-3E2C-00E1-32C0-DB661D985854}"/>
              </a:ext>
            </a:extLst>
          </p:cNvPr>
          <p:cNvPicPr>
            <a:picLocks noChangeAspect="1"/>
          </p:cNvPicPr>
          <p:nvPr/>
        </p:nvPicPr>
        <p:blipFill>
          <a:blip r:embed="rId3"/>
          <a:stretch>
            <a:fillRect/>
          </a:stretch>
        </p:blipFill>
        <p:spPr>
          <a:xfrm>
            <a:off x="323589" y="1245339"/>
            <a:ext cx="11555261" cy="4930995"/>
          </a:xfrm>
          <a:prstGeom prst="rect">
            <a:avLst/>
          </a:prstGeom>
        </p:spPr>
      </p:pic>
    </p:spTree>
    <p:extLst>
      <p:ext uri="{BB962C8B-B14F-4D97-AF65-F5344CB8AC3E}">
        <p14:creationId xmlns:p14="http://schemas.microsoft.com/office/powerpoint/2010/main" val="2533307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pitchFamily="2" charset="77"/>
              </a:rPr>
              <a:t>Referencias</a:t>
            </a:r>
            <a:endParaRPr lang="es-CO" sz="3600" b="1" u="none" strike="noStrike" kern="1200" cap="none" spc="0" normalizeH="0" baseline="0" noProof="0">
              <a:ln>
                <a:noFill/>
              </a:ln>
              <a:solidFill>
                <a:srgbClr val="4D4D4C"/>
              </a:solidFill>
              <a:effectLst/>
              <a:uLnTx/>
              <a:uFillTx/>
              <a:latin typeface="WORK SANS BOLD ROMAN" pitchFamily="2" charset="77"/>
            </a:endParaRPr>
          </a:p>
        </p:txBody>
      </p:sp>
    </p:spTree>
    <p:extLst>
      <p:ext uri="{BB962C8B-B14F-4D97-AF65-F5344CB8AC3E}">
        <p14:creationId xmlns:p14="http://schemas.microsoft.com/office/powerpoint/2010/main" val="248313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a:solidFill>
                  <a:prstClr val="black">
                    <a:lumMod val="75000"/>
                    <a:lumOff val="25000"/>
                  </a:prstClr>
                </a:solidFill>
                <a:latin typeface="Work Sans Bold Roman"/>
              </a:rPr>
              <a:t>Logo y Eslogan(significado)</a:t>
            </a:r>
          </a:p>
        </p:txBody>
      </p:sp>
      <p:pic>
        <p:nvPicPr>
          <p:cNvPr id="3" name="Imagen 2" descr="Diagrama&#10;&#10;Descripción generada automáticamente">
            <a:extLst>
              <a:ext uri="{FF2B5EF4-FFF2-40B4-BE49-F238E27FC236}">
                <a16:creationId xmlns:a16="http://schemas.microsoft.com/office/drawing/2014/main" id="{DECA36CD-52E5-9BAC-F26C-83356178517F}"/>
              </a:ext>
            </a:extLst>
          </p:cNvPr>
          <p:cNvPicPr>
            <a:picLocks noChangeAspect="1"/>
          </p:cNvPicPr>
          <p:nvPr/>
        </p:nvPicPr>
        <p:blipFill>
          <a:blip r:embed="rId3"/>
          <a:stretch>
            <a:fillRect/>
          </a:stretch>
        </p:blipFill>
        <p:spPr>
          <a:xfrm>
            <a:off x="940764" y="2121308"/>
            <a:ext cx="2812027" cy="2812027"/>
          </a:xfrm>
          <a:prstGeom prst="rect">
            <a:avLst/>
          </a:prstGeom>
        </p:spPr>
      </p:pic>
      <p:sp>
        <p:nvSpPr>
          <p:cNvPr id="5" name="CuadroTexto 4">
            <a:extLst>
              <a:ext uri="{FF2B5EF4-FFF2-40B4-BE49-F238E27FC236}">
                <a16:creationId xmlns:a16="http://schemas.microsoft.com/office/drawing/2014/main" id="{C2DCDEA0-6381-334B-F17B-D90118E0CD22}"/>
              </a:ext>
            </a:extLst>
          </p:cNvPr>
          <p:cNvSpPr txBox="1"/>
          <p:nvPr/>
        </p:nvSpPr>
        <p:spPr>
          <a:xfrm>
            <a:off x="4376848" y="2120358"/>
            <a:ext cx="5518437" cy="3785652"/>
          </a:xfrm>
          <a:prstGeom prst="rect">
            <a:avLst/>
          </a:prstGeom>
          <a:noFill/>
        </p:spPr>
        <p:txBody>
          <a:bodyPr wrap="square" lIns="91440" tIns="45720" rIns="91440" bIns="45720" rtlCol="0" anchor="t">
            <a:spAutoFit/>
          </a:bodyPr>
          <a:lstStyle/>
          <a:p>
            <a:pPr algn="just"/>
            <a:r>
              <a:rPr lang="es-CO" sz="1600">
                <a:latin typeface="Work Sans Light Roman"/>
              </a:rPr>
              <a:t>JAME, es creada por la inicial de nuestros compañeros lo que son Juan, Allison, Martin y Esteban. El color morado nos representa como un equipo de trabajo, con imaginación y creatividad, observamos el transfundo de color amarillo lo que representa, inteligencia y originalidad en lo que se realizara.</a:t>
            </a:r>
            <a:endParaRPr lang="es-ES"/>
          </a:p>
          <a:p>
            <a:pPr algn="just"/>
            <a:r>
              <a:rPr lang="es-CO" sz="1600">
                <a:latin typeface="Work Sans Light Roman"/>
              </a:rPr>
              <a:t>El color negro y el gris de la figura de atrás representa confianza, conocimiento y modestia, el circulo representa la unión y el trabajo en equipo en el que trabajamos, la figura dentro de él representa en nosotros la flexibilidad y la agilidad de nosotros en trabajar. </a:t>
            </a:r>
          </a:p>
          <a:p>
            <a:pPr algn="just"/>
            <a:r>
              <a:rPr lang="es-CO" sz="1600">
                <a:latin typeface="Work Sans Light Roman"/>
              </a:rPr>
              <a:t>" Conexión a otro nivel" nuestro Eslogan hace énfasis en loque queremos lograr en el equipo, poder lograr y alcanzar niveles de conexión entre el usuario y el sistema en los que podamos impulsar arduamente el interés del negocio. También la conexiona otro nivel en la unión del trabajo en equipo </a:t>
            </a:r>
          </a:p>
        </p:txBody>
      </p:sp>
    </p:spTree>
    <p:extLst>
      <p:ext uri="{BB962C8B-B14F-4D97-AF65-F5344CB8AC3E}">
        <p14:creationId xmlns:p14="http://schemas.microsoft.com/office/powerpoint/2010/main" val="112461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992353" y="210812"/>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a:solidFill>
                  <a:srgbClr val="38AA00"/>
                </a:solidFill>
                <a:latin typeface="WORK SANS BOLD ROMAN"/>
              </a:rPr>
              <a:t>Planteamiento del problema y pregunta problema </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347075" y="1683415"/>
            <a:ext cx="4491107" cy="3539430"/>
          </a:xfrm>
          <a:prstGeom prst="rect">
            <a:avLst/>
          </a:prstGeom>
          <a:noFill/>
        </p:spPr>
        <p:txBody>
          <a:bodyPr wrap="square" lIns="91440" tIns="45720" rIns="91440" bIns="45720" rtlCol="0" anchor="t">
            <a:spAutoFit/>
          </a:bodyPr>
          <a:lstStyle/>
          <a:p>
            <a:pPr algn="just"/>
            <a:r>
              <a:rPr lang="es-CO" sz="1600">
                <a:latin typeface="Work Sans Light Roman"/>
              </a:rPr>
              <a:t>La empresa Clínica Veterinaria Ciudad Canina es una organización donde brindan diferentes servicios a mascotas, como lo son, grooming, consultas, shopping, productos de alimentación y cuidado para las mascotas como también productos para su entretenimiento y diversión.</a:t>
            </a:r>
          </a:p>
          <a:p>
            <a:pPr algn="just"/>
            <a:endParaRPr lang="es-CO" sz="1600">
              <a:latin typeface="Work Sans Light Roman" pitchFamily="2" charset="77"/>
            </a:endParaRPr>
          </a:p>
          <a:p>
            <a:pPr algn="just"/>
            <a:r>
              <a:rPr lang="es-CO" sz="1600">
                <a:latin typeface="Work Sans Light Roman"/>
              </a:rPr>
              <a:t>En la veterinaria se identificaron problemas sobre la gestión de inventario, citas médicas y groming, se han evidenciado gastos en sistemas de desarrollos web incompletos,  ya que hasta el momento se ha maneja manualmente, todo lo mencionado anteriormente, esto afecta la perdida de información tanto de la mascota con del cliente.</a:t>
            </a:r>
            <a:endParaRPr lang="es-CO" sz="160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582632F9-F752-7195-4E77-9A052F406C1D}"/>
              </a:ext>
            </a:extLst>
          </p:cNvPr>
          <p:cNvSpPr txBox="1"/>
          <p:nvPr/>
        </p:nvSpPr>
        <p:spPr>
          <a:xfrm>
            <a:off x="6200108" y="1979534"/>
            <a:ext cx="4491107" cy="1077218"/>
          </a:xfrm>
          <a:prstGeom prst="rect">
            <a:avLst/>
          </a:prstGeom>
          <a:noFill/>
        </p:spPr>
        <p:txBody>
          <a:bodyPr wrap="square" lIns="91440" tIns="45720" rIns="91440" bIns="45720" rtlCol="0" anchor="t">
            <a:spAutoFit/>
          </a:bodyPr>
          <a:lstStyle/>
          <a:p>
            <a:pPr algn="just"/>
            <a:r>
              <a:rPr lang="es-CO" sz="1600">
                <a:latin typeface="Work Sans Light Roman"/>
              </a:rPr>
              <a:t>¿Como se podrá gestionar de manera correcta el proceso de gestión del inventario, como ventas,  compras,  orden de citas médicas y grooming en la Clínica Veterinaria Ciudad Canina?</a:t>
            </a:r>
          </a:p>
        </p:txBody>
      </p:sp>
      <p:pic>
        <p:nvPicPr>
          <p:cNvPr id="7" name="Imagen 6" descr="Esbozo De La Pequeña Gente Que Trabaja Con Preguntas Grandes De La Pregunta  Y De La Lámpara. Doodle Linda Escena En Miniatura De Los Trabajadores  Tratando De Resolver El Problema. Ilustración Dibujada">
            <a:extLst>
              <a:ext uri="{FF2B5EF4-FFF2-40B4-BE49-F238E27FC236}">
                <a16:creationId xmlns:a16="http://schemas.microsoft.com/office/drawing/2014/main" id="{0616A20D-FB7E-5070-7C38-7BE6148EF0C0}"/>
              </a:ext>
            </a:extLst>
          </p:cNvPr>
          <p:cNvPicPr>
            <a:picLocks noChangeAspect="1"/>
          </p:cNvPicPr>
          <p:nvPr/>
        </p:nvPicPr>
        <p:blipFill>
          <a:blip r:embed="rId3"/>
          <a:stretch>
            <a:fillRect/>
          </a:stretch>
        </p:blipFill>
        <p:spPr>
          <a:xfrm>
            <a:off x="6259386" y="3272882"/>
            <a:ext cx="3988386" cy="3026344"/>
          </a:xfrm>
          <a:prstGeom prst="rect">
            <a:avLst/>
          </a:prstGeom>
        </p:spPr>
      </p:pic>
    </p:spTree>
    <p:extLst>
      <p:ext uri="{BB962C8B-B14F-4D97-AF65-F5344CB8AC3E}">
        <p14:creationId xmlns:p14="http://schemas.microsoft.com/office/powerpoint/2010/main" val="30380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827363" y="200786"/>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a:solidFill>
                  <a:srgbClr val="38AA00"/>
                </a:solidFill>
                <a:latin typeface="WORK SANS BOLD ROMAN"/>
              </a:rPr>
              <a:t>Alcance del proyecto</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878470" y="1713494"/>
            <a:ext cx="4491107" cy="4278094"/>
          </a:xfrm>
          <a:prstGeom prst="rect">
            <a:avLst/>
          </a:prstGeom>
          <a:noFill/>
        </p:spPr>
        <p:txBody>
          <a:bodyPr wrap="square" lIns="91440" tIns="45720" rIns="91440" bIns="45720" rtlCol="0" anchor="t">
            <a:spAutoFit/>
          </a:bodyPr>
          <a:lstStyle/>
          <a:p>
            <a:pPr algn="just"/>
            <a:r>
              <a:rPr lang="es-CO" sz="1600" dirty="0">
                <a:latin typeface="Work Sans Light Roman"/>
              </a:rPr>
              <a:t>El sistema de información manejara procesos </a:t>
            </a:r>
            <a:r>
              <a:rPr lang="es-CO" sz="1600">
                <a:latin typeface="Work Sans Light Roman"/>
              </a:rPr>
              <a:t>de</a:t>
            </a:r>
            <a:r>
              <a:rPr lang="es-CO" sz="1600" dirty="0">
                <a:latin typeface="Work Sans Light Roman"/>
              </a:rPr>
              <a:t> agendamiento de citas y consultas, </a:t>
            </a:r>
            <a:r>
              <a:rPr lang="es-CO" sz="1600" dirty="0" err="1">
                <a:latin typeface="Work Sans Light Roman"/>
              </a:rPr>
              <a:t>groming</a:t>
            </a:r>
            <a:r>
              <a:rPr lang="es-CO" sz="1600" dirty="0">
                <a:latin typeface="Work Sans Light Roman"/>
              </a:rPr>
              <a:t> o de tratamiento médico de la mascota, manejara procesos de  inventario, como  el ingreso y egreso de la empresa, también la compra y venta de productos. </a:t>
            </a:r>
            <a:r>
              <a:rPr lang="es-CO" sz="1600">
                <a:latin typeface="Work Sans Light Roman"/>
              </a:rPr>
              <a:t> </a:t>
            </a:r>
            <a:r>
              <a:rPr lang="es-CO" sz="1600" dirty="0">
                <a:latin typeface="Work Sans Light Roman"/>
              </a:rPr>
              <a:t>se realizará un apartado para tratamiento o recomendaciones por parte del profesional médico. No se recibirán ni se realizarán pagos por internet, tendrá un apartado para la solicitud de pedidos por medio de carrito de compras.  Los pagos se realizan en la tienda física, y también el pedido realizado.</a:t>
            </a:r>
            <a:endParaRPr lang="es-CO" dirty="0"/>
          </a:p>
          <a:p>
            <a:pPr algn="just"/>
            <a:r>
              <a:rPr lang="es-CO" sz="1600" dirty="0">
                <a:latin typeface="Work Sans Light Roman"/>
              </a:rPr>
              <a:t>Todo el tema de compra de productos se realizará por parte de La Clínica Veterinaria, no se realizarán pedidos de servicios a domicilio. Este proyecto durara 6 trimestres lo que durara aproximadamente el tecnólogo en Análisis y Desarrollo de software</a:t>
            </a:r>
            <a:endParaRPr lang="es-CO" sz="16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5" name="Imagen 4" descr="Por qué los pagos en línea son esenciales para tu negocio?">
            <a:extLst>
              <a:ext uri="{FF2B5EF4-FFF2-40B4-BE49-F238E27FC236}">
                <a16:creationId xmlns:a16="http://schemas.microsoft.com/office/drawing/2014/main" id="{2FDD2209-21B9-9686-80FD-BE5E2F06300B}"/>
              </a:ext>
            </a:extLst>
          </p:cNvPr>
          <p:cNvPicPr>
            <a:picLocks noChangeAspect="1"/>
          </p:cNvPicPr>
          <p:nvPr/>
        </p:nvPicPr>
        <p:blipFill rotWithShape="1">
          <a:blip r:embed="rId3"/>
          <a:srcRect t="1613" r="-526" b="-1613"/>
          <a:stretch/>
        </p:blipFill>
        <p:spPr>
          <a:xfrm>
            <a:off x="6290176" y="2317688"/>
            <a:ext cx="4884888" cy="3160688"/>
          </a:xfrm>
          <a:prstGeom prst="rect">
            <a:avLst/>
          </a:prstGeom>
        </p:spPr>
      </p:pic>
    </p:spTree>
    <p:extLst>
      <p:ext uri="{BB962C8B-B14F-4D97-AF65-F5344CB8AC3E}">
        <p14:creationId xmlns:p14="http://schemas.microsoft.com/office/powerpoint/2010/main" val="313311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534A4208-7DDE-681C-B3CE-D7CE52BA4A83}"/>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defRPr/>
            </a:pPr>
            <a:r>
              <a:rPr lang="en-US" sz="4000" b="1" kern="1200">
                <a:solidFill>
                  <a:srgbClr val="FFFFFF"/>
                </a:solidFill>
                <a:latin typeface="+mj-lt"/>
                <a:ea typeface="+mj-ea"/>
                <a:cs typeface="+mj-cs"/>
              </a:rPr>
              <a:t>Justificación</a:t>
            </a:r>
            <a:endParaRPr lang="en-US" sz="4000" kern="1200">
              <a:solidFill>
                <a:srgbClr val="FFFFFF"/>
              </a:solidFill>
              <a:latin typeface="+mj-lt"/>
              <a:ea typeface="+mj-ea"/>
              <a:cs typeface="+mj-cs"/>
            </a:endParaRPr>
          </a:p>
        </p:txBody>
      </p:sp>
      <p:sp>
        <p:nvSpPr>
          <p:cNvPr id="5" name="CuadroTexto 4">
            <a:extLst>
              <a:ext uri="{FF2B5EF4-FFF2-40B4-BE49-F238E27FC236}">
                <a16:creationId xmlns:a16="http://schemas.microsoft.com/office/drawing/2014/main" id="{C2DCDEA0-6381-334B-F17B-D90118E0CD2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A </a:t>
            </a:r>
            <a:r>
              <a:rPr lang="en-US" sz="2000" dirty="0" err="1"/>
              <a:t>raíz</a:t>
            </a:r>
            <a:r>
              <a:rPr lang="en-US" sz="2000" dirty="0"/>
              <a:t> de la </a:t>
            </a:r>
            <a:r>
              <a:rPr lang="en-US" sz="2000" dirty="0" err="1"/>
              <a:t>problemática</a:t>
            </a:r>
            <a:r>
              <a:rPr lang="en-US" sz="2000" dirty="0"/>
              <a:t>  </a:t>
            </a:r>
            <a:r>
              <a:rPr lang="en-US" sz="2000" dirty="0" err="1"/>
              <a:t>en</a:t>
            </a:r>
            <a:r>
              <a:rPr lang="en-US" sz="2000" dirty="0"/>
              <a:t> la </a:t>
            </a:r>
            <a:r>
              <a:rPr lang="en-US" sz="2000" dirty="0" err="1"/>
              <a:t>clínica</a:t>
            </a:r>
            <a:r>
              <a:rPr lang="en-US" sz="2000" dirty="0"/>
              <a:t> </a:t>
            </a:r>
            <a:r>
              <a:rPr lang="en-US" sz="2000" dirty="0" err="1"/>
              <a:t>veterinaria</a:t>
            </a:r>
            <a:r>
              <a:rPr lang="en-US" sz="2000" dirty="0"/>
              <a:t>  con </a:t>
            </a:r>
            <a:r>
              <a:rPr lang="en-US" sz="2000" dirty="0" err="1"/>
              <a:t>relación</a:t>
            </a:r>
            <a:r>
              <a:rPr lang="en-US" sz="2000" dirty="0"/>
              <a:t> a </a:t>
            </a:r>
            <a:r>
              <a:rPr lang="en-US" sz="2000" dirty="0" err="1"/>
              <a:t>los</a:t>
            </a:r>
            <a:r>
              <a:rPr lang="en-US" sz="2000" dirty="0"/>
              <a:t> </a:t>
            </a:r>
            <a:r>
              <a:rPr lang="en-US" sz="2000" dirty="0" err="1"/>
              <a:t>procesos</a:t>
            </a:r>
            <a:r>
              <a:rPr lang="en-US" sz="2000" dirty="0"/>
              <a:t> </a:t>
            </a:r>
            <a:r>
              <a:rPr lang="en-US" sz="2000" dirty="0" err="1"/>
              <a:t>sobre</a:t>
            </a:r>
            <a:r>
              <a:rPr lang="en-US" sz="2000" dirty="0"/>
              <a:t> </a:t>
            </a:r>
            <a:r>
              <a:rPr lang="en-US" sz="2000" dirty="0" err="1"/>
              <a:t>agendamiento</a:t>
            </a:r>
            <a:r>
              <a:rPr lang="en-US" sz="2000" dirty="0"/>
              <a:t> de </a:t>
            </a:r>
            <a:r>
              <a:rPr lang="en-US" sz="2000" dirty="0" err="1"/>
              <a:t>citas</a:t>
            </a:r>
            <a:r>
              <a:rPr lang="en-US" sz="2000" dirty="0"/>
              <a:t>, </a:t>
            </a:r>
            <a:r>
              <a:rPr lang="en-US" sz="2000" dirty="0" err="1"/>
              <a:t>consultas</a:t>
            </a:r>
            <a:r>
              <a:rPr lang="en-US" sz="2000" dirty="0"/>
              <a:t> y grooming, </a:t>
            </a:r>
            <a:r>
              <a:rPr lang="en-US" sz="2000" dirty="0" err="1"/>
              <a:t>el</a:t>
            </a:r>
            <a:r>
              <a:rPr lang="en-US" sz="2000" dirty="0"/>
              <a:t> </a:t>
            </a:r>
            <a:r>
              <a:rPr lang="en-US" sz="2000" dirty="0" err="1"/>
              <a:t>inventario</a:t>
            </a:r>
            <a:r>
              <a:rPr lang="en-US" sz="2000" dirty="0"/>
              <a:t>, la </a:t>
            </a:r>
            <a:r>
              <a:rPr lang="en-US" sz="2000" dirty="0" err="1"/>
              <a:t>compra</a:t>
            </a:r>
            <a:r>
              <a:rPr lang="en-US" sz="2000" dirty="0"/>
              <a:t> y </a:t>
            </a:r>
            <a:r>
              <a:rPr lang="en-US" sz="2000" dirty="0" err="1"/>
              <a:t>venta</a:t>
            </a:r>
            <a:r>
              <a:rPr lang="en-US" sz="2000" dirty="0"/>
              <a:t> de </a:t>
            </a:r>
            <a:r>
              <a:rPr lang="en-US" sz="2000" dirty="0" err="1"/>
              <a:t>productos</a:t>
            </a:r>
            <a:r>
              <a:rPr lang="en-US" sz="2000" dirty="0"/>
              <a:t> para </a:t>
            </a:r>
            <a:r>
              <a:rPr lang="en-US" sz="2000" dirty="0" err="1"/>
              <a:t>mascotas</a:t>
            </a:r>
            <a:r>
              <a:rPr lang="en-US" sz="2000" dirty="0"/>
              <a:t>, Con </a:t>
            </a:r>
            <a:r>
              <a:rPr lang="en-US" sz="2000" dirty="0" err="1"/>
              <a:t>este</a:t>
            </a:r>
            <a:r>
              <a:rPr lang="en-US" sz="2000" dirty="0"/>
              <a:t> </a:t>
            </a:r>
            <a:r>
              <a:rPr lang="en-US" sz="2000" dirty="0" err="1"/>
              <a:t>sistema</a:t>
            </a:r>
            <a:r>
              <a:rPr lang="en-US" sz="2000" dirty="0"/>
              <a:t> se </a:t>
            </a:r>
            <a:r>
              <a:rPr lang="en-US" sz="2000" dirty="0" err="1"/>
              <a:t>pretende</a:t>
            </a:r>
            <a:r>
              <a:rPr lang="en-US" sz="2000" dirty="0"/>
              <a:t> </a:t>
            </a:r>
            <a:r>
              <a:rPr lang="en-US" sz="2000" dirty="0" err="1"/>
              <a:t>garantizar</a:t>
            </a:r>
            <a:r>
              <a:rPr lang="en-US" sz="2000" dirty="0"/>
              <a:t> que la </a:t>
            </a:r>
            <a:r>
              <a:rPr lang="en-US" sz="2000" dirty="0" err="1"/>
              <a:t>empresa</a:t>
            </a:r>
            <a:r>
              <a:rPr lang="en-US" sz="2000" dirty="0"/>
              <a:t> </a:t>
            </a:r>
            <a:r>
              <a:rPr lang="en-US" sz="2000" dirty="0" err="1"/>
              <a:t>tenga</a:t>
            </a:r>
            <a:r>
              <a:rPr lang="en-US" sz="2000" dirty="0"/>
              <a:t> un </a:t>
            </a:r>
            <a:r>
              <a:rPr lang="en-US" sz="2000" dirty="0" err="1"/>
              <a:t>beneficio</a:t>
            </a:r>
            <a:r>
              <a:rPr lang="en-US" sz="2000" dirty="0"/>
              <a:t> </a:t>
            </a:r>
            <a:r>
              <a:rPr lang="en-US" sz="2000" dirty="0" err="1"/>
              <a:t>en</a:t>
            </a:r>
            <a:r>
              <a:rPr lang="en-US" sz="2000" dirty="0"/>
              <a:t> </a:t>
            </a:r>
            <a:r>
              <a:rPr lang="en-US" sz="2000" dirty="0" err="1"/>
              <a:t>cuanto</a:t>
            </a:r>
            <a:r>
              <a:rPr lang="en-US" sz="2000" dirty="0"/>
              <a:t> a </a:t>
            </a:r>
            <a:r>
              <a:rPr lang="en-US" sz="2000" dirty="0" err="1"/>
              <a:t>su</a:t>
            </a:r>
            <a:r>
              <a:rPr lang="en-US" sz="2000" dirty="0"/>
              <a:t> </a:t>
            </a:r>
            <a:r>
              <a:rPr lang="en-US" sz="2000" dirty="0" err="1"/>
              <a:t>organización</a:t>
            </a:r>
            <a:r>
              <a:rPr lang="en-US" sz="2000" dirty="0"/>
              <a:t> y </a:t>
            </a:r>
            <a:r>
              <a:rPr lang="en-US" sz="2000" dirty="0" err="1"/>
              <a:t>administracion</a:t>
            </a:r>
            <a:r>
              <a:rPr lang="en-US" sz="2000" dirty="0"/>
              <a:t> de </a:t>
            </a:r>
            <a:r>
              <a:rPr lang="en-US" sz="2000" dirty="0" err="1"/>
              <a:t>procesos</a:t>
            </a:r>
            <a:r>
              <a:rPr lang="en-US" sz="2000" dirty="0"/>
              <a:t>.</a:t>
            </a:r>
            <a:endParaRPr lang="en-US" sz="2000" dirty="0">
              <a:cs typeface="Calibri"/>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dirty="0"/>
              <a:t>Para </a:t>
            </a:r>
            <a:r>
              <a:rPr lang="en-US" sz="2000" dirty="0" err="1"/>
              <a:t>lograr</a:t>
            </a:r>
            <a:r>
              <a:rPr lang="en-US" sz="2000" dirty="0"/>
              <a:t> que </a:t>
            </a:r>
            <a:r>
              <a:rPr lang="en-US" sz="2000" dirty="0" err="1"/>
              <a:t>los</a:t>
            </a:r>
            <a:r>
              <a:rPr lang="en-US" sz="2000" dirty="0"/>
              <a:t> </a:t>
            </a:r>
            <a:r>
              <a:rPr lang="en-US" sz="2000" dirty="0" err="1"/>
              <a:t>procesos</a:t>
            </a:r>
            <a:r>
              <a:rPr lang="en-US" sz="2000" dirty="0"/>
              <a:t> y </a:t>
            </a:r>
            <a:r>
              <a:rPr lang="en-US" sz="2000" dirty="0" err="1"/>
              <a:t>los</a:t>
            </a:r>
            <a:r>
              <a:rPr lang="en-US" sz="2000" dirty="0"/>
              <a:t> </a:t>
            </a:r>
            <a:r>
              <a:rPr lang="en-US" sz="2000" dirty="0" err="1"/>
              <a:t>objetivos</a:t>
            </a:r>
            <a:r>
              <a:rPr lang="en-US" sz="2000" dirty="0"/>
              <a:t> </a:t>
            </a:r>
            <a:r>
              <a:rPr lang="en-US" sz="2000" dirty="0" err="1"/>
              <a:t>esperados</a:t>
            </a:r>
            <a:r>
              <a:rPr lang="en-US" sz="2000" dirty="0"/>
              <a:t> se </a:t>
            </a:r>
            <a:r>
              <a:rPr lang="en-US" sz="2000" dirty="0" err="1"/>
              <a:t>realizen</a:t>
            </a:r>
            <a:r>
              <a:rPr lang="en-US" sz="2000" dirty="0"/>
              <a:t> , se </a:t>
            </a:r>
            <a:r>
              <a:rPr lang="en-US" sz="2000" dirty="0" err="1"/>
              <a:t>puedan</a:t>
            </a:r>
            <a:r>
              <a:rPr lang="en-US" sz="2000" dirty="0"/>
              <a:t> </a:t>
            </a:r>
            <a:r>
              <a:rPr lang="en-US" sz="2000" dirty="0" err="1"/>
              <a:t>reducir</a:t>
            </a:r>
            <a:r>
              <a:rPr lang="en-US" sz="2000" dirty="0"/>
              <a:t> </a:t>
            </a:r>
            <a:r>
              <a:rPr lang="en-US" sz="2000" dirty="0" err="1"/>
              <a:t>los</a:t>
            </a:r>
            <a:r>
              <a:rPr lang="en-US" sz="2000" dirty="0"/>
              <a:t> </a:t>
            </a:r>
            <a:r>
              <a:rPr lang="en-US" sz="2000" dirty="0" err="1"/>
              <a:t>problemas</a:t>
            </a:r>
            <a:r>
              <a:rPr lang="en-US" sz="2000" dirty="0"/>
              <a:t> </a:t>
            </a:r>
            <a:r>
              <a:rPr lang="en-US" sz="2000" dirty="0" err="1"/>
              <a:t>presentados</a:t>
            </a:r>
            <a:r>
              <a:rPr lang="en-US" sz="2000" dirty="0"/>
              <a:t>, </a:t>
            </a:r>
            <a:r>
              <a:rPr lang="en-US" sz="2000" dirty="0" err="1"/>
              <a:t>como</a:t>
            </a:r>
            <a:r>
              <a:rPr lang="en-US" sz="2000" dirty="0"/>
              <a:t> la </a:t>
            </a:r>
            <a:r>
              <a:rPr lang="en-US" sz="2000" dirty="0" err="1"/>
              <a:t>calidad</a:t>
            </a:r>
            <a:r>
              <a:rPr lang="en-US" sz="2000" dirty="0"/>
              <a:t> de </a:t>
            </a:r>
            <a:r>
              <a:rPr lang="en-US" sz="2000" dirty="0" err="1"/>
              <a:t>los</a:t>
            </a:r>
            <a:r>
              <a:rPr lang="en-US" sz="2000" dirty="0"/>
              <a:t> </a:t>
            </a:r>
            <a:r>
              <a:rPr lang="en-US" sz="2000" dirty="0" err="1"/>
              <a:t>servicios</a:t>
            </a:r>
            <a:r>
              <a:rPr lang="en-US" sz="2000" dirty="0"/>
              <a:t> a </a:t>
            </a:r>
            <a:r>
              <a:rPr lang="en-US" sz="2000" dirty="0" err="1"/>
              <a:t>prestar</a:t>
            </a:r>
            <a:r>
              <a:rPr lang="en-US" sz="2000" dirty="0"/>
              <a:t> </a:t>
            </a:r>
            <a:r>
              <a:rPr lang="en-US" sz="2000" dirty="0" err="1"/>
              <a:t>por</a:t>
            </a:r>
            <a:r>
              <a:rPr lang="en-US" sz="2000" dirty="0"/>
              <a:t> </a:t>
            </a:r>
            <a:r>
              <a:rPr lang="en-US" sz="2000" dirty="0" err="1"/>
              <a:t>parte</a:t>
            </a:r>
            <a:r>
              <a:rPr lang="en-US" sz="2000" dirty="0"/>
              <a:t> de la </a:t>
            </a:r>
            <a:r>
              <a:rPr lang="en-US" sz="2000" dirty="0" err="1"/>
              <a:t>veterinaria</a:t>
            </a:r>
            <a:r>
              <a:rPr lang="en-US" sz="2000" dirty="0"/>
              <a:t> </a:t>
            </a:r>
            <a:r>
              <a:rPr lang="en-US" sz="2000" dirty="0" err="1"/>
              <a:t>mejoren</a:t>
            </a:r>
            <a:r>
              <a:rPr lang="en-US" sz="2000" dirty="0"/>
              <a:t>, es </a:t>
            </a:r>
            <a:r>
              <a:rPr lang="en-US" sz="2000" dirty="0" err="1"/>
              <a:t>necesario</a:t>
            </a:r>
            <a:r>
              <a:rPr lang="en-US" sz="2000" dirty="0"/>
              <a:t> </a:t>
            </a:r>
            <a:r>
              <a:rPr lang="en-US" sz="2000" dirty="0" err="1"/>
              <a:t>construir</a:t>
            </a:r>
            <a:r>
              <a:rPr lang="en-US" sz="2000" dirty="0"/>
              <a:t>  un </a:t>
            </a:r>
            <a:r>
              <a:rPr lang="en-US" sz="2000" dirty="0" err="1"/>
              <a:t>sistema</a:t>
            </a:r>
            <a:r>
              <a:rPr lang="en-US" sz="2000" dirty="0"/>
              <a:t> de </a:t>
            </a:r>
            <a:r>
              <a:rPr lang="en-US" sz="2000" dirty="0" err="1"/>
              <a:t>información</a:t>
            </a:r>
            <a:r>
              <a:rPr lang="en-US" sz="2000" dirty="0"/>
              <a:t>  que </a:t>
            </a:r>
            <a:r>
              <a:rPr lang="en-US" sz="2000" dirty="0" err="1"/>
              <a:t>permita</a:t>
            </a:r>
            <a:r>
              <a:rPr lang="en-US" sz="2000" dirty="0"/>
              <a:t> </a:t>
            </a:r>
            <a:r>
              <a:rPr lang="en-US" sz="2000" dirty="0" err="1"/>
              <a:t>apoyar</a:t>
            </a:r>
            <a:r>
              <a:rPr lang="en-US" sz="2000" dirty="0"/>
              <a:t> </a:t>
            </a:r>
            <a:r>
              <a:rPr lang="en-US" sz="2000" dirty="0" err="1"/>
              <a:t>los</a:t>
            </a:r>
            <a:r>
              <a:rPr lang="en-US" sz="2000" dirty="0"/>
              <a:t> </a:t>
            </a:r>
            <a:r>
              <a:rPr lang="en-US" sz="2000" dirty="0" err="1"/>
              <a:t>procesos</a:t>
            </a:r>
            <a:r>
              <a:rPr lang="en-US" sz="2000" dirty="0"/>
              <a:t> de </a:t>
            </a:r>
            <a:r>
              <a:rPr lang="en-US" sz="2000" dirty="0" err="1"/>
              <a:t>una</a:t>
            </a:r>
            <a:r>
              <a:rPr lang="en-US" sz="2000" dirty="0"/>
              <a:t> </a:t>
            </a:r>
            <a:r>
              <a:rPr lang="en-US" sz="2000" dirty="0" err="1"/>
              <a:t>manera</a:t>
            </a:r>
            <a:r>
              <a:rPr lang="en-US" sz="2000" dirty="0"/>
              <a:t> </a:t>
            </a:r>
            <a:r>
              <a:rPr lang="en-US" sz="2000" dirty="0" err="1"/>
              <a:t>más</a:t>
            </a:r>
            <a:r>
              <a:rPr lang="en-US" sz="2000" dirty="0"/>
              <a:t> </a:t>
            </a:r>
            <a:r>
              <a:rPr lang="en-US" sz="2000" dirty="0" err="1"/>
              <a:t>ágil</a:t>
            </a:r>
            <a:r>
              <a:rPr lang="en-US" sz="2000" dirty="0"/>
              <a:t> y </a:t>
            </a:r>
            <a:r>
              <a:rPr lang="en-US" sz="2000" dirty="0" err="1"/>
              <a:t>eficaz</a:t>
            </a:r>
            <a:r>
              <a:rPr lang="en-US" sz="2000" dirty="0"/>
              <a:t>, </a:t>
            </a:r>
            <a:r>
              <a:rPr lang="en-US" sz="2000" dirty="0" err="1"/>
              <a:t>donde</a:t>
            </a:r>
            <a:r>
              <a:rPr lang="en-US" sz="2000" dirty="0"/>
              <a:t> la </a:t>
            </a:r>
            <a:r>
              <a:rPr lang="en-US" sz="2000" dirty="0" err="1"/>
              <a:t>empresa</a:t>
            </a:r>
            <a:r>
              <a:rPr lang="en-US" sz="2000" dirty="0"/>
              <a:t>, </a:t>
            </a:r>
            <a:r>
              <a:rPr lang="en-US" sz="2000" dirty="0" err="1"/>
              <a:t>los</a:t>
            </a:r>
            <a:r>
              <a:rPr lang="en-US" sz="2000" dirty="0"/>
              <a:t> </a:t>
            </a:r>
            <a:r>
              <a:rPr lang="en-US" sz="2000" dirty="0" err="1"/>
              <a:t>clientes</a:t>
            </a:r>
            <a:r>
              <a:rPr lang="en-US" sz="2000" dirty="0"/>
              <a:t> y </a:t>
            </a:r>
            <a:r>
              <a:rPr lang="en-US" sz="2000" dirty="0" err="1"/>
              <a:t>los</a:t>
            </a:r>
            <a:r>
              <a:rPr lang="en-US" sz="2000" dirty="0"/>
              <a:t> </a:t>
            </a:r>
            <a:r>
              <a:rPr lang="en-US" sz="2000" dirty="0" err="1"/>
              <a:t>trabajadores</a:t>
            </a:r>
            <a:r>
              <a:rPr lang="en-US" sz="2000" dirty="0"/>
              <a:t> de </a:t>
            </a:r>
            <a:r>
              <a:rPr lang="en-US" sz="2000" dirty="0" err="1"/>
              <a:t>esta</a:t>
            </a:r>
            <a:r>
              <a:rPr lang="en-US" sz="2000" dirty="0"/>
              <a:t> </a:t>
            </a:r>
            <a:r>
              <a:rPr lang="en-US" sz="2000" dirty="0" err="1"/>
              <a:t>tendrán</a:t>
            </a:r>
            <a:r>
              <a:rPr lang="en-US" sz="2000" dirty="0"/>
              <a:t> un </a:t>
            </a:r>
            <a:r>
              <a:rPr lang="en-US" sz="2000" dirty="0" err="1"/>
              <a:t>mejor</a:t>
            </a:r>
            <a:r>
              <a:rPr lang="en-US" sz="2000" dirty="0"/>
              <a:t> </a:t>
            </a:r>
            <a:r>
              <a:rPr lang="en-US" sz="2000" dirty="0" err="1"/>
              <a:t>manejo</a:t>
            </a:r>
            <a:r>
              <a:rPr lang="en-US" sz="2000" dirty="0"/>
              <a:t> </a:t>
            </a:r>
            <a:r>
              <a:rPr lang="en-US" sz="2000" dirty="0" err="1"/>
              <a:t>sobre</a:t>
            </a:r>
            <a:r>
              <a:rPr lang="en-US" sz="2000" dirty="0"/>
              <a:t> </a:t>
            </a:r>
            <a:r>
              <a:rPr lang="en-US" sz="2000" dirty="0" err="1"/>
              <a:t>los</a:t>
            </a:r>
            <a:r>
              <a:rPr lang="en-US" sz="2000" dirty="0"/>
              <a:t> </a:t>
            </a:r>
            <a:r>
              <a:rPr lang="en-US" sz="2000" dirty="0" err="1"/>
              <a:t>procesos</a:t>
            </a:r>
            <a:r>
              <a:rPr lang="en-US" sz="2000" dirty="0"/>
              <a:t>.</a:t>
            </a:r>
            <a:endParaRPr lang="en-US" sz="2000" dirty="0">
              <a:ea typeface="Calibri"/>
              <a:cs typeface="Calibri"/>
            </a:endParaRPr>
          </a:p>
        </p:txBody>
      </p:sp>
      <p:pic>
        <p:nvPicPr>
          <p:cNvPr id="6" name="Imagen 5">
            <a:extLst>
              <a:ext uri="{FF2B5EF4-FFF2-40B4-BE49-F238E27FC236}">
                <a16:creationId xmlns:a16="http://schemas.microsoft.com/office/drawing/2014/main" id="{E8FDED3E-BCCE-BBAA-A109-C2E829C1CB09}"/>
              </a:ext>
            </a:extLst>
          </p:cNvPr>
          <p:cNvPicPr>
            <a:picLocks noChangeAspect="1"/>
          </p:cNvPicPr>
          <p:nvPr/>
        </p:nvPicPr>
        <p:blipFill rotWithShape="1">
          <a:blip r:embed="rId2"/>
          <a:srcRect l="16822" t="9677" r="13578" b="1075"/>
          <a:stretch/>
        </p:blipFill>
        <p:spPr>
          <a:xfrm>
            <a:off x="11178356" y="5775070"/>
            <a:ext cx="914850" cy="1011598"/>
          </a:xfrm>
          <a:prstGeom prst="rect">
            <a:avLst/>
          </a:prstGeom>
        </p:spPr>
      </p:pic>
      <p:pic>
        <p:nvPicPr>
          <p:cNvPr id="7" name="Imagen 6" descr="Imagen que contiene nombre de la empresa&#10;&#10;Descripción generada automáticamente">
            <a:extLst>
              <a:ext uri="{FF2B5EF4-FFF2-40B4-BE49-F238E27FC236}">
                <a16:creationId xmlns:a16="http://schemas.microsoft.com/office/drawing/2014/main" id="{C51541FF-E02D-B48F-9BB1-F94BBA352196}"/>
              </a:ext>
            </a:extLst>
          </p:cNvPr>
          <p:cNvPicPr>
            <a:picLocks noChangeAspect="1"/>
          </p:cNvPicPr>
          <p:nvPr/>
        </p:nvPicPr>
        <p:blipFill>
          <a:blip r:embed="rId3"/>
          <a:stretch>
            <a:fillRect/>
          </a:stretch>
        </p:blipFill>
        <p:spPr>
          <a:xfrm>
            <a:off x="10468129" y="72206"/>
            <a:ext cx="1628775" cy="666750"/>
          </a:xfrm>
          <a:prstGeom prst="rect">
            <a:avLst/>
          </a:prstGeom>
        </p:spPr>
      </p:pic>
    </p:spTree>
    <p:extLst>
      <p:ext uri="{BB962C8B-B14F-4D97-AF65-F5344CB8AC3E}">
        <p14:creationId xmlns:p14="http://schemas.microsoft.com/office/powerpoint/2010/main" val="190897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4480588" y="2623935"/>
            <a:ext cx="3230821" cy="1015663"/>
          </a:xfrm>
          <a:prstGeom prst="rect">
            <a:avLst/>
          </a:prstGeom>
          <a:noFill/>
        </p:spPr>
        <p:txBody>
          <a:bodyPr wrap="none" lIns="91440" tIns="45720" rIns="91440" bIns="45720" rtlCol="0" anchor="t">
            <a:spAutoFit/>
          </a:bodyPr>
          <a:lstStyle/>
          <a:p>
            <a:pPr marL="0" marR="0" lvl="0" indent="0" algn="ctr" defTabSz="914400">
              <a:lnSpc>
                <a:spcPct val="100000"/>
              </a:lnSpc>
              <a:spcBef>
                <a:spcPts val="0"/>
              </a:spcBef>
              <a:spcAft>
                <a:spcPts val="0"/>
              </a:spcAft>
              <a:buNone/>
              <a:tabLst/>
              <a:defRPr/>
            </a:pPr>
            <a:r>
              <a:rPr lang="es-CO" sz="6000" b="1">
                <a:solidFill>
                  <a:schemeClr val="bg1"/>
                </a:solidFill>
                <a:latin typeface="WORK SANS BOLD ROMAN"/>
              </a:rPr>
              <a:t>Objetivos</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3277369" y="806210"/>
            <a:ext cx="4180875"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Generales</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521643" y="2282246"/>
            <a:ext cx="4491107" cy="1815882"/>
          </a:xfrm>
          <a:prstGeom prst="rect">
            <a:avLst/>
          </a:prstGeom>
          <a:noFill/>
        </p:spPr>
        <p:txBody>
          <a:bodyPr wrap="square" lIns="91440" tIns="45720" rIns="91440" bIns="45720" rtlCol="0" anchor="t">
            <a:spAutoFit/>
          </a:bodyPr>
          <a:lstStyle/>
          <a:p>
            <a:pPr algn="just"/>
            <a:r>
              <a:rPr lang="es-CO" sz="1600" dirty="0">
                <a:latin typeface="Work Sans Light Roman"/>
              </a:rPr>
              <a:t>Desarrollar un sistema de información orientado a la gestión de procesos sobre las citas virtuales, inventarios a los ingresos y egresos del negocio, las compras y ventas de este, perfil de la mascota, para una mejor administración de la CLINICA VETERINARIA CIUDAD CANINA, ubicada en el norte de la ciudad de Bogotá</a:t>
            </a:r>
            <a:endParaRPr lang="es-CO" sz="16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08810" y="1566314"/>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5" name="Imagen 4" descr="Foto">
            <a:extLst>
              <a:ext uri="{FF2B5EF4-FFF2-40B4-BE49-F238E27FC236}">
                <a16:creationId xmlns:a16="http://schemas.microsoft.com/office/drawing/2014/main" id="{EC8746F9-CE34-5BF7-CDE1-D2642D39B22C}"/>
              </a:ext>
            </a:extLst>
          </p:cNvPr>
          <p:cNvPicPr>
            <a:picLocks noChangeAspect="1"/>
          </p:cNvPicPr>
          <p:nvPr/>
        </p:nvPicPr>
        <p:blipFill>
          <a:blip r:embed="rId3"/>
          <a:stretch>
            <a:fillRect/>
          </a:stretch>
        </p:blipFill>
        <p:spPr>
          <a:xfrm>
            <a:off x="5371579" y="2282705"/>
            <a:ext cx="6761964" cy="3774839"/>
          </a:xfrm>
          <a:prstGeom prst="rect">
            <a:avLst/>
          </a:prstGeom>
        </p:spPr>
      </p:pic>
    </p:spTree>
    <p:extLst>
      <p:ext uri="{BB962C8B-B14F-4D97-AF65-F5344CB8AC3E}">
        <p14:creationId xmlns:p14="http://schemas.microsoft.com/office/powerpoint/2010/main" val="110034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Objetivos Específicos</a:t>
            </a:r>
            <a:endParaRPr kumimoji="0" lang="es-CO" sz="3600" b="1" u="none" strike="noStrike" kern="1200" cap="none" spc="0" normalizeH="0" baseline="0" noProof="0" err="1">
              <a:ln>
                <a:noFill/>
              </a:ln>
              <a:solidFill>
                <a:srgbClr val="4D4D4C"/>
              </a:solidFill>
              <a:effectLst/>
              <a:uLnTx/>
              <a:uFillTx/>
              <a:latin typeface="WORK SANS BOLD ROMAN" pitchFamily="2" charset="77"/>
            </a:endParaRPr>
          </a:p>
        </p:txBody>
      </p:sp>
      <p:sp>
        <p:nvSpPr>
          <p:cNvPr id="3" name="CuadroTexto 2">
            <a:extLst>
              <a:ext uri="{FF2B5EF4-FFF2-40B4-BE49-F238E27FC236}">
                <a16:creationId xmlns:a16="http://schemas.microsoft.com/office/drawing/2014/main" id="{A6C31FC2-6C63-0CB9-C78D-1723D5E9DD66}"/>
              </a:ext>
            </a:extLst>
          </p:cNvPr>
          <p:cNvSpPr txBox="1"/>
          <p:nvPr/>
        </p:nvSpPr>
        <p:spPr>
          <a:xfrm>
            <a:off x="456235" y="1296906"/>
            <a:ext cx="9752842" cy="4031873"/>
          </a:xfrm>
          <a:prstGeom prst="rect">
            <a:avLst/>
          </a:prstGeom>
          <a:noFill/>
        </p:spPr>
        <p:txBody>
          <a:bodyPr wrap="square" lIns="91440" tIns="45720" rIns="91440" bIns="45720" rtlCol="0" anchor="t">
            <a:spAutoFit/>
          </a:bodyPr>
          <a:lstStyle/>
          <a:p>
            <a:pPr algn="just"/>
            <a:r>
              <a:rPr lang="es-CO" sz="1600" dirty="0">
                <a:latin typeface="Work Sans Light Roman"/>
              </a:rPr>
              <a:t>Estos objetivos son la finalidad o lo que se espera del sistema o del proyecto. Estos objetivos describen el resultado concreto del proyecto.</a:t>
            </a:r>
            <a:endParaRPr lang="es-ES" dirty="0"/>
          </a:p>
          <a:p>
            <a:pPr algn="just"/>
            <a:endParaRPr lang="es-CO" sz="1600">
              <a:latin typeface="Work Sans Light Roman" pitchFamily="2" charset="77"/>
            </a:endParaRPr>
          </a:p>
          <a:p>
            <a:pPr algn="just"/>
            <a:endParaRPr lang="es-CO" sz="1600">
              <a:latin typeface="Work Sans Light Roman" pitchFamily="2" charset="77"/>
            </a:endParaRPr>
          </a:p>
          <a:p>
            <a:pPr marL="285750" indent="-285750" algn="just">
              <a:buFont typeface="Arial"/>
              <a:buChar char="•"/>
            </a:pPr>
            <a:r>
              <a:rPr lang="es-CO" sz="1600" dirty="0">
                <a:latin typeface="Work Sans Light Roman"/>
              </a:rPr>
              <a:t>Gestionar los procesos de citas de grooming y consultas automáticamente por parte del cliente.</a:t>
            </a:r>
            <a:r>
              <a:rPr lang="es-CO" sz="1600" dirty="0">
                <a:latin typeface="Work Sans Light Roman"/>
                <a:ea typeface="+mn-lt"/>
                <a:cs typeface="+mn-lt"/>
              </a:rPr>
              <a:t> </a:t>
            </a:r>
            <a:endParaRPr lang="es-CO" sz="1600" dirty="0">
              <a:latin typeface="Calibri"/>
              <a:ea typeface="Calibri"/>
              <a:cs typeface="Calibri"/>
            </a:endParaRPr>
          </a:p>
          <a:p>
            <a:pPr marL="285750" indent="-285750" algn="just">
              <a:buFont typeface="Arial"/>
              <a:buChar char="•"/>
            </a:pPr>
            <a:endParaRPr lang="es-CO" sz="1600">
              <a:latin typeface="Work Sans Light Roman"/>
            </a:endParaRPr>
          </a:p>
          <a:p>
            <a:pPr marL="285750" indent="-285750" algn="just">
              <a:buFont typeface="Arial"/>
              <a:buChar char="•"/>
            </a:pPr>
            <a:r>
              <a:rPr lang="es-CO" sz="1600" dirty="0">
                <a:latin typeface="Work Sans Light Roman"/>
              </a:rPr>
              <a:t>Gestionar el sistema de inventarios de los ingresos y egresos de la veterinaria</a:t>
            </a:r>
            <a:endParaRPr lang="es-CO" sz="1600" dirty="0">
              <a:latin typeface="Work Sans Light Roman" pitchFamily="2" charset="77"/>
            </a:endParaRPr>
          </a:p>
          <a:p>
            <a:pPr algn="just"/>
            <a:endParaRPr lang="es-CO" sz="1600">
              <a:latin typeface="Work Sans Light Roman" pitchFamily="2" charset="77"/>
            </a:endParaRPr>
          </a:p>
          <a:p>
            <a:pPr marL="285750" indent="-285750" algn="just">
              <a:buFont typeface="Arial"/>
              <a:buChar char="•"/>
            </a:pPr>
            <a:endParaRPr lang="es-CO" sz="1600">
              <a:latin typeface="Work Sans Light Roman" pitchFamily="2" charset="77"/>
            </a:endParaRPr>
          </a:p>
          <a:p>
            <a:pPr marL="285750" indent="-285750" algn="just">
              <a:buFont typeface="Arial"/>
              <a:buChar char="•"/>
            </a:pPr>
            <a:r>
              <a:rPr lang="es-CO" sz="1600" dirty="0">
                <a:latin typeface="Work Sans Light Roman"/>
              </a:rPr>
              <a:t>Administrar el apoyo de tratamientos o recomendaciones del cuidado de tu mascota.</a:t>
            </a:r>
            <a:endParaRPr lang="es-CO" sz="1600" dirty="0">
              <a:latin typeface="Work Sans Light Roman" pitchFamily="2" charset="77"/>
            </a:endParaRPr>
          </a:p>
          <a:p>
            <a:pPr algn="just"/>
            <a:endParaRPr lang="es-CO" sz="1600">
              <a:latin typeface="Work Sans Light Roman" pitchFamily="2" charset="77"/>
            </a:endParaRPr>
          </a:p>
          <a:p>
            <a:pPr marL="285750" indent="-285750" algn="just">
              <a:buFont typeface="Arial"/>
              <a:buChar char="•"/>
            </a:pPr>
            <a:endParaRPr lang="es-CO" sz="1600">
              <a:latin typeface="Work Sans Light Roman" pitchFamily="2" charset="77"/>
            </a:endParaRPr>
          </a:p>
          <a:p>
            <a:pPr marL="285750" indent="-285750" algn="just">
              <a:buFont typeface="Arial"/>
              <a:buChar char="•"/>
            </a:pPr>
            <a:r>
              <a:rPr lang="es-CO" sz="1600" dirty="0">
                <a:latin typeface="Work Sans Light Roman"/>
              </a:rPr>
              <a:t>Facilitar  el proceso de compras y ventas de productos de la veterinaria.</a:t>
            </a:r>
            <a:endParaRPr lang="es-CO" sz="1600" dirty="0">
              <a:latin typeface="Work Sans Light Roman" pitchFamily="2" charset="77"/>
            </a:endParaRPr>
          </a:p>
          <a:p>
            <a:pPr marL="285750" indent="-285750">
              <a:buFont typeface="Arial"/>
              <a:buChar char="•"/>
            </a:pPr>
            <a:endParaRPr lang="es-CO" sz="1600">
              <a:latin typeface="Work Sans Light Roman" pitchFamily="2" charset="77"/>
            </a:endParaRPr>
          </a:p>
          <a:p>
            <a:pPr marL="285750" indent="-285750">
              <a:buFont typeface="Arial"/>
              <a:buChar char="•"/>
            </a:pPr>
            <a:endParaRPr lang="es-CO" sz="1600">
              <a:latin typeface="Work Sans Light Roman" pitchFamily="2" charset="77"/>
            </a:endParaRPr>
          </a:p>
          <a:p>
            <a:endParaRPr lang="es-CO" sz="1600">
              <a:latin typeface="Work Sans Light Roman" pitchFamily="2" charset="77"/>
            </a:endParaRPr>
          </a:p>
        </p:txBody>
      </p:sp>
    </p:spTree>
    <p:extLst>
      <p:ext uri="{BB962C8B-B14F-4D97-AF65-F5344CB8AC3E}">
        <p14:creationId xmlns:p14="http://schemas.microsoft.com/office/powerpoint/2010/main" val="4580581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b22f0e4-977a-4efd-8dfc-938bd706fba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F3DAC38E174F646B6AAFEF7586E99C4" ma:contentTypeVersion="5" ma:contentTypeDescription="Crear nuevo documento." ma:contentTypeScope="" ma:versionID="f164c56d1dd2edf8238dae7d34ab1d0b">
  <xsd:schema xmlns:xsd="http://www.w3.org/2001/XMLSchema" xmlns:xs="http://www.w3.org/2001/XMLSchema" xmlns:p="http://schemas.microsoft.com/office/2006/metadata/properties" xmlns:ns3="6b22f0e4-977a-4efd-8dfc-938bd706fba8" targetNamespace="http://schemas.microsoft.com/office/2006/metadata/properties" ma:root="true" ma:fieldsID="a39800cc7f770a15c44da7413418829a" ns3:_="">
    <xsd:import namespace="6b22f0e4-977a-4efd-8dfc-938bd706fba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22f0e4-977a-4efd-8dfc-938bd706f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4B8E10-505B-4203-8A08-B9742F318845}">
  <ds:schemaRefs>
    <ds:schemaRef ds:uri="http://schemas.microsoft.com/sharepoint/v3/contenttype/forms"/>
  </ds:schemaRefs>
</ds:datastoreItem>
</file>

<file path=customXml/itemProps2.xml><?xml version="1.0" encoding="utf-8"?>
<ds:datastoreItem xmlns:ds="http://schemas.openxmlformats.org/officeDocument/2006/customXml" ds:itemID="{315DA727-E7CF-41C7-A73E-EF1FE8E2A3D8}">
  <ds:schemaRefs>
    <ds:schemaRef ds:uri="6b22f0e4-977a-4efd-8dfc-938bd706fb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68E901-1AFF-4E0D-A801-12304C6FF3D5}">
  <ds:schemaRefs>
    <ds:schemaRef ds:uri="6b22f0e4-977a-4efd-8dfc-938bd706fb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22</Slides>
  <Notes>0</Notes>
  <HiddenSlides>0</HiddenSlide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347</cp:revision>
  <dcterms:created xsi:type="dcterms:W3CDTF">2020-10-01T23:51:28Z</dcterms:created>
  <dcterms:modified xsi:type="dcterms:W3CDTF">2024-03-21T20:25:47Z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y fmtid="{D5CDD505-2E9C-101B-9397-08002B2CF9AE}" pid="9" name="ContentTypeId">
    <vt:lpwstr>0x010100DF3DAC38E174F646B6AAFEF7586E99C4</vt:lpwstr>
  </property>
</Properties>
</file>