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6" r:id="rId2"/>
    <p:sldId id="257" r:id="rId3"/>
    <p:sldId id="265" r:id="rId4"/>
    <p:sldId id="266" r:id="rId5"/>
    <p:sldId id="259" r:id="rId6"/>
    <p:sldId id="258" r:id="rId7"/>
    <p:sldId id="261" r:id="rId8"/>
    <p:sldId id="267" r:id="rId9"/>
    <p:sldId id="268" r:id="rId10"/>
    <p:sldId id="269" r:id="rId11"/>
    <p:sldId id="270" r:id="rId12"/>
    <p:sldId id="271" r:id="rId13"/>
    <p:sldId id="272" r:id="rId14"/>
    <p:sldId id="273" r:id="rId15"/>
    <p:sldId id="263" r:id="rId16"/>
    <p:sldId id="264" r:id="rId17"/>
    <p:sldId id="260" r:id="rId18"/>
    <p:sldId id="262" r:id="rId19"/>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87A858-04A6-4EE1-83C2-D71797A2395A}" v="156" dt="2023-05-07T09:47:25.064"/>
    <p1510:client id="{4831423D-8C2B-490D-A651-362C628417BB}" v="467" dt="2023-05-07T00:14:15.8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82" d="100"/>
          <a:sy n="82" d="100"/>
        </p:scale>
        <p:origin x="5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5/8/2023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46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5/8/2023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000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5/8/2023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753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5/8/2023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000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5/8/2023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432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5/8/2023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080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5/8/2023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190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5/8/2023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75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5/8/2023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86166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5/8/2023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81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5/8/2023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7114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5/8/2023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858997616"/>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05" r:id="rId6"/>
    <p:sldLayoutId id="2147483801" r:id="rId7"/>
    <p:sldLayoutId id="2147483802" r:id="rId8"/>
    <p:sldLayoutId id="2147483803" r:id="rId9"/>
    <p:sldLayoutId id="2147483804" r:id="rId10"/>
    <p:sldLayoutId id="2147483806"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MrLipa/SSN_Seminariu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rxiv.org/pdf/1706.03762v5.pdf" TargetMode="External"/><Relationship Id="rId2" Type="http://schemas.openxmlformats.org/officeDocument/2006/relationships/hyperlink" Target="https://miroslawmamczur.pl/czym-jest-i-jak-dziala-transformer-siec-neuronowa/" TargetMode="External"/><Relationship Id="rId1" Type="http://schemas.openxmlformats.org/officeDocument/2006/relationships/slideLayout" Target="../slideLayouts/slideLayout2.xml"/><Relationship Id="rId4" Type="http://schemas.openxmlformats.org/officeDocument/2006/relationships/hyperlink" Target="https://stackoverflow.com/questions/58127059/how-to-understand-masked-multi-head-attention-in-transform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DD3CD055-EF6D-C22F-EF25-377276AD7C47}"/>
              </a:ext>
            </a:extLst>
          </p:cNvPr>
          <p:cNvSpPr>
            <a:spLocks noGrp="1"/>
          </p:cNvSpPr>
          <p:nvPr>
            <p:ph type="ctrTitle"/>
          </p:nvPr>
        </p:nvSpPr>
        <p:spPr>
          <a:xfrm>
            <a:off x="565150" y="768334"/>
            <a:ext cx="8791501" cy="2866405"/>
          </a:xfrm>
        </p:spPr>
        <p:txBody>
          <a:bodyPr>
            <a:normAutofit/>
          </a:bodyPr>
          <a:lstStyle/>
          <a:p>
            <a:r>
              <a:rPr lang="pl-PL" sz="7200" dirty="0">
                <a:solidFill>
                  <a:srgbClr val="FFFFFF"/>
                </a:solidFill>
                <a:latin typeface="Neue Haas Grotesk Text Pro"/>
                <a:ea typeface="Calibri"/>
                <a:cs typeface="Calibri"/>
              </a:rPr>
              <a:t>Sieci neuronowe typu </a:t>
            </a:r>
            <a:r>
              <a:rPr lang="pl-PL" sz="7200" dirty="0" err="1">
                <a:solidFill>
                  <a:srgbClr val="FFFFFF"/>
                </a:solidFill>
                <a:latin typeface="Neue Haas Grotesk Text Pro"/>
                <a:ea typeface="Calibri"/>
                <a:cs typeface="Calibri"/>
              </a:rPr>
              <a:t>Transformers</a:t>
            </a:r>
            <a:endParaRPr lang="pl-PL" dirty="0" err="1"/>
          </a:p>
        </p:txBody>
      </p:sp>
      <p:sp>
        <p:nvSpPr>
          <p:cNvPr id="3" name="Podtytuł 2">
            <a:extLst>
              <a:ext uri="{FF2B5EF4-FFF2-40B4-BE49-F238E27FC236}">
                <a16:creationId xmlns:a16="http://schemas.microsoft.com/office/drawing/2014/main" id="{596BD2F5-C9D3-20B9-F949-17F664F29A72}"/>
              </a:ext>
            </a:extLst>
          </p:cNvPr>
          <p:cNvSpPr>
            <a:spLocks noGrp="1"/>
          </p:cNvSpPr>
          <p:nvPr>
            <p:ph type="subTitle" idx="1"/>
          </p:nvPr>
        </p:nvSpPr>
        <p:spPr>
          <a:xfrm>
            <a:off x="565150" y="4283239"/>
            <a:ext cx="8791501" cy="1475177"/>
          </a:xfrm>
        </p:spPr>
        <p:txBody>
          <a:bodyPr>
            <a:normAutofit/>
          </a:bodyPr>
          <a:lstStyle/>
          <a:p>
            <a:r>
              <a:rPr lang="pl-PL" dirty="0"/>
              <a:t>Tomasz Szkaradek, Jędrzej Szostak</a:t>
            </a:r>
          </a:p>
        </p:txBody>
      </p:sp>
      <p:cxnSp>
        <p:nvCxnSpPr>
          <p:cNvPr id="20" name="Straight Connector 19">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E63AF7E2-A240-C246-AFB8-2AD8FF4621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23" name="Freeform 23">
              <a:extLst>
                <a:ext uri="{FF2B5EF4-FFF2-40B4-BE49-F238E27FC236}">
                  <a16:creationId xmlns:a16="http://schemas.microsoft.com/office/drawing/2014/main" id="{760799C4-90B2-C44F-B45C-4128C830B4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4">
              <a:extLst>
                <a:ext uri="{FF2B5EF4-FFF2-40B4-BE49-F238E27FC236}">
                  <a16:creationId xmlns:a16="http://schemas.microsoft.com/office/drawing/2014/main" id="{8117A5FF-BE82-D049-80D2-F42CEB9E7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5">
              <a:extLst>
                <a:ext uri="{FF2B5EF4-FFF2-40B4-BE49-F238E27FC236}">
                  <a16:creationId xmlns:a16="http://schemas.microsoft.com/office/drawing/2014/main" id="{0BDBD55C-A498-F545-BABF-ACA34A20E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6">
              <a:extLst>
                <a:ext uri="{FF2B5EF4-FFF2-40B4-BE49-F238E27FC236}">
                  <a16:creationId xmlns:a16="http://schemas.microsoft.com/office/drawing/2014/main" id="{FC6DFD41-F3C6-7747-98B3-A47594E7B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27">
              <a:extLst>
                <a:ext uri="{FF2B5EF4-FFF2-40B4-BE49-F238E27FC236}">
                  <a16:creationId xmlns:a16="http://schemas.microsoft.com/office/drawing/2014/main" id="{FA2D6C8B-5842-3443-BC3B-700D61C56D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8">
              <a:extLst>
                <a:ext uri="{FF2B5EF4-FFF2-40B4-BE49-F238E27FC236}">
                  <a16:creationId xmlns:a16="http://schemas.microsoft.com/office/drawing/2014/main" id="{C7442654-B5C0-1847-A829-082D07974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9">
              <a:extLst>
                <a:ext uri="{FF2B5EF4-FFF2-40B4-BE49-F238E27FC236}">
                  <a16:creationId xmlns:a16="http://schemas.microsoft.com/office/drawing/2014/main" id="{42B39F10-6841-E54C-8D10-69B571EE1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8151631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EB69602-DF5E-F1B1-4A0D-232889542FDD}"/>
              </a:ext>
            </a:extLst>
          </p:cNvPr>
          <p:cNvSpPr>
            <a:spLocks noGrp="1"/>
          </p:cNvSpPr>
          <p:nvPr>
            <p:ph type="title"/>
          </p:nvPr>
        </p:nvSpPr>
        <p:spPr>
          <a:xfrm>
            <a:off x="565150" y="770890"/>
            <a:ext cx="10130224" cy="1268984"/>
          </a:xfrm>
        </p:spPr>
        <p:txBody>
          <a:bodyPr>
            <a:normAutofit/>
          </a:bodyPr>
          <a:lstStyle/>
          <a:p>
            <a:r>
              <a:rPr lang="pl-PL" dirty="0"/>
              <a:t>Architektura – </a:t>
            </a:r>
            <a:r>
              <a:rPr lang="pl-PL" dirty="0" err="1">
                <a:solidFill>
                  <a:srgbClr val="000000"/>
                </a:solidFill>
                <a:latin typeface="Neue Haas Grotesk Text Pro"/>
                <a:cs typeface="Arial"/>
              </a:rPr>
              <a:t>Feed</a:t>
            </a:r>
            <a:r>
              <a:rPr lang="pl-PL" dirty="0">
                <a:solidFill>
                  <a:srgbClr val="000000"/>
                </a:solidFill>
                <a:latin typeface="Neue Haas Grotesk Text Pro"/>
                <a:cs typeface="Arial"/>
              </a:rPr>
              <a:t> </a:t>
            </a:r>
            <a:r>
              <a:rPr lang="pl-PL" dirty="0" err="1">
                <a:solidFill>
                  <a:srgbClr val="000000"/>
                </a:solidFill>
                <a:latin typeface="Neue Haas Grotesk Text Pro"/>
                <a:cs typeface="Arial"/>
              </a:rPr>
              <a:t>Forward</a:t>
            </a:r>
            <a:endParaRPr lang="pl-PL" dirty="0">
              <a:solidFill>
                <a:srgbClr val="000000"/>
              </a:solidFill>
              <a:latin typeface="Neue Haas Grotesk Text Pro"/>
              <a:cs typeface="Arial"/>
            </a:endParaRPr>
          </a:p>
          <a:p>
            <a:endParaRPr lang="pl-PL" dirty="0"/>
          </a:p>
          <a:p>
            <a:endParaRPr lang="pl-PL" dirty="0"/>
          </a:p>
        </p:txBody>
      </p:sp>
      <p:sp>
        <p:nvSpPr>
          <p:cNvPr id="3" name="Symbol zastępczy zawartości 2">
            <a:extLst>
              <a:ext uri="{FF2B5EF4-FFF2-40B4-BE49-F238E27FC236}">
                <a16:creationId xmlns:a16="http://schemas.microsoft.com/office/drawing/2014/main" id="{7910A3D2-BF35-0FB0-647F-D7094321CA40}"/>
              </a:ext>
            </a:extLst>
          </p:cNvPr>
          <p:cNvSpPr>
            <a:spLocks noGrp="1"/>
          </p:cNvSpPr>
          <p:nvPr>
            <p:ph idx="1"/>
          </p:nvPr>
        </p:nvSpPr>
        <p:spPr>
          <a:xfrm>
            <a:off x="565150" y="2160016"/>
            <a:ext cx="10130224" cy="3601212"/>
          </a:xfrm>
        </p:spPr>
        <p:txBody>
          <a:bodyPr vert="horz" lIns="91440" tIns="45720" rIns="91440" bIns="45720" rtlCol="0" anchor="t">
            <a:normAutofit lnSpcReduction="10000"/>
          </a:bodyPr>
          <a:lstStyle/>
          <a:p>
            <a:r>
              <a:rPr lang="en-US" dirty="0"/>
              <a:t>Mamy </a:t>
            </a:r>
            <a:r>
              <a:rPr lang="en-US" dirty="0" err="1"/>
              <a:t>wektory</a:t>
            </a:r>
            <a:r>
              <a:rPr lang="en-US" dirty="0"/>
              <a:t> </a:t>
            </a:r>
            <a:r>
              <a:rPr lang="en-US" dirty="0" err="1"/>
              <a:t>dla</a:t>
            </a:r>
            <a:r>
              <a:rPr lang="en-US" dirty="0"/>
              <a:t> </a:t>
            </a:r>
            <a:r>
              <a:rPr lang="en-US" dirty="0" err="1"/>
              <a:t>słów</a:t>
            </a:r>
            <a:r>
              <a:rPr lang="en-US" dirty="0"/>
              <a:t>. Teraz </a:t>
            </a:r>
            <a:r>
              <a:rPr lang="en-US" dirty="0" err="1"/>
              <a:t>przekazujemy</a:t>
            </a:r>
            <a:r>
              <a:rPr lang="en-US" dirty="0"/>
              <a:t> je do </a:t>
            </a:r>
            <a:r>
              <a:rPr lang="en-US" dirty="0" err="1"/>
              <a:t>zwykłej</a:t>
            </a:r>
            <a:r>
              <a:rPr lang="en-US" dirty="0"/>
              <a:t> </a:t>
            </a:r>
            <a:r>
              <a:rPr lang="en-US" dirty="0" err="1"/>
              <a:t>sieci</a:t>
            </a:r>
            <a:r>
              <a:rPr lang="en-US" dirty="0"/>
              <a:t> MLP (</a:t>
            </a:r>
            <a:r>
              <a:rPr lang="en-US" dirty="0" err="1"/>
              <a:t>Multi Layer</a:t>
            </a:r>
            <a:r>
              <a:rPr lang="en-US" dirty="0"/>
              <a:t> Perceptron), </a:t>
            </a:r>
            <a:r>
              <a:rPr lang="en-US" dirty="0" err="1"/>
              <a:t>która</a:t>
            </a:r>
            <a:r>
              <a:rPr lang="en-US" dirty="0"/>
              <a:t> jest </a:t>
            </a:r>
            <a:r>
              <a:rPr lang="en-US" dirty="0" err="1"/>
              <a:t>używana</a:t>
            </a:r>
            <a:r>
              <a:rPr lang="en-US" dirty="0"/>
              <a:t> </a:t>
            </a:r>
            <a:r>
              <a:rPr lang="en-US" dirty="0" err="1"/>
              <a:t>dla</a:t>
            </a:r>
            <a:r>
              <a:rPr lang="en-US" dirty="0"/>
              <a:t> </a:t>
            </a:r>
            <a:r>
              <a:rPr lang="en-US" dirty="0" err="1"/>
              <a:t>każdego</a:t>
            </a:r>
            <a:r>
              <a:rPr lang="en-US" dirty="0"/>
              <a:t> </a:t>
            </a:r>
            <a:r>
              <a:rPr lang="en-US" dirty="0" err="1"/>
              <a:t>wektora</a:t>
            </a:r>
            <a:r>
              <a:rPr lang="en-US" dirty="0"/>
              <a:t> </a:t>
            </a:r>
            <a:r>
              <a:rPr lang="en-US" dirty="0" err="1"/>
              <a:t>uwagi</a:t>
            </a:r>
            <a:r>
              <a:rPr lang="en-US" dirty="0"/>
              <a:t> w </a:t>
            </a:r>
            <a:r>
              <a:rPr lang="en-US" dirty="0" err="1"/>
              <a:t>celu</a:t>
            </a:r>
            <a:r>
              <a:rPr lang="en-US" dirty="0"/>
              <a:t> </a:t>
            </a:r>
            <a:r>
              <a:rPr lang="en-US" dirty="0" err="1"/>
              <a:t>przekształcenia</a:t>
            </a:r>
            <a:r>
              <a:rPr lang="en-US" dirty="0"/>
              <a:t> go </a:t>
            </a:r>
            <a:r>
              <a:rPr lang="en-US" dirty="0" err="1"/>
              <a:t>i</a:t>
            </a:r>
            <a:r>
              <a:rPr lang="en-US" dirty="0"/>
              <a:t> </a:t>
            </a:r>
            <a:r>
              <a:rPr lang="en-US" dirty="0" err="1"/>
              <a:t>przekazania</a:t>
            </a:r>
            <a:r>
              <a:rPr lang="en-US" dirty="0"/>
              <a:t> do </a:t>
            </a:r>
            <a:r>
              <a:rPr lang="en-US" dirty="0" err="1"/>
              <a:t>kolejnej</a:t>
            </a:r>
            <a:r>
              <a:rPr lang="en-US" dirty="0"/>
              <a:t> </a:t>
            </a:r>
            <a:r>
              <a:rPr lang="en-US" dirty="0" err="1"/>
              <a:t>warstwy</a:t>
            </a:r>
            <a:r>
              <a:rPr lang="en-US" dirty="0"/>
              <a:t> </a:t>
            </a:r>
            <a:r>
              <a:rPr lang="en-US" dirty="0" err="1"/>
              <a:t>enkodera</a:t>
            </a:r>
            <a:r>
              <a:rPr lang="en-US" dirty="0"/>
              <a:t> </a:t>
            </a:r>
            <a:r>
              <a:rPr lang="en-US" dirty="0" err="1"/>
              <a:t>lub</a:t>
            </a:r>
            <a:r>
              <a:rPr lang="en-US" dirty="0"/>
              <a:t> do </a:t>
            </a:r>
            <a:r>
              <a:rPr lang="en-US" dirty="0" err="1"/>
              <a:t>dekodera</a:t>
            </a:r>
            <a:r>
              <a:rPr lang="en-US" dirty="0"/>
              <a:t>.</a:t>
            </a:r>
            <a:br>
              <a:rPr lang="en-US" dirty="0"/>
            </a:br>
            <a:endParaRPr lang="en-US"/>
          </a:p>
          <a:p>
            <a:r>
              <a:rPr lang="pl-PL" dirty="0">
                <a:solidFill>
                  <a:srgbClr val="000000"/>
                </a:solidFill>
                <a:latin typeface="Neue Haas Grotesk Text Pro"/>
                <a:cs typeface="Arial"/>
              </a:rPr>
              <a:t>Każdy wektor jest niezależny. Zatem każdy można wrzucić do osobnej sieci, dzięki czemu zrównoleglimy wyliczenia i znacznie przyśpieszymy proces. To sprawia, że możemy  przekazać w tym samym czasie nasze słowa do kodera, który zwróci tyle samo zakodowanych wektorów.</a:t>
            </a:r>
          </a:p>
        </p:txBody>
      </p:sp>
      <p:grpSp>
        <p:nvGrpSpPr>
          <p:cNvPr id="26" name="Group 25">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7"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2739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EB69602-DF5E-F1B1-4A0D-232889542FDD}"/>
              </a:ext>
            </a:extLst>
          </p:cNvPr>
          <p:cNvSpPr>
            <a:spLocks noGrp="1"/>
          </p:cNvSpPr>
          <p:nvPr>
            <p:ph type="title"/>
          </p:nvPr>
        </p:nvSpPr>
        <p:spPr>
          <a:xfrm>
            <a:off x="565150" y="770890"/>
            <a:ext cx="10130224" cy="1268984"/>
          </a:xfrm>
        </p:spPr>
        <p:txBody>
          <a:bodyPr>
            <a:normAutofit/>
          </a:bodyPr>
          <a:lstStyle/>
          <a:p>
            <a:r>
              <a:rPr lang="pl-PL" dirty="0"/>
              <a:t>Architektura – </a:t>
            </a:r>
            <a:r>
              <a:rPr lang="pl-PL" dirty="0">
                <a:solidFill>
                  <a:srgbClr val="000000"/>
                </a:solidFill>
                <a:latin typeface="Neue Haas Grotesk Text Pro"/>
                <a:cs typeface="Arial"/>
              </a:rPr>
              <a:t>Dekoder wejście</a:t>
            </a:r>
          </a:p>
          <a:p>
            <a:endParaRPr lang="pl-PL" dirty="0"/>
          </a:p>
          <a:p>
            <a:endParaRPr lang="pl-PL" dirty="0"/>
          </a:p>
        </p:txBody>
      </p:sp>
      <p:sp>
        <p:nvSpPr>
          <p:cNvPr id="3" name="Symbol zastępczy zawartości 2">
            <a:extLst>
              <a:ext uri="{FF2B5EF4-FFF2-40B4-BE49-F238E27FC236}">
                <a16:creationId xmlns:a16="http://schemas.microsoft.com/office/drawing/2014/main" id="{7910A3D2-BF35-0FB0-647F-D7094321CA40}"/>
              </a:ext>
            </a:extLst>
          </p:cNvPr>
          <p:cNvSpPr>
            <a:spLocks noGrp="1"/>
          </p:cNvSpPr>
          <p:nvPr>
            <p:ph idx="1"/>
          </p:nvPr>
        </p:nvSpPr>
        <p:spPr>
          <a:xfrm>
            <a:off x="565150" y="2160016"/>
            <a:ext cx="10130224" cy="3601212"/>
          </a:xfrm>
        </p:spPr>
        <p:txBody>
          <a:bodyPr vert="horz" lIns="91440" tIns="45720" rIns="91440" bIns="45720" rtlCol="0" anchor="t">
            <a:normAutofit/>
          </a:bodyPr>
          <a:lstStyle/>
          <a:p>
            <a:r>
              <a:rPr lang="en-US" dirty="0"/>
              <a:t>Tak jak </a:t>
            </a:r>
            <a:r>
              <a:rPr lang="en-US" dirty="0" err="1"/>
              <a:t>poprzednio</a:t>
            </a:r>
            <a:r>
              <a:rPr lang="en-US" dirty="0"/>
              <a:t> </a:t>
            </a:r>
            <a:r>
              <a:rPr lang="en-US" dirty="0" err="1"/>
              <a:t>zaczynamy</a:t>
            </a:r>
            <a:r>
              <a:rPr lang="en-US" dirty="0"/>
              <a:t> </a:t>
            </a:r>
            <a:r>
              <a:rPr lang="en-US" dirty="0" err="1"/>
              <a:t>karmić</a:t>
            </a:r>
            <a:r>
              <a:rPr lang="en-US" dirty="0"/>
              <a:t> </a:t>
            </a:r>
            <a:r>
              <a:rPr lang="en-US" dirty="0" err="1"/>
              <a:t>maszynę</a:t>
            </a:r>
            <a:r>
              <a:rPr lang="en-US" dirty="0"/>
              <a:t> </a:t>
            </a:r>
            <a:r>
              <a:rPr lang="en-US" dirty="0" err="1"/>
              <a:t>danymi</a:t>
            </a:r>
            <a:r>
              <a:rPr lang="en-US" dirty="0"/>
              <a:t>. Tutaj </a:t>
            </a:r>
            <a:r>
              <a:rPr lang="en-US" dirty="0" err="1"/>
              <a:t>na</a:t>
            </a:r>
            <a:r>
              <a:rPr lang="en-US" dirty="0"/>
              <a:t> </a:t>
            </a:r>
            <a:r>
              <a:rPr lang="en-US" dirty="0" err="1"/>
              <a:t>wejściu</a:t>
            </a:r>
            <a:r>
              <a:rPr lang="en-US" dirty="0"/>
              <a:t> </a:t>
            </a:r>
            <a:r>
              <a:rPr lang="en-US" dirty="0" err="1"/>
              <a:t>dajemy</a:t>
            </a:r>
            <a:r>
              <a:rPr lang="en-US" dirty="0"/>
              <a:t> </a:t>
            </a:r>
            <a:r>
              <a:rPr lang="en-US" dirty="0" err="1"/>
              <a:t>zdanie</a:t>
            </a:r>
            <a:r>
              <a:rPr lang="en-US" dirty="0"/>
              <a:t> po </a:t>
            </a:r>
            <a:r>
              <a:rPr lang="en-US" dirty="0" err="1"/>
              <a:t>angielsku</a:t>
            </a:r>
            <a:r>
              <a:rPr lang="en-US" dirty="0"/>
              <a:t>. W </a:t>
            </a:r>
            <a:r>
              <a:rPr lang="en-US" dirty="0" err="1"/>
              <a:t>pierwszym</a:t>
            </a:r>
            <a:r>
              <a:rPr lang="en-US" dirty="0"/>
              <a:t> </a:t>
            </a:r>
            <a:r>
              <a:rPr lang="en-US" dirty="0" err="1"/>
              <a:t>kroku</a:t>
            </a:r>
            <a:r>
              <a:rPr lang="en-US" dirty="0"/>
              <a:t>, </a:t>
            </a:r>
            <a:r>
              <a:rPr lang="en-US" dirty="0" err="1"/>
              <a:t>tak</a:t>
            </a:r>
            <a:r>
              <a:rPr lang="en-US" dirty="0"/>
              <a:t> jak </a:t>
            </a:r>
            <a:r>
              <a:rPr lang="en-US" dirty="0" err="1"/>
              <a:t>poprzednio</a:t>
            </a:r>
            <a:r>
              <a:rPr lang="en-US" dirty="0"/>
              <a:t>, </a:t>
            </a:r>
            <a:r>
              <a:rPr lang="en-US" dirty="0" err="1"/>
              <a:t>zamieniamy</a:t>
            </a:r>
            <a:r>
              <a:rPr lang="en-US" dirty="0"/>
              <a:t> </a:t>
            </a:r>
            <a:r>
              <a:rPr lang="en-US" dirty="0" err="1"/>
              <a:t>słowa</a:t>
            </a:r>
            <a:r>
              <a:rPr lang="en-US" dirty="0"/>
              <a:t> </a:t>
            </a:r>
            <a:r>
              <a:rPr lang="en-US" dirty="0" err="1"/>
              <a:t>na</a:t>
            </a:r>
            <a:r>
              <a:rPr lang="en-US" dirty="0"/>
              <a:t> </a:t>
            </a:r>
            <a:r>
              <a:rPr lang="en-US" dirty="0" err="1"/>
              <a:t>embeddingi</a:t>
            </a:r>
            <a:r>
              <a:rPr lang="en-US" dirty="0"/>
              <a:t> </a:t>
            </a:r>
            <a:r>
              <a:rPr lang="en-US" dirty="0" err="1"/>
              <a:t>przekształcając</a:t>
            </a:r>
            <a:r>
              <a:rPr lang="en-US" dirty="0"/>
              <a:t> </a:t>
            </a:r>
            <a:r>
              <a:rPr lang="en-US" dirty="0" err="1"/>
              <a:t>słowo</a:t>
            </a:r>
            <a:r>
              <a:rPr lang="en-US" dirty="0"/>
              <a:t> </a:t>
            </a:r>
            <a:r>
              <a:rPr lang="en-US" dirty="0" err="1"/>
              <a:t>na</a:t>
            </a:r>
            <a:r>
              <a:rPr lang="en-US" dirty="0"/>
              <a:t> </a:t>
            </a:r>
            <a:r>
              <a:rPr lang="en-US" dirty="0" err="1"/>
              <a:t>wektor</a:t>
            </a:r>
            <a:r>
              <a:rPr lang="en-US" dirty="0"/>
              <a:t>. </a:t>
            </a:r>
            <a:r>
              <a:rPr lang="en-US" dirty="0" err="1"/>
              <a:t>Następnie</a:t>
            </a:r>
            <a:r>
              <a:rPr lang="en-US" dirty="0"/>
              <a:t> </a:t>
            </a:r>
            <a:r>
              <a:rPr lang="en-US" dirty="0" err="1"/>
              <a:t>również</a:t>
            </a:r>
            <a:r>
              <a:rPr lang="en-US" dirty="0"/>
              <a:t> </a:t>
            </a:r>
            <a:r>
              <a:rPr lang="en-US" dirty="0" err="1"/>
              <a:t>dodajemy</a:t>
            </a:r>
            <a:r>
              <a:rPr lang="en-US" dirty="0"/>
              <a:t> </a:t>
            </a:r>
            <a:r>
              <a:rPr lang="en-US" dirty="0" err="1"/>
              <a:t>wektor</a:t>
            </a:r>
            <a:r>
              <a:rPr lang="en-US" dirty="0"/>
              <a:t> </a:t>
            </a:r>
            <a:r>
              <a:rPr lang="en-US" dirty="0" err="1"/>
              <a:t>pozycjonujący</a:t>
            </a:r>
            <a:r>
              <a:rPr lang="en-US" dirty="0"/>
              <a:t>. Ten </a:t>
            </a:r>
            <a:r>
              <a:rPr lang="en-US" dirty="0" err="1"/>
              <a:t>wektor</a:t>
            </a:r>
            <a:r>
              <a:rPr lang="en-US" dirty="0"/>
              <a:t> </a:t>
            </a:r>
            <a:r>
              <a:rPr lang="en-US" dirty="0" err="1"/>
              <a:t>przekazujemy</a:t>
            </a:r>
            <a:r>
              <a:rPr lang="en-US" dirty="0"/>
              <a:t> do </a:t>
            </a:r>
            <a:r>
              <a:rPr lang="en-US" dirty="0" err="1"/>
              <a:t>poziomu</a:t>
            </a:r>
            <a:r>
              <a:rPr lang="en-US" dirty="0"/>
              <a:t> </a:t>
            </a:r>
            <a:r>
              <a:rPr lang="en-US" dirty="0" err="1"/>
              <a:t>dekodera</a:t>
            </a:r>
            <a:r>
              <a:rPr lang="en-US" dirty="0"/>
              <a:t>, </a:t>
            </a:r>
            <a:r>
              <a:rPr lang="en-US" dirty="0" err="1"/>
              <a:t>który</a:t>
            </a:r>
            <a:r>
              <a:rPr lang="en-US" dirty="0"/>
              <a:t> </a:t>
            </a:r>
            <a:r>
              <a:rPr lang="en-US" dirty="0" err="1"/>
              <a:t>składa</a:t>
            </a:r>
            <a:r>
              <a:rPr lang="en-US" dirty="0"/>
              <a:t> </a:t>
            </a:r>
            <a:r>
              <a:rPr lang="en-US" dirty="0" err="1"/>
              <a:t>się</a:t>
            </a:r>
            <a:r>
              <a:rPr lang="en-US" dirty="0"/>
              <a:t> z </a:t>
            </a:r>
            <a:r>
              <a:rPr lang="en-US" dirty="0" err="1"/>
              <a:t>trzech</a:t>
            </a:r>
            <a:r>
              <a:rPr lang="en-US" dirty="0"/>
              <a:t> </a:t>
            </a:r>
            <a:r>
              <a:rPr lang="en-US" dirty="0" err="1"/>
              <a:t>głównych</a:t>
            </a:r>
            <a:r>
              <a:rPr lang="en-US" dirty="0"/>
              <a:t> </a:t>
            </a:r>
            <a:r>
              <a:rPr lang="en-US" dirty="0" err="1"/>
              <a:t>elementów</a:t>
            </a:r>
            <a:r>
              <a:rPr lang="en-US" dirty="0"/>
              <a:t>.</a:t>
            </a:r>
          </a:p>
        </p:txBody>
      </p:sp>
      <p:grpSp>
        <p:nvGrpSpPr>
          <p:cNvPr id="26" name="Group 25">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7"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832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EB69602-DF5E-F1B1-4A0D-232889542FDD}"/>
              </a:ext>
            </a:extLst>
          </p:cNvPr>
          <p:cNvSpPr>
            <a:spLocks noGrp="1"/>
          </p:cNvSpPr>
          <p:nvPr>
            <p:ph type="title"/>
          </p:nvPr>
        </p:nvSpPr>
        <p:spPr>
          <a:xfrm>
            <a:off x="565150" y="770890"/>
            <a:ext cx="10130224" cy="939725"/>
          </a:xfrm>
        </p:spPr>
        <p:txBody>
          <a:bodyPr>
            <a:normAutofit fontScale="90000"/>
          </a:bodyPr>
          <a:lstStyle/>
          <a:p>
            <a:r>
              <a:rPr lang="pl-PL" dirty="0"/>
              <a:t>Architektura – </a:t>
            </a:r>
            <a:r>
              <a:rPr lang="pl-PL" dirty="0" err="1">
                <a:solidFill>
                  <a:srgbClr val="272626"/>
                </a:solidFill>
                <a:latin typeface="Arial"/>
                <a:cs typeface="Arial"/>
              </a:rPr>
              <a:t>Masked</a:t>
            </a:r>
            <a:r>
              <a:rPr lang="pl-PL" dirty="0">
                <a:solidFill>
                  <a:srgbClr val="272626"/>
                </a:solidFill>
                <a:latin typeface="Arial"/>
                <a:cs typeface="Arial"/>
              </a:rPr>
              <a:t> Multi-</a:t>
            </a:r>
            <a:r>
              <a:rPr lang="pl-PL" dirty="0" err="1">
                <a:solidFill>
                  <a:srgbClr val="272626"/>
                </a:solidFill>
                <a:latin typeface="Arial"/>
                <a:cs typeface="Arial"/>
              </a:rPr>
              <a:t>Head</a:t>
            </a:r>
            <a:r>
              <a:rPr lang="pl-PL" dirty="0">
                <a:solidFill>
                  <a:srgbClr val="272626"/>
                </a:solidFill>
                <a:latin typeface="Arial"/>
                <a:cs typeface="Arial"/>
              </a:rPr>
              <a:t> </a:t>
            </a:r>
            <a:r>
              <a:rPr lang="pl-PL" dirty="0" err="1">
                <a:solidFill>
                  <a:srgbClr val="272626"/>
                </a:solidFill>
                <a:latin typeface="Arial"/>
                <a:cs typeface="Arial"/>
              </a:rPr>
              <a:t>Attention</a:t>
            </a:r>
            <a:endParaRPr lang="pl-PL" dirty="0" err="1"/>
          </a:p>
          <a:p>
            <a:endParaRPr lang="pl-PL" dirty="0">
              <a:solidFill>
                <a:srgbClr val="000000"/>
              </a:solidFill>
              <a:latin typeface="Neue Haas Grotesk Text Pro"/>
              <a:cs typeface="Arial"/>
            </a:endParaRPr>
          </a:p>
          <a:p>
            <a:endParaRPr lang="pl-PL" dirty="0"/>
          </a:p>
        </p:txBody>
      </p:sp>
      <p:sp>
        <p:nvSpPr>
          <p:cNvPr id="3" name="Symbol zastępczy zawartości 2">
            <a:extLst>
              <a:ext uri="{FF2B5EF4-FFF2-40B4-BE49-F238E27FC236}">
                <a16:creationId xmlns:a16="http://schemas.microsoft.com/office/drawing/2014/main" id="{7910A3D2-BF35-0FB0-647F-D7094321CA40}"/>
              </a:ext>
            </a:extLst>
          </p:cNvPr>
          <p:cNvSpPr>
            <a:spLocks noGrp="1"/>
          </p:cNvSpPr>
          <p:nvPr>
            <p:ph idx="1"/>
          </p:nvPr>
        </p:nvSpPr>
        <p:spPr>
          <a:xfrm>
            <a:off x="565150" y="2160016"/>
            <a:ext cx="10130224" cy="3601212"/>
          </a:xfrm>
        </p:spPr>
        <p:txBody>
          <a:bodyPr vert="horz" lIns="91440" tIns="45720" rIns="91440" bIns="45720" rtlCol="0" anchor="t">
            <a:normAutofit/>
          </a:bodyPr>
          <a:lstStyle/>
          <a:p>
            <a:r>
              <a:rPr lang="en-US" dirty="0">
                <a:solidFill>
                  <a:srgbClr val="000000"/>
                </a:solidFill>
                <a:latin typeface="Neue Haas Grotesk Text Pro"/>
                <a:cs typeface="Arial"/>
              </a:rPr>
              <a:t>Tak jak </a:t>
            </a:r>
            <a:r>
              <a:rPr lang="en-US" dirty="0" err="1">
                <a:solidFill>
                  <a:srgbClr val="000000"/>
                </a:solidFill>
                <a:latin typeface="Neue Haas Grotesk Text Pro"/>
                <a:cs typeface="Arial"/>
              </a:rPr>
              <a:t>poprzednio</a:t>
            </a:r>
            <a:r>
              <a:rPr lang="en-US" dirty="0">
                <a:solidFill>
                  <a:srgbClr val="000000"/>
                </a:solidFill>
                <a:latin typeface="Neue Haas Grotesk Text Pro"/>
                <a:cs typeface="Arial"/>
              </a:rPr>
              <a:t> w </a:t>
            </a:r>
            <a:r>
              <a:rPr lang="en-US" dirty="0" err="1">
                <a:solidFill>
                  <a:srgbClr val="000000"/>
                </a:solidFill>
                <a:latin typeface="Neue Haas Grotesk Text Pro"/>
                <a:cs typeface="Arial"/>
              </a:rPr>
              <a:t>pierwszym</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kroku</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mamy</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uwagę</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Natomiast</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nie</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możemy</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przekazać</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całego</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zdania</a:t>
            </a:r>
            <a:r>
              <a:rPr lang="en-US" dirty="0">
                <a:solidFill>
                  <a:srgbClr val="000000"/>
                </a:solidFill>
                <a:latin typeface="Neue Haas Grotesk Text Pro"/>
                <a:cs typeface="Arial"/>
              </a:rPr>
              <a:t>. Z </a:t>
            </a:r>
            <a:r>
              <a:rPr lang="en-US" dirty="0" err="1">
                <a:solidFill>
                  <a:srgbClr val="000000"/>
                </a:solidFill>
                <a:latin typeface="Neue Haas Grotesk Text Pro"/>
                <a:cs typeface="Arial"/>
              </a:rPr>
              <a:t>tego</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powodu</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nakłada</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się</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tak</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zwaną</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maskę</a:t>
            </a:r>
            <a:r>
              <a:rPr lang="en-US" dirty="0">
                <a:solidFill>
                  <a:srgbClr val="000000"/>
                </a:solidFill>
                <a:latin typeface="Neue Haas Grotesk Text Pro"/>
                <a:cs typeface="Arial"/>
              </a:rPr>
              <a:t>".</a:t>
            </a:r>
            <a:endParaRPr lang="pl-PL" dirty="0">
              <a:solidFill>
                <a:srgbClr val="000000"/>
              </a:solidFill>
              <a:latin typeface="Neue Haas Grotesk Text Pro"/>
              <a:cs typeface="Arial"/>
            </a:endParaRPr>
          </a:p>
          <a:p>
            <a:r>
              <a:rPr lang="en-US" dirty="0" err="1">
                <a:latin typeface="Neue Haas Grotesk Text Pro"/>
                <a:cs typeface="Arial"/>
              </a:rPr>
              <a:t>Często</a:t>
            </a:r>
            <a:r>
              <a:rPr lang="en-US" dirty="0">
                <a:latin typeface="Neue Haas Grotesk Text Pro"/>
                <a:cs typeface="Arial"/>
              </a:rPr>
              <a:t> "</a:t>
            </a:r>
            <a:r>
              <a:rPr lang="en-US" dirty="0" err="1">
                <a:latin typeface="Neue Haas Grotesk Text Pro"/>
                <a:cs typeface="Arial"/>
              </a:rPr>
              <a:t>maska</a:t>
            </a:r>
            <a:r>
              <a:rPr lang="en-US" dirty="0">
                <a:latin typeface="Neue Haas Grotesk Text Pro"/>
                <a:cs typeface="Arial"/>
              </a:rPr>
              <a:t>" to po </a:t>
            </a:r>
            <a:r>
              <a:rPr lang="en-US" dirty="0" err="1">
                <a:latin typeface="Neue Haas Grotesk Text Pro"/>
                <a:cs typeface="Arial"/>
              </a:rPr>
              <a:t>prostu</a:t>
            </a:r>
            <a:r>
              <a:rPr lang="en-US" dirty="0">
                <a:latin typeface="Neue Haas Grotesk Text Pro"/>
                <a:cs typeface="Arial"/>
              </a:rPr>
              <a:t> </a:t>
            </a:r>
            <a:r>
              <a:rPr lang="en-US" dirty="0" err="1">
                <a:latin typeface="Neue Haas Grotesk Text Pro"/>
                <a:cs typeface="Arial"/>
              </a:rPr>
              <a:t>macierz</a:t>
            </a:r>
            <a:r>
              <a:rPr lang="en-US" dirty="0">
                <a:latin typeface="Neue Haas Grotesk Text Pro"/>
                <a:cs typeface="Arial"/>
              </a:rPr>
              <a:t> </a:t>
            </a:r>
            <a:r>
              <a:rPr lang="en-US" dirty="0" err="1">
                <a:latin typeface="Neue Haas Grotesk Text Pro"/>
                <a:cs typeface="Arial"/>
              </a:rPr>
              <a:t>zer</a:t>
            </a:r>
            <a:r>
              <a:rPr lang="en-US" dirty="0">
                <a:latin typeface="Neue Haas Grotesk Text Pro"/>
                <a:cs typeface="Arial"/>
              </a:rPr>
              <a:t>. Mamy </a:t>
            </a:r>
            <a:r>
              <a:rPr lang="en-US" dirty="0" err="1">
                <a:latin typeface="Neue Haas Grotesk Text Pro"/>
                <a:cs typeface="Arial"/>
              </a:rPr>
              <a:t>już</a:t>
            </a:r>
            <a:r>
              <a:rPr lang="en-US" dirty="0">
                <a:latin typeface="Neue Haas Grotesk Text Pro"/>
                <a:cs typeface="Arial"/>
              </a:rPr>
              <a:t> </a:t>
            </a:r>
            <a:r>
              <a:rPr lang="en-US" dirty="0" err="1">
                <a:latin typeface="Neue Haas Grotesk Text Pro"/>
                <a:cs typeface="Arial"/>
              </a:rPr>
              <a:t>zamaskowane</a:t>
            </a:r>
            <a:r>
              <a:rPr lang="en-US" dirty="0">
                <a:latin typeface="Neue Haas Grotesk Text Pro"/>
                <a:cs typeface="Arial"/>
              </a:rPr>
              <a:t> </a:t>
            </a:r>
            <a:r>
              <a:rPr lang="en-US" dirty="0" err="1">
                <a:latin typeface="Neue Haas Grotesk Text Pro"/>
                <a:cs typeface="Arial"/>
              </a:rPr>
              <a:t>zdanie</a:t>
            </a:r>
            <a:r>
              <a:rPr lang="en-US" dirty="0">
                <a:latin typeface="Neue Haas Grotesk Text Pro"/>
                <a:cs typeface="Arial"/>
              </a:rPr>
              <a:t> </a:t>
            </a:r>
            <a:r>
              <a:rPr lang="en-US" dirty="0" err="1">
                <a:latin typeface="Neue Haas Grotesk Text Pro"/>
                <a:cs typeface="Arial"/>
              </a:rPr>
              <a:t>i</a:t>
            </a:r>
            <a:r>
              <a:rPr lang="en-US" dirty="0">
                <a:latin typeface="Neue Haas Grotesk Text Pro"/>
                <a:cs typeface="Arial"/>
              </a:rPr>
              <a:t> </a:t>
            </a:r>
            <a:r>
              <a:rPr lang="en-US" dirty="0" err="1">
                <a:latin typeface="Neue Haas Grotesk Text Pro"/>
                <a:cs typeface="Arial"/>
              </a:rPr>
              <a:t>wyliczony</a:t>
            </a:r>
            <a:r>
              <a:rPr lang="en-US" dirty="0">
                <a:latin typeface="Neue Haas Grotesk Text Pro"/>
                <a:cs typeface="Arial"/>
              </a:rPr>
              <a:t> </a:t>
            </a:r>
            <a:r>
              <a:rPr lang="en-US" dirty="0" err="1">
                <a:latin typeface="Neue Haas Grotesk Text Pro"/>
                <a:cs typeface="Arial"/>
              </a:rPr>
              <a:t>wektor</a:t>
            </a:r>
            <a:r>
              <a:rPr lang="en-US" dirty="0">
                <a:latin typeface="Neue Haas Grotesk Text Pro"/>
                <a:cs typeface="Arial"/>
              </a:rPr>
              <a:t> </a:t>
            </a:r>
            <a:r>
              <a:rPr lang="en-US" dirty="0" err="1">
                <a:latin typeface="Neue Haas Grotesk Text Pro"/>
                <a:cs typeface="Arial"/>
              </a:rPr>
              <a:t>uwag</a:t>
            </a:r>
            <a:r>
              <a:rPr lang="en-US" dirty="0">
                <a:latin typeface="Neue Haas Grotesk Text Pro"/>
                <a:cs typeface="Arial"/>
              </a:rPr>
              <a:t>. </a:t>
            </a:r>
          </a:p>
        </p:txBody>
      </p:sp>
      <p:grpSp>
        <p:nvGrpSpPr>
          <p:cNvPr id="26" name="Group 25">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7"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384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EB69602-DF5E-F1B1-4A0D-232889542FDD}"/>
              </a:ext>
            </a:extLst>
          </p:cNvPr>
          <p:cNvSpPr>
            <a:spLocks noGrp="1"/>
          </p:cNvSpPr>
          <p:nvPr>
            <p:ph type="title"/>
          </p:nvPr>
        </p:nvSpPr>
        <p:spPr>
          <a:xfrm>
            <a:off x="565150" y="770890"/>
            <a:ext cx="10130224" cy="1127873"/>
          </a:xfrm>
        </p:spPr>
        <p:txBody>
          <a:bodyPr>
            <a:normAutofit fontScale="90000"/>
          </a:bodyPr>
          <a:lstStyle/>
          <a:p>
            <a:r>
              <a:rPr lang="pl-PL" dirty="0"/>
              <a:t>Architektura – </a:t>
            </a:r>
            <a:r>
              <a:rPr lang="pl-PL" dirty="0">
                <a:solidFill>
                  <a:srgbClr val="272626"/>
                </a:solidFill>
                <a:latin typeface="Arial"/>
                <a:cs typeface="Arial"/>
              </a:rPr>
              <a:t>Multi-</a:t>
            </a:r>
            <a:r>
              <a:rPr lang="pl-PL" dirty="0" err="1">
                <a:solidFill>
                  <a:srgbClr val="272626"/>
                </a:solidFill>
                <a:latin typeface="Arial"/>
                <a:cs typeface="Arial"/>
              </a:rPr>
              <a:t>head</a:t>
            </a:r>
            <a:r>
              <a:rPr lang="pl-PL" dirty="0">
                <a:solidFill>
                  <a:srgbClr val="272626"/>
                </a:solidFill>
                <a:latin typeface="Arial"/>
                <a:cs typeface="Arial"/>
              </a:rPr>
              <a:t> </a:t>
            </a:r>
            <a:r>
              <a:rPr lang="pl-PL" dirty="0" err="1">
                <a:solidFill>
                  <a:srgbClr val="272626"/>
                </a:solidFill>
                <a:latin typeface="Arial"/>
                <a:cs typeface="Arial"/>
              </a:rPr>
              <a:t>Attention</a:t>
            </a:r>
            <a:r>
              <a:rPr lang="pl-PL" dirty="0">
                <a:solidFill>
                  <a:srgbClr val="272626"/>
                </a:solidFill>
                <a:latin typeface="Arial"/>
                <a:cs typeface="Arial"/>
              </a:rPr>
              <a:t> with </a:t>
            </a:r>
            <a:r>
              <a:rPr lang="pl-PL" dirty="0" err="1">
                <a:solidFill>
                  <a:srgbClr val="272626"/>
                </a:solidFill>
                <a:latin typeface="Arial"/>
                <a:cs typeface="Arial"/>
              </a:rPr>
              <a:t>encoder</a:t>
            </a:r>
            <a:endParaRPr lang="pl-PL" dirty="0" err="1"/>
          </a:p>
          <a:p>
            <a:endParaRPr lang="pl-PL" dirty="0">
              <a:solidFill>
                <a:srgbClr val="000000"/>
              </a:solidFill>
              <a:latin typeface="Neue Haas Grotesk Text Pro"/>
              <a:cs typeface="Arial"/>
            </a:endParaRPr>
          </a:p>
          <a:p>
            <a:endParaRPr lang="pl-PL" dirty="0"/>
          </a:p>
        </p:txBody>
      </p:sp>
      <p:sp>
        <p:nvSpPr>
          <p:cNvPr id="3" name="Symbol zastępczy zawartości 2">
            <a:extLst>
              <a:ext uri="{FF2B5EF4-FFF2-40B4-BE49-F238E27FC236}">
                <a16:creationId xmlns:a16="http://schemas.microsoft.com/office/drawing/2014/main" id="{7910A3D2-BF35-0FB0-647F-D7094321CA40}"/>
              </a:ext>
            </a:extLst>
          </p:cNvPr>
          <p:cNvSpPr>
            <a:spLocks noGrp="1"/>
          </p:cNvSpPr>
          <p:nvPr>
            <p:ph idx="1"/>
          </p:nvPr>
        </p:nvSpPr>
        <p:spPr>
          <a:xfrm>
            <a:off x="565150" y="2160016"/>
            <a:ext cx="10130224" cy="3601212"/>
          </a:xfrm>
        </p:spPr>
        <p:txBody>
          <a:bodyPr vert="horz" lIns="91440" tIns="45720" rIns="91440" bIns="45720" rtlCol="0" anchor="t">
            <a:normAutofit/>
          </a:bodyPr>
          <a:lstStyle/>
          <a:p>
            <a:r>
              <a:rPr lang="en-US" dirty="0" err="1">
                <a:solidFill>
                  <a:srgbClr val="000000"/>
                </a:solidFill>
                <a:latin typeface="Neue Haas Grotesk Text Pro"/>
                <a:cs typeface="Arial"/>
              </a:rPr>
              <a:t>Łączymy</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dwa</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wektory</a:t>
            </a:r>
            <a:r>
              <a:rPr lang="en-US" dirty="0">
                <a:solidFill>
                  <a:srgbClr val="000000"/>
                </a:solidFill>
                <a:latin typeface="Neue Haas Grotesk Text Pro"/>
                <a:cs typeface="Arial"/>
              </a:rPr>
              <a:t> ze </a:t>
            </a:r>
            <a:r>
              <a:rPr lang="en-US" dirty="0" err="1">
                <a:solidFill>
                  <a:srgbClr val="000000"/>
                </a:solidFill>
                <a:latin typeface="Neue Haas Grotesk Text Pro"/>
                <a:cs typeface="Arial"/>
              </a:rPr>
              <a:t>sobą</a:t>
            </a:r>
            <a:r>
              <a:rPr lang="en-US" dirty="0">
                <a:solidFill>
                  <a:srgbClr val="000000"/>
                </a:solidFill>
                <a:latin typeface="Neue Haas Grotesk Text Pro"/>
                <a:cs typeface="Arial"/>
              </a:rPr>
              <a:t> – </a:t>
            </a:r>
            <a:r>
              <a:rPr lang="en-US" dirty="0" err="1">
                <a:solidFill>
                  <a:srgbClr val="000000"/>
                </a:solidFill>
                <a:latin typeface="Neue Haas Grotesk Text Pro"/>
                <a:cs typeface="Arial"/>
              </a:rPr>
              <a:t>wyjściowy</a:t>
            </a:r>
            <a:r>
              <a:rPr lang="en-US" dirty="0">
                <a:solidFill>
                  <a:srgbClr val="000000"/>
                </a:solidFill>
                <a:latin typeface="Neue Haas Grotesk Text Pro"/>
                <a:cs typeface="Arial"/>
              </a:rPr>
              <a:t> z </a:t>
            </a:r>
            <a:r>
              <a:rPr lang="en-US" dirty="0" err="1">
                <a:solidFill>
                  <a:srgbClr val="000000"/>
                </a:solidFill>
                <a:latin typeface="Neue Haas Grotesk Text Pro"/>
                <a:cs typeface="Arial"/>
              </a:rPr>
              <a:t>enkodera</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i</a:t>
            </a:r>
            <a:r>
              <a:rPr lang="en-US" dirty="0">
                <a:solidFill>
                  <a:srgbClr val="000000"/>
                </a:solidFill>
                <a:latin typeface="Neue Haas Grotesk Text Pro"/>
                <a:cs typeface="Arial"/>
              </a:rPr>
              <a:t> z </a:t>
            </a:r>
            <a:r>
              <a:rPr lang="en-US" dirty="0" err="1">
                <a:solidFill>
                  <a:srgbClr val="000000"/>
                </a:solidFill>
                <a:latin typeface="Neue Haas Grotesk Text Pro"/>
                <a:cs typeface="Arial"/>
              </a:rPr>
              <a:t>poprzedniego</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kroku</a:t>
            </a:r>
            <a:r>
              <a:rPr lang="en-US" dirty="0">
                <a:solidFill>
                  <a:srgbClr val="000000"/>
                </a:solidFill>
                <a:latin typeface="Neue Haas Grotesk Text Pro"/>
                <a:cs typeface="Arial"/>
              </a:rPr>
              <a:t> z </a:t>
            </a:r>
            <a:r>
              <a:rPr lang="en-US" dirty="0" err="1">
                <a:solidFill>
                  <a:srgbClr val="000000"/>
                </a:solidFill>
                <a:latin typeface="Neue Haas Grotesk Text Pro"/>
                <a:cs typeface="Arial"/>
              </a:rPr>
              <a:t>dekodera</a:t>
            </a:r>
            <a:r>
              <a:rPr lang="en-US" dirty="0">
                <a:solidFill>
                  <a:srgbClr val="000000"/>
                </a:solidFill>
                <a:latin typeface="Neue Haas Grotesk Text Pro"/>
                <a:cs typeface="Arial"/>
              </a:rPr>
              <a:t>.</a:t>
            </a:r>
            <a:endParaRPr lang="pl-PL"/>
          </a:p>
          <a:p>
            <a:r>
              <a:rPr lang="en-US" dirty="0">
                <a:solidFill>
                  <a:srgbClr val="000000"/>
                </a:solidFill>
                <a:latin typeface="Neue Haas Grotesk Text Pro"/>
                <a:cs typeface="Arial"/>
              </a:rPr>
              <a:t>W </a:t>
            </a:r>
            <a:r>
              <a:rPr lang="en-US" dirty="0" err="1">
                <a:solidFill>
                  <a:srgbClr val="000000"/>
                </a:solidFill>
                <a:latin typeface="Neue Haas Grotesk Text Pro"/>
                <a:cs typeface="Arial"/>
              </a:rPr>
              <a:t>tym</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miejscu</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dzieje</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się</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magia</a:t>
            </a:r>
            <a:r>
              <a:rPr lang="en-US" dirty="0">
                <a:solidFill>
                  <a:srgbClr val="000000"/>
                </a:solidFill>
                <a:latin typeface="Neue Haas Grotesk Text Pro"/>
                <a:cs typeface="Arial"/>
              </a:rPr>
              <a:t>". Tak </a:t>
            </a:r>
            <a:r>
              <a:rPr lang="en-US" dirty="0" err="1">
                <a:solidFill>
                  <a:srgbClr val="000000"/>
                </a:solidFill>
                <a:latin typeface="Neue Haas Grotesk Text Pro"/>
                <a:cs typeface="Arial"/>
              </a:rPr>
              <a:t>naprawdę</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sprawdzane</a:t>
            </a:r>
            <a:r>
              <a:rPr lang="en-US" dirty="0">
                <a:solidFill>
                  <a:srgbClr val="000000"/>
                </a:solidFill>
                <a:latin typeface="Neue Haas Grotesk Text Pro"/>
                <a:cs typeface="Arial"/>
              </a:rPr>
              <a:t> jest w </a:t>
            </a:r>
            <a:r>
              <a:rPr lang="en-US" dirty="0" err="1">
                <a:solidFill>
                  <a:srgbClr val="000000"/>
                </a:solidFill>
                <a:latin typeface="Neue Haas Grotesk Text Pro"/>
                <a:cs typeface="Arial"/>
              </a:rPr>
              <a:t>jakim</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stopniu</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każdy</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wektor</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słów</a:t>
            </a:r>
            <a:r>
              <a:rPr lang="en-US" dirty="0">
                <a:solidFill>
                  <a:srgbClr val="000000"/>
                </a:solidFill>
                <a:latin typeface="Neue Haas Grotesk Text Pro"/>
                <a:cs typeface="Arial"/>
              </a:rPr>
              <a:t> jest ze </a:t>
            </a:r>
            <a:r>
              <a:rPr lang="en-US" dirty="0" err="1">
                <a:solidFill>
                  <a:srgbClr val="000000"/>
                </a:solidFill>
                <a:latin typeface="Neue Haas Grotesk Text Pro"/>
                <a:cs typeface="Arial"/>
              </a:rPr>
              <a:t>sobą</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powiązany</a:t>
            </a:r>
            <a:r>
              <a:rPr lang="en-US" dirty="0">
                <a:solidFill>
                  <a:srgbClr val="000000"/>
                </a:solidFill>
                <a:latin typeface="Neue Haas Grotesk Text Pro"/>
                <a:cs typeface="Arial"/>
              </a:rPr>
              <a:t>. Tutaj </a:t>
            </a:r>
            <a:r>
              <a:rPr lang="en-US" dirty="0" err="1">
                <a:solidFill>
                  <a:srgbClr val="000000"/>
                </a:solidFill>
                <a:latin typeface="Neue Haas Grotesk Text Pro"/>
                <a:cs typeface="Arial"/>
              </a:rPr>
              <a:t>dokonywane</a:t>
            </a:r>
            <a:r>
              <a:rPr lang="en-US" dirty="0">
                <a:solidFill>
                  <a:srgbClr val="000000"/>
                </a:solidFill>
                <a:latin typeface="Neue Haas Grotesk Text Pro"/>
                <a:cs typeface="Arial"/>
              </a:rPr>
              <a:t> jest </a:t>
            </a:r>
            <a:r>
              <a:rPr lang="en-US" dirty="0" err="1">
                <a:solidFill>
                  <a:srgbClr val="000000"/>
                </a:solidFill>
                <a:latin typeface="Neue Haas Grotesk Text Pro"/>
                <a:cs typeface="Arial"/>
              </a:rPr>
              <a:t>właśnie</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połączenie</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czyli</a:t>
            </a:r>
            <a:r>
              <a:rPr lang="en-US" dirty="0">
                <a:solidFill>
                  <a:srgbClr val="000000"/>
                </a:solidFill>
                <a:latin typeface="Neue Haas Grotesk Text Pro"/>
                <a:cs typeface="Arial"/>
              </a:rPr>
              <a:t> w </a:t>
            </a:r>
            <a:r>
              <a:rPr lang="en-US" dirty="0" err="1">
                <a:solidFill>
                  <a:srgbClr val="000000"/>
                </a:solidFill>
                <a:latin typeface="Neue Haas Grotesk Text Pro"/>
                <a:cs typeface="Arial"/>
              </a:rPr>
              <a:t>naszym</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przypadku</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zamiana</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polskich</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słów</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na</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angielski</a:t>
            </a:r>
            <a:r>
              <a:rPr lang="en-US" dirty="0">
                <a:solidFill>
                  <a:srgbClr val="000000"/>
                </a:solidFill>
                <a:latin typeface="Neue Haas Grotesk Text Pro"/>
                <a:cs typeface="Arial"/>
              </a:rPr>
              <a:t>.</a:t>
            </a:r>
          </a:p>
        </p:txBody>
      </p:sp>
      <p:grpSp>
        <p:nvGrpSpPr>
          <p:cNvPr id="26" name="Group 25">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7"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675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EB69602-DF5E-F1B1-4A0D-232889542FDD}"/>
              </a:ext>
            </a:extLst>
          </p:cNvPr>
          <p:cNvSpPr>
            <a:spLocks noGrp="1"/>
          </p:cNvSpPr>
          <p:nvPr>
            <p:ph type="title"/>
          </p:nvPr>
        </p:nvSpPr>
        <p:spPr>
          <a:xfrm>
            <a:off x="565150" y="770890"/>
            <a:ext cx="10130224" cy="1127873"/>
          </a:xfrm>
        </p:spPr>
        <p:txBody>
          <a:bodyPr>
            <a:normAutofit/>
          </a:bodyPr>
          <a:lstStyle/>
          <a:p>
            <a:r>
              <a:rPr lang="pl-PL" dirty="0"/>
              <a:t>Architektura – </a:t>
            </a:r>
            <a:r>
              <a:rPr lang="pl-PL" dirty="0" err="1">
                <a:solidFill>
                  <a:srgbClr val="272626"/>
                </a:solidFill>
                <a:latin typeface="Arial"/>
                <a:cs typeface="Arial"/>
              </a:rPr>
              <a:t>Feed</a:t>
            </a:r>
            <a:r>
              <a:rPr lang="pl-PL" dirty="0">
                <a:solidFill>
                  <a:srgbClr val="272626"/>
                </a:solidFill>
                <a:latin typeface="Arial"/>
                <a:cs typeface="Arial"/>
              </a:rPr>
              <a:t> </a:t>
            </a:r>
            <a:r>
              <a:rPr lang="pl-PL" dirty="0" err="1">
                <a:solidFill>
                  <a:srgbClr val="272626"/>
                </a:solidFill>
                <a:latin typeface="Arial"/>
                <a:cs typeface="Arial"/>
              </a:rPr>
              <a:t>Forward</a:t>
            </a:r>
            <a:r>
              <a:rPr lang="pl-PL" dirty="0">
                <a:solidFill>
                  <a:srgbClr val="272626"/>
                </a:solidFill>
                <a:latin typeface="Arial"/>
                <a:cs typeface="Arial"/>
              </a:rPr>
              <a:t> (dekoder)</a:t>
            </a:r>
            <a:endParaRPr lang="pl-PL" dirty="0" err="1">
              <a:solidFill>
                <a:srgbClr val="000000"/>
              </a:solidFill>
              <a:latin typeface="Neue Haas Grotesk Text Pro"/>
              <a:cs typeface="Arial"/>
            </a:endParaRPr>
          </a:p>
          <a:p>
            <a:endParaRPr lang="pl-PL" dirty="0"/>
          </a:p>
          <a:p>
            <a:endParaRPr lang="pl-PL" dirty="0">
              <a:solidFill>
                <a:srgbClr val="000000"/>
              </a:solidFill>
              <a:latin typeface="Neue Haas Grotesk Text Pro"/>
              <a:cs typeface="Arial"/>
            </a:endParaRPr>
          </a:p>
          <a:p>
            <a:endParaRPr lang="pl-PL" dirty="0"/>
          </a:p>
        </p:txBody>
      </p:sp>
      <p:sp>
        <p:nvSpPr>
          <p:cNvPr id="3" name="Symbol zastępczy zawartości 2">
            <a:extLst>
              <a:ext uri="{FF2B5EF4-FFF2-40B4-BE49-F238E27FC236}">
                <a16:creationId xmlns:a16="http://schemas.microsoft.com/office/drawing/2014/main" id="{7910A3D2-BF35-0FB0-647F-D7094321CA40}"/>
              </a:ext>
            </a:extLst>
          </p:cNvPr>
          <p:cNvSpPr>
            <a:spLocks noGrp="1"/>
          </p:cNvSpPr>
          <p:nvPr>
            <p:ph idx="1"/>
          </p:nvPr>
        </p:nvSpPr>
        <p:spPr>
          <a:xfrm>
            <a:off x="565150" y="2160016"/>
            <a:ext cx="10130224" cy="3601212"/>
          </a:xfrm>
        </p:spPr>
        <p:txBody>
          <a:bodyPr vert="horz" lIns="91440" tIns="45720" rIns="91440" bIns="45720" rtlCol="0" anchor="t">
            <a:normAutofit lnSpcReduction="10000"/>
          </a:bodyPr>
          <a:lstStyle/>
          <a:p>
            <a:r>
              <a:rPr lang="en-US" err="1">
                <a:solidFill>
                  <a:srgbClr val="000000"/>
                </a:solidFill>
                <a:latin typeface="Neue Haas Grotesk Text Pro"/>
                <a:cs typeface="Arial"/>
              </a:rPr>
              <a:t>Następnie</a:t>
            </a:r>
            <a:r>
              <a:rPr lang="en-US" dirty="0">
                <a:solidFill>
                  <a:srgbClr val="000000"/>
                </a:solidFill>
                <a:latin typeface="Neue Haas Grotesk Text Pro"/>
                <a:cs typeface="Arial"/>
              </a:rPr>
              <a:t> </a:t>
            </a:r>
            <a:r>
              <a:rPr lang="en-US" err="1">
                <a:solidFill>
                  <a:srgbClr val="000000"/>
                </a:solidFill>
                <a:latin typeface="Neue Haas Grotesk Text Pro"/>
                <a:cs typeface="Arial"/>
              </a:rPr>
              <a:t>przekazujemy</a:t>
            </a:r>
            <a:r>
              <a:rPr lang="en-US" dirty="0">
                <a:solidFill>
                  <a:srgbClr val="000000"/>
                </a:solidFill>
                <a:latin typeface="Neue Haas Grotesk Text Pro"/>
                <a:cs typeface="Arial"/>
              </a:rPr>
              <a:t> </a:t>
            </a:r>
            <a:r>
              <a:rPr lang="en-US" err="1">
                <a:solidFill>
                  <a:srgbClr val="000000"/>
                </a:solidFill>
                <a:latin typeface="Neue Haas Grotesk Text Pro"/>
                <a:cs typeface="Arial"/>
              </a:rPr>
              <a:t>wektory</a:t>
            </a:r>
            <a:r>
              <a:rPr lang="en-US" dirty="0">
                <a:solidFill>
                  <a:srgbClr val="000000"/>
                </a:solidFill>
                <a:latin typeface="Neue Haas Grotesk Text Pro"/>
                <a:cs typeface="Arial"/>
              </a:rPr>
              <a:t> do </a:t>
            </a:r>
            <a:r>
              <a:rPr lang="en-US" err="1">
                <a:solidFill>
                  <a:srgbClr val="000000"/>
                </a:solidFill>
                <a:latin typeface="Neue Haas Grotesk Text Pro"/>
                <a:cs typeface="Arial"/>
              </a:rPr>
              <a:t>sieci</a:t>
            </a:r>
            <a:r>
              <a:rPr lang="en-US" dirty="0">
                <a:solidFill>
                  <a:srgbClr val="000000"/>
                </a:solidFill>
                <a:latin typeface="Neue Haas Grotesk Text Pro"/>
                <a:cs typeface="Arial"/>
              </a:rPr>
              <a:t> Feed-Forward. </a:t>
            </a:r>
            <a:r>
              <a:rPr lang="en-US" err="1">
                <a:solidFill>
                  <a:srgbClr val="000000"/>
                </a:solidFill>
                <a:latin typeface="Neue Haas Grotesk Text Pro"/>
                <a:cs typeface="Arial"/>
              </a:rPr>
              <a:t>Jej</a:t>
            </a:r>
            <a:r>
              <a:rPr lang="en-US" dirty="0">
                <a:solidFill>
                  <a:srgbClr val="000000"/>
                </a:solidFill>
                <a:latin typeface="Neue Haas Grotesk Text Pro"/>
                <a:cs typeface="Arial"/>
              </a:rPr>
              <a:t> </a:t>
            </a:r>
            <a:r>
              <a:rPr lang="en-US" err="1">
                <a:solidFill>
                  <a:srgbClr val="000000"/>
                </a:solidFill>
                <a:latin typeface="Neue Haas Grotesk Text Pro"/>
                <a:cs typeface="Arial"/>
              </a:rPr>
              <a:t>zadaniem</a:t>
            </a:r>
            <a:r>
              <a:rPr lang="en-US" dirty="0">
                <a:solidFill>
                  <a:srgbClr val="000000"/>
                </a:solidFill>
                <a:latin typeface="Neue Haas Grotesk Text Pro"/>
                <a:cs typeface="Arial"/>
              </a:rPr>
              <a:t> jest </a:t>
            </a:r>
            <a:r>
              <a:rPr lang="en-US" err="1">
                <a:solidFill>
                  <a:srgbClr val="000000"/>
                </a:solidFill>
                <a:latin typeface="Neue Haas Grotesk Text Pro"/>
                <a:cs typeface="Arial"/>
              </a:rPr>
              <a:t>uproszczenie</a:t>
            </a:r>
            <a:r>
              <a:rPr lang="en-US" dirty="0">
                <a:solidFill>
                  <a:srgbClr val="000000"/>
                </a:solidFill>
                <a:latin typeface="Neue Haas Grotesk Text Pro"/>
                <a:cs typeface="Arial"/>
              </a:rPr>
              <a:t> </a:t>
            </a:r>
            <a:r>
              <a:rPr lang="en-US" err="1">
                <a:solidFill>
                  <a:srgbClr val="000000"/>
                </a:solidFill>
                <a:latin typeface="Neue Haas Grotesk Text Pro"/>
                <a:cs typeface="Arial"/>
              </a:rPr>
              <a:t>tłumaczenia</a:t>
            </a:r>
            <a:r>
              <a:rPr lang="en-US" dirty="0">
                <a:solidFill>
                  <a:srgbClr val="000000"/>
                </a:solidFill>
                <a:latin typeface="Neue Haas Grotesk Text Pro"/>
                <a:cs typeface="Arial"/>
              </a:rPr>
              <a:t> </a:t>
            </a:r>
            <a:r>
              <a:rPr lang="en-US" err="1">
                <a:solidFill>
                  <a:srgbClr val="000000"/>
                </a:solidFill>
                <a:latin typeface="Neue Haas Grotesk Text Pro"/>
                <a:cs typeface="Arial"/>
              </a:rPr>
              <a:t>wektora</a:t>
            </a:r>
            <a:r>
              <a:rPr lang="en-US" dirty="0">
                <a:solidFill>
                  <a:srgbClr val="000000"/>
                </a:solidFill>
                <a:latin typeface="Neue Haas Grotesk Text Pro"/>
                <a:cs typeface="Arial"/>
              </a:rPr>
              <a:t>, by </a:t>
            </a:r>
            <a:r>
              <a:rPr lang="en-US" err="1">
                <a:solidFill>
                  <a:srgbClr val="000000"/>
                </a:solidFill>
                <a:latin typeface="Neue Haas Grotesk Text Pro"/>
                <a:cs typeface="Arial"/>
              </a:rPr>
              <a:t>łatwiej</a:t>
            </a:r>
            <a:r>
              <a:rPr lang="en-US" dirty="0">
                <a:solidFill>
                  <a:srgbClr val="000000"/>
                </a:solidFill>
                <a:latin typeface="Neue Haas Grotesk Text Pro"/>
                <a:cs typeface="Arial"/>
              </a:rPr>
              <a:t> </a:t>
            </a:r>
            <a:r>
              <a:rPr lang="en-US" err="1">
                <a:solidFill>
                  <a:srgbClr val="000000"/>
                </a:solidFill>
                <a:latin typeface="Neue Haas Grotesk Text Pro"/>
                <a:cs typeface="Arial"/>
              </a:rPr>
              <a:t>było</a:t>
            </a:r>
            <a:r>
              <a:rPr lang="en-US" dirty="0">
                <a:solidFill>
                  <a:srgbClr val="000000"/>
                </a:solidFill>
                <a:latin typeface="Neue Haas Grotesk Text Pro"/>
                <a:cs typeface="Arial"/>
              </a:rPr>
              <a:t> </a:t>
            </a:r>
            <a:r>
              <a:rPr lang="en-US" err="1">
                <a:solidFill>
                  <a:srgbClr val="000000"/>
                </a:solidFill>
                <a:latin typeface="Neue Haas Grotesk Text Pro"/>
                <a:cs typeface="Arial"/>
              </a:rPr>
              <a:t>przerobić</a:t>
            </a:r>
            <a:r>
              <a:rPr lang="en-US" dirty="0">
                <a:solidFill>
                  <a:srgbClr val="000000"/>
                </a:solidFill>
                <a:latin typeface="Neue Haas Grotesk Text Pro"/>
                <a:cs typeface="Arial"/>
              </a:rPr>
              <a:t> </a:t>
            </a:r>
            <a:r>
              <a:rPr lang="en-US" err="1">
                <a:solidFill>
                  <a:srgbClr val="000000"/>
                </a:solidFill>
                <a:latin typeface="Neue Haas Grotesk Text Pro"/>
                <a:cs typeface="Arial"/>
              </a:rPr>
              <a:t>transformerowi</a:t>
            </a:r>
            <a:r>
              <a:rPr lang="en-US" dirty="0">
                <a:solidFill>
                  <a:srgbClr val="000000"/>
                </a:solidFill>
                <a:latin typeface="Neue Haas Grotesk Text Pro"/>
                <a:cs typeface="Arial"/>
              </a:rPr>
              <a:t> </a:t>
            </a:r>
            <a:r>
              <a:rPr lang="en-US" err="1">
                <a:solidFill>
                  <a:srgbClr val="000000"/>
                </a:solidFill>
                <a:latin typeface="Neue Haas Grotesk Text Pro"/>
                <a:cs typeface="Arial"/>
              </a:rPr>
              <a:t>wynik</a:t>
            </a:r>
            <a:r>
              <a:rPr lang="en-US" dirty="0">
                <a:solidFill>
                  <a:srgbClr val="000000"/>
                </a:solidFill>
                <a:latin typeface="Neue Haas Grotesk Text Pro"/>
                <a:cs typeface="Arial"/>
              </a:rPr>
              <a:t> </a:t>
            </a:r>
            <a:r>
              <a:rPr lang="en-US" err="1">
                <a:solidFill>
                  <a:srgbClr val="000000"/>
                </a:solidFill>
                <a:latin typeface="Neue Haas Grotesk Text Pro"/>
                <a:cs typeface="Arial"/>
              </a:rPr>
              <a:t>parowań</a:t>
            </a:r>
            <a:r>
              <a:rPr lang="en-US" dirty="0">
                <a:solidFill>
                  <a:srgbClr val="000000"/>
                </a:solidFill>
                <a:latin typeface="Neue Haas Grotesk Text Pro"/>
                <a:cs typeface="Arial"/>
              </a:rPr>
              <a:t>.</a:t>
            </a:r>
            <a:endParaRPr lang="pl-PL" dirty="0"/>
          </a:p>
          <a:p>
            <a:r>
              <a:rPr lang="en-US" dirty="0" err="1">
                <a:solidFill>
                  <a:srgbClr val="000000"/>
                </a:solidFill>
                <a:latin typeface="Neue Haas Grotesk Text Pro"/>
                <a:cs typeface="Arial"/>
              </a:rPr>
              <a:t>Później</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wynik</a:t>
            </a:r>
            <a:r>
              <a:rPr lang="en-US" dirty="0">
                <a:solidFill>
                  <a:srgbClr val="000000"/>
                </a:solidFill>
                <a:latin typeface="Neue Haas Grotesk Text Pro"/>
                <a:cs typeface="Arial"/>
              </a:rPr>
              <a:t> z </a:t>
            </a:r>
            <a:r>
              <a:rPr lang="en-US" dirty="0" err="1">
                <a:solidFill>
                  <a:srgbClr val="000000"/>
                </a:solidFill>
                <a:latin typeface="Neue Haas Grotesk Text Pro"/>
                <a:cs typeface="Arial"/>
              </a:rPr>
              <a:t>sieci</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przekazywany</a:t>
            </a:r>
            <a:r>
              <a:rPr lang="en-US" dirty="0">
                <a:solidFill>
                  <a:srgbClr val="000000"/>
                </a:solidFill>
                <a:latin typeface="Neue Haas Grotesk Text Pro"/>
                <a:cs typeface="Arial"/>
              </a:rPr>
              <a:t> jest do "linear layer", </a:t>
            </a:r>
            <a:r>
              <a:rPr lang="en-US" dirty="0" err="1">
                <a:solidFill>
                  <a:srgbClr val="000000"/>
                </a:solidFill>
                <a:latin typeface="Neue Haas Grotesk Text Pro"/>
                <a:cs typeface="Arial"/>
              </a:rPr>
              <a:t>który</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przekształca</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wcześniejsze</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wyniki</a:t>
            </a:r>
            <a:r>
              <a:rPr lang="en-US" dirty="0">
                <a:solidFill>
                  <a:srgbClr val="000000"/>
                </a:solidFill>
                <a:latin typeface="Neue Haas Grotesk Text Pro"/>
                <a:cs typeface="Arial"/>
              </a:rPr>
              <a:t> w </a:t>
            </a:r>
            <a:r>
              <a:rPr lang="en-US" dirty="0" err="1">
                <a:solidFill>
                  <a:srgbClr val="000000"/>
                </a:solidFill>
                <a:latin typeface="Neue Haas Grotesk Text Pro"/>
                <a:cs typeface="Arial"/>
              </a:rPr>
              <a:t>wymiar</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wynoszący</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dokładnie</a:t>
            </a:r>
            <a:r>
              <a:rPr lang="en-US" dirty="0">
                <a:solidFill>
                  <a:srgbClr val="000000"/>
                </a:solidFill>
                <a:latin typeface="Neue Haas Grotesk Text Pro"/>
                <a:cs typeface="Arial"/>
              </a:rPr>
              <a:t> tyle, </a:t>
            </a:r>
            <a:r>
              <a:rPr lang="en-US" dirty="0" err="1">
                <a:solidFill>
                  <a:srgbClr val="000000"/>
                </a:solidFill>
                <a:latin typeface="Neue Haas Grotesk Text Pro"/>
                <a:cs typeface="Arial"/>
              </a:rPr>
              <a:t>ile</a:t>
            </a:r>
            <a:r>
              <a:rPr lang="en-US" dirty="0">
                <a:solidFill>
                  <a:srgbClr val="000000"/>
                </a:solidFill>
                <a:latin typeface="Neue Haas Grotesk Text Pro"/>
                <a:cs typeface="Arial"/>
              </a:rPr>
              <a:t> jest </a:t>
            </a:r>
            <a:r>
              <a:rPr lang="en-US" dirty="0" err="1">
                <a:solidFill>
                  <a:srgbClr val="000000"/>
                </a:solidFill>
                <a:latin typeface="Neue Haas Grotesk Text Pro"/>
                <a:cs typeface="Arial"/>
              </a:rPr>
              <a:t>słów</a:t>
            </a:r>
            <a:r>
              <a:rPr lang="en-US" dirty="0">
                <a:solidFill>
                  <a:srgbClr val="000000"/>
                </a:solidFill>
                <a:latin typeface="Neue Haas Grotesk Text Pro"/>
                <a:cs typeface="Arial"/>
              </a:rPr>
              <a:t> w </a:t>
            </a:r>
            <a:r>
              <a:rPr lang="en-US" dirty="0" err="1">
                <a:solidFill>
                  <a:srgbClr val="000000"/>
                </a:solidFill>
                <a:latin typeface="Neue Haas Grotesk Text Pro"/>
                <a:cs typeface="Arial"/>
              </a:rPr>
              <a:t>języku</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angielskim</a:t>
            </a:r>
            <a:r>
              <a:rPr lang="en-US" dirty="0">
                <a:solidFill>
                  <a:srgbClr val="000000"/>
                </a:solidFill>
                <a:latin typeface="Neue Haas Grotesk Text Pro"/>
                <a:cs typeface="Arial"/>
              </a:rPr>
              <a:t>. W </a:t>
            </a:r>
            <a:r>
              <a:rPr lang="en-US" dirty="0" err="1">
                <a:solidFill>
                  <a:srgbClr val="000000"/>
                </a:solidFill>
                <a:latin typeface="Neue Haas Grotesk Text Pro"/>
                <a:cs typeface="Arial"/>
              </a:rPr>
              <a:t>kolejnym</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kroku</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funkcja</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softmax</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zamienia</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wyniki</a:t>
            </a:r>
            <a:r>
              <a:rPr lang="en-US" dirty="0">
                <a:solidFill>
                  <a:srgbClr val="000000"/>
                </a:solidFill>
                <a:latin typeface="Neue Haas Grotesk Text Pro"/>
                <a:cs typeface="Arial"/>
              </a:rPr>
              <a:t> w </a:t>
            </a:r>
            <a:r>
              <a:rPr lang="en-US" dirty="0" err="1">
                <a:solidFill>
                  <a:srgbClr val="000000"/>
                </a:solidFill>
                <a:latin typeface="Neue Haas Grotesk Text Pro"/>
                <a:cs typeface="Arial"/>
              </a:rPr>
              <a:t>prawdopodobieństwa</a:t>
            </a:r>
            <a:r>
              <a:rPr lang="en-US" dirty="0">
                <a:solidFill>
                  <a:srgbClr val="000000"/>
                </a:solidFill>
                <a:latin typeface="Neue Haas Grotesk Text Pro"/>
                <a:cs typeface="Arial"/>
              </a:rPr>
              <a:t>. </a:t>
            </a:r>
          </a:p>
          <a:p>
            <a:r>
              <a:rPr lang="en-US" dirty="0">
                <a:solidFill>
                  <a:srgbClr val="000000"/>
                </a:solidFill>
                <a:latin typeface="Neue Haas Grotesk Text Pro"/>
                <a:cs typeface="Arial"/>
              </a:rPr>
              <a:t>A </a:t>
            </a:r>
            <a:r>
              <a:rPr lang="en-US" dirty="0" err="1">
                <a:solidFill>
                  <a:srgbClr val="000000"/>
                </a:solidFill>
                <a:latin typeface="Neue Haas Grotesk Text Pro"/>
                <a:cs typeface="Arial"/>
              </a:rPr>
              <a:t>czym</a:t>
            </a:r>
            <a:r>
              <a:rPr lang="en-US" dirty="0">
                <a:solidFill>
                  <a:srgbClr val="000000"/>
                </a:solidFill>
                <a:latin typeface="Neue Haas Grotesk Text Pro"/>
                <a:cs typeface="Arial"/>
              </a:rPr>
              <a:t> jest </a:t>
            </a:r>
            <a:r>
              <a:rPr lang="en-US" dirty="0" err="1">
                <a:solidFill>
                  <a:srgbClr val="000000"/>
                </a:solidFill>
                <a:latin typeface="Neue Haas Grotesk Text Pro"/>
                <a:cs typeface="Arial"/>
              </a:rPr>
              <a:t>wyjściowe</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słowo</a:t>
            </a:r>
            <a:r>
              <a:rPr lang="en-US" dirty="0">
                <a:solidFill>
                  <a:srgbClr val="000000"/>
                </a:solidFill>
                <a:latin typeface="Neue Haas Grotesk Text Pro"/>
                <a:cs typeface="Arial"/>
              </a:rPr>
              <a:t>? Po </a:t>
            </a:r>
            <a:r>
              <a:rPr lang="en-US" dirty="0" err="1">
                <a:solidFill>
                  <a:srgbClr val="000000"/>
                </a:solidFill>
                <a:latin typeface="Neue Haas Grotesk Text Pro"/>
                <a:cs typeface="Arial"/>
              </a:rPr>
              <a:t>prostu</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słowem</a:t>
            </a:r>
            <a:r>
              <a:rPr lang="en-US" dirty="0">
                <a:solidFill>
                  <a:srgbClr val="000000"/>
                </a:solidFill>
                <a:latin typeface="Neue Haas Grotesk Text Pro"/>
                <a:cs typeface="Arial"/>
              </a:rPr>
              <a:t> z </a:t>
            </a:r>
            <a:r>
              <a:rPr lang="en-US" dirty="0" err="1">
                <a:solidFill>
                  <a:srgbClr val="000000"/>
                </a:solidFill>
                <a:latin typeface="Neue Haas Grotesk Text Pro"/>
                <a:cs typeface="Arial"/>
              </a:rPr>
              <a:t>najwyższym</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prawdopodobieństwem</a:t>
            </a:r>
            <a:r>
              <a:rPr lang="en-US" dirty="0">
                <a:solidFill>
                  <a:srgbClr val="000000"/>
                </a:solidFill>
                <a:latin typeface="Neue Haas Grotesk Text Pro"/>
                <a:cs typeface="Arial"/>
              </a:rPr>
              <a:t> z </a:t>
            </a:r>
            <a:r>
              <a:rPr lang="en-US" dirty="0" err="1">
                <a:solidFill>
                  <a:srgbClr val="000000"/>
                </a:solidFill>
                <a:latin typeface="Neue Haas Grotesk Text Pro"/>
                <a:cs typeface="Arial"/>
              </a:rPr>
              <a:t>wcześniejszego</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etapu</a:t>
            </a:r>
            <a:r>
              <a:rPr lang="en-US" dirty="0">
                <a:solidFill>
                  <a:srgbClr val="000000"/>
                </a:solidFill>
                <a:latin typeface="Neue Haas Grotesk Text Pro"/>
                <a:cs typeface="Arial"/>
              </a:rPr>
              <a:t>.</a:t>
            </a:r>
            <a:endParaRPr lang="en-US" dirty="0">
              <a:cs typeface="Arial"/>
            </a:endParaRPr>
          </a:p>
          <a:p>
            <a:pPr marL="0" indent="0">
              <a:buNone/>
            </a:pPr>
            <a:endParaRPr lang="en-US" dirty="0">
              <a:cs typeface="Arial"/>
            </a:endParaRPr>
          </a:p>
          <a:p>
            <a:endParaRPr lang="en-US" dirty="0">
              <a:solidFill>
                <a:srgbClr val="000000"/>
              </a:solidFill>
              <a:latin typeface="Neue Haas Grotesk Text Pro"/>
              <a:cs typeface="Arial"/>
            </a:endParaRPr>
          </a:p>
        </p:txBody>
      </p:sp>
      <p:grpSp>
        <p:nvGrpSpPr>
          <p:cNvPr id="26" name="Group 25">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7"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579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EB69602-DF5E-F1B1-4A0D-232889542FDD}"/>
              </a:ext>
            </a:extLst>
          </p:cNvPr>
          <p:cNvSpPr>
            <a:spLocks noGrp="1"/>
          </p:cNvSpPr>
          <p:nvPr>
            <p:ph type="title"/>
          </p:nvPr>
        </p:nvSpPr>
        <p:spPr>
          <a:xfrm>
            <a:off x="565150" y="770890"/>
            <a:ext cx="10130224" cy="1268984"/>
          </a:xfrm>
        </p:spPr>
        <p:txBody>
          <a:bodyPr>
            <a:normAutofit/>
          </a:bodyPr>
          <a:lstStyle/>
          <a:p>
            <a:r>
              <a:rPr lang="pl-PL" dirty="0"/>
              <a:t>Zalety</a:t>
            </a:r>
          </a:p>
        </p:txBody>
      </p:sp>
      <p:sp>
        <p:nvSpPr>
          <p:cNvPr id="3" name="Symbol zastępczy zawartości 2">
            <a:extLst>
              <a:ext uri="{FF2B5EF4-FFF2-40B4-BE49-F238E27FC236}">
                <a16:creationId xmlns:a16="http://schemas.microsoft.com/office/drawing/2014/main" id="{7910A3D2-BF35-0FB0-647F-D7094321CA40}"/>
              </a:ext>
            </a:extLst>
          </p:cNvPr>
          <p:cNvSpPr>
            <a:spLocks noGrp="1"/>
          </p:cNvSpPr>
          <p:nvPr>
            <p:ph idx="1"/>
          </p:nvPr>
        </p:nvSpPr>
        <p:spPr>
          <a:xfrm>
            <a:off x="565150" y="2160016"/>
            <a:ext cx="10130224" cy="3601212"/>
          </a:xfrm>
        </p:spPr>
        <p:txBody>
          <a:bodyPr vert="horz" lIns="91440" tIns="45720" rIns="91440" bIns="45720" rtlCol="0" anchor="t">
            <a:normAutofit/>
          </a:bodyPr>
          <a:lstStyle/>
          <a:p>
            <a:r>
              <a:rPr lang="pl-PL" dirty="0">
                <a:solidFill>
                  <a:srgbClr val="000000"/>
                </a:solidFill>
                <a:latin typeface="Neue Haas Grotesk Text Pro"/>
                <a:cs typeface="Arial"/>
              </a:rPr>
              <a:t>Główną zaletą transformerów jest szybkość działania w porównaniu z siecią RNN lub LSTM. Ponadto elementem, który wpływa na to, że coraz chętniej się po nie sięga, są dużo lepsze wyniki w porównaniu z innymi algorytmami.</a:t>
            </a:r>
            <a:endParaRPr lang="pl-PL" dirty="0">
              <a:solidFill>
                <a:srgbClr val="000000"/>
              </a:solidFill>
              <a:latin typeface="Neue Haas Grotesk Text Pro"/>
            </a:endParaRPr>
          </a:p>
        </p:txBody>
      </p:sp>
      <p:grpSp>
        <p:nvGrpSpPr>
          <p:cNvPr id="26" name="Group 25">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7"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35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EB69602-DF5E-F1B1-4A0D-232889542FDD}"/>
              </a:ext>
            </a:extLst>
          </p:cNvPr>
          <p:cNvSpPr>
            <a:spLocks noGrp="1"/>
          </p:cNvSpPr>
          <p:nvPr>
            <p:ph type="title"/>
          </p:nvPr>
        </p:nvSpPr>
        <p:spPr>
          <a:xfrm>
            <a:off x="565150" y="770890"/>
            <a:ext cx="10130224" cy="1268984"/>
          </a:xfrm>
        </p:spPr>
        <p:txBody>
          <a:bodyPr>
            <a:normAutofit/>
          </a:bodyPr>
          <a:lstStyle/>
          <a:p>
            <a:r>
              <a:rPr lang="pl-PL" dirty="0"/>
              <a:t>Wady</a:t>
            </a:r>
          </a:p>
        </p:txBody>
      </p:sp>
      <p:sp>
        <p:nvSpPr>
          <p:cNvPr id="3" name="Symbol zastępczy zawartości 2">
            <a:extLst>
              <a:ext uri="{FF2B5EF4-FFF2-40B4-BE49-F238E27FC236}">
                <a16:creationId xmlns:a16="http://schemas.microsoft.com/office/drawing/2014/main" id="{7910A3D2-BF35-0FB0-647F-D7094321CA40}"/>
              </a:ext>
            </a:extLst>
          </p:cNvPr>
          <p:cNvSpPr>
            <a:spLocks noGrp="1"/>
          </p:cNvSpPr>
          <p:nvPr>
            <p:ph idx="1"/>
          </p:nvPr>
        </p:nvSpPr>
        <p:spPr>
          <a:xfrm>
            <a:off x="565150" y="2160016"/>
            <a:ext cx="10130224" cy="3601212"/>
          </a:xfrm>
        </p:spPr>
        <p:txBody>
          <a:bodyPr vert="horz" lIns="91440" tIns="45720" rIns="91440" bIns="45720" rtlCol="0" anchor="t">
            <a:normAutofit/>
          </a:bodyPr>
          <a:lstStyle/>
          <a:p>
            <a:r>
              <a:rPr lang="pl-PL" dirty="0"/>
              <a:t>potrzeba dużej mocy obliczeniowej, aby zostały wytrenowane</a:t>
            </a:r>
          </a:p>
          <a:p>
            <a:r>
              <a:rPr lang="pl-PL" dirty="0"/>
              <a:t>potrzeba naprawdę dużej ilości danych do wytrenowania</a:t>
            </a:r>
          </a:p>
          <a:p>
            <a:r>
              <a:rPr lang="pl-PL" dirty="0"/>
              <a:t>są stosunkowo młodymi modelami</a:t>
            </a:r>
          </a:p>
          <a:p>
            <a:r>
              <a:rPr lang="pl-PL" dirty="0"/>
              <a:t>dostępne są przykłady, że gorzej sobie radzą z hierarchicznymi danymi</a:t>
            </a:r>
            <a:endParaRPr lang="pl-PL"/>
          </a:p>
          <a:p>
            <a:endParaRPr lang="pl-PL" dirty="0"/>
          </a:p>
        </p:txBody>
      </p:sp>
      <p:grpSp>
        <p:nvGrpSpPr>
          <p:cNvPr id="26" name="Group 25">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7"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0465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50B5B145-0A1B-9C61-25D5-491F76BC1B30}"/>
              </a:ext>
            </a:extLst>
          </p:cNvPr>
          <p:cNvSpPr>
            <a:spLocks noGrp="1"/>
          </p:cNvSpPr>
          <p:nvPr>
            <p:ph type="title"/>
          </p:nvPr>
        </p:nvSpPr>
        <p:spPr>
          <a:xfrm>
            <a:off x="565150" y="770890"/>
            <a:ext cx="10130224" cy="1268984"/>
          </a:xfrm>
        </p:spPr>
        <p:txBody>
          <a:bodyPr>
            <a:normAutofit/>
          </a:bodyPr>
          <a:lstStyle/>
          <a:p>
            <a:r>
              <a:rPr lang="pl-PL" dirty="0"/>
              <a:t>Przykłady</a:t>
            </a:r>
          </a:p>
        </p:txBody>
      </p:sp>
      <p:sp>
        <p:nvSpPr>
          <p:cNvPr id="3" name="Symbol zastępczy zawartości 2">
            <a:extLst>
              <a:ext uri="{FF2B5EF4-FFF2-40B4-BE49-F238E27FC236}">
                <a16:creationId xmlns:a16="http://schemas.microsoft.com/office/drawing/2014/main" id="{91015B41-E6E9-ACE2-A72A-153C0FBA827C}"/>
              </a:ext>
            </a:extLst>
          </p:cNvPr>
          <p:cNvSpPr>
            <a:spLocks noGrp="1"/>
          </p:cNvSpPr>
          <p:nvPr>
            <p:ph idx="1"/>
          </p:nvPr>
        </p:nvSpPr>
        <p:spPr>
          <a:xfrm>
            <a:off x="565150" y="2160016"/>
            <a:ext cx="10130224" cy="3601212"/>
          </a:xfrm>
        </p:spPr>
        <p:txBody>
          <a:bodyPr vert="horz" lIns="91440" tIns="45720" rIns="91440" bIns="45720" rtlCol="0" anchor="t">
            <a:normAutofit/>
          </a:bodyPr>
          <a:lstStyle/>
          <a:p>
            <a:r>
              <a:rPr lang="pl-PL" dirty="0">
                <a:ea typeface="+mn-lt"/>
                <a:cs typeface="+mn-lt"/>
                <a:hlinkClick r:id="rId2"/>
              </a:rPr>
              <a:t>https://github.com/MrLipa/SSN_Seminarium</a:t>
            </a:r>
            <a:endParaRPr lang="pl-PL" dirty="0" err="1"/>
          </a:p>
        </p:txBody>
      </p:sp>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2449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BCBB390-44CB-4A5A-1279-A3009478796D}"/>
              </a:ext>
            </a:extLst>
          </p:cNvPr>
          <p:cNvSpPr>
            <a:spLocks noGrp="1"/>
          </p:cNvSpPr>
          <p:nvPr>
            <p:ph type="title"/>
          </p:nvPr>
        </p:nvSpPr>
        <p:spPr>
          <a:xfrm>
            <a:off x="565150" y="770890"/>
            <a:ext cx="10130224" cy="1268984"/>
          </a:xfrm>
        </p:spPr>
        <p:txBody>
          <a:bodyPr>
            <a:normAutofit/>
          </a:bodyPr>
          <a:lstStyle/>
          <a:p>
            <a:r>
              <a:rPr lang="pl-PL" dirty="0"/>
              <a:t>Źródła</a:t>
            </a:r>
          </a:p>
        </p:txBody>
      </p:sp>
      <p:sp>
        <p:nvSpPr>
          <p:cNvPr id="3" name="Symbol zastępczy zawartości 2">
            <a:extLst>
              <a:ext uri="{FF2B5EF4-FFF2-40B4-BE49-F238E27FC236}">
                <a16:creationId xmlns:a16="http://schemas.microsoft.com/office/drawing/2014/main" id="{D0B3FC2B-482B-3AE3-0CB7-7BCA82E51B35}"/>
              </a:ext>
            </a:extLst>
          </p:cNvPr>
          <p:cNvSpPr>
            <a:spLocks noGrp="1"/>
          </p:cNvSpPr>
          <p:nvPr>
            <p:ph idx="1"/>
          </p:nvPr>
        </p:nvSpPr>
        <p:spPr>
          <a:xfrm>
            <a:off x="565150" y="2160016"/>
            <a:ext cx="10130224" cy="3601212"/>
          </a:xfrm>
        </p:spPr>
        <p:txBody>
          <a:bodyPr vert="horz" lIns="91440" tIns="45720" rIns="91440" bIns="45720" rtlCol="0" anchor="t">
            <a:normAutofit lnSpcReduction="10000"/>
          </a:bodyPr>
          <a:lstStyle/>
          <a:p>
            <a:r>
              <a:rPr lang="pl-PL" dirty="0">
                <a:ea typeface="+mn-lt"/>
                <a:cs typeface="+mn-lt"/>
                <a:hlinkClick r:id="rId2"/>
              </a:rPr>
              <a:t>https://miroslawmamczur.pl/czym-jest-i-jak-dziala-transformer-siec-neuronowa/</a:t>
            </a:r>
            <a:endParaRPr lang="pl-PL" dirty="0">
              <a:ea typeface="+mn-lt"/>
              <a:cs typeface="+mn-lt"/>
            </a:endParaRPr>
          </a:p>
          <a:p>
            <a:r>
              <a:rPr lang="pl-PL" dirty="0">
                <a:ea typeface="+mn-lt"/>
                <a:cs typeface="+mn-lt"/>
                <a:hlinkClick r:id="rId3"/>
              </a:rPr>
              <a:t>https://arxiv.org/pdf/1706.03762v5.pdf</a:t>
            </a:r>
          </a:p>
          <a:p>
            <a:r>
              <a:rPr lang="pl-PL" dirty="0">
                <a:ea typeface="+mn-lt"/>
                <a:cs typeface="+mn-lt"/>
                <a:hlinkClick r:id="rId4"/>
              </a:rPr>
              <a:t>https://stackoverflow.com/questions/58127059/how-to-understand-masked-multi-head-attention-in-transformer</a:t>
            </a:r>
          </a:p>
          <a:p>
            <a:r>
              <a:rPr lang="pl-PL" dirty="0">
                <a:ea typeface="+mn-lt"/>
                <a:cs typeface="+mn-lt"/>
                <a:hlinkClick r:id="rId4"/>
              </a:rPr>
              <a:t>https://www.tensorflow.org/text/tutorials/transformer?hl=pl&amp;fbclid=IwAR1RxGDXP0UxA4L0hjk99nibbxno5ghBhqdwKI4Vw_8evVMxHmCSqaN1AVE</a:t>
            </a:r>
          </a:p>
          <a:p>
            <a:r>
              <a:rPr lang="pl-PL" dirty="0">
                <a:ea typeface="+mn-lt"/>
                <a:cs typeface="+mn-lt"/>
                <a:hlinkClick r:id="rId4"/>
              </a:rPr>
              <a:t>https://tatoeba.org/pl/downloads</a:t>
            </a:r>
          </a:p>
          <a:p>
            <a:endParaRPr lang="pl-PL" dirty="0">
              <a:ea typeface="+mn-lt"/>
              <a:cs typeface="+mn-lt"/>
            </a:endParaRPr>
          </a:p>
          <a:p>
            <a:endParaRPr lang="pl-PL" dirty="0">
              <a:ea typeface="+mn-lt"/>
              <a:cs typeface="+mn-lt"/>
            </a:endParaRPr>
          </a:p>
        </p:txBody>
      </p:sp>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349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4FC9177D-739D-8130-69AE-1BE5BBB188EC}"/>
              </a:ext>
            </a:extLst>
          </p:cNvPr>
          <p:cNvSpPr>
            <a:spLocks noGrp="1"/>
          </p:cNvSpPr>
          <p:nvPr>
            <p:ph type="title"/>
          </p:nvPr>
        </p:nvSpPr>
        <p:spPr>
          <a:xfrm>
            <a:off x="565150" y="770890"/>
            <a:ext cx="10130224" cy="1268984"/>
          </a:xfrm>
        </p:spPr>
        <p:txBody>
          <a:bodyPr>
            <a:normAutofit/>
          </a:bodyPr>
          <a:lstStyle/>
          <a:p>
            <a:r>
              <a:rPr lang="pl-PL" dirty="0"/>
              <a:t>Wprowadzenie</a:t>
            </a:r>
          </a:p>
        </p:txBody>
      </p:sp>
      <p:sp>
        <p:nvSpPr>
          <p:cNvPr id="3" name="Symbol zastępczy zawartości 2">
            <a:extLst>
              <a:ext uri="{FF2B5EF4-FFF2-40B4-BE49-F238E27FC236}">
                <a16:creationId xmlns:a16="http://schemas.microsoft.com/office/drawing/2014/main" id="{84CC4969-3343-5AF9-F48B-2BFB5C08F626}"/>
              </a:ext>
            </a:extLst>
          </p:cNvPr>
          <p:cNvSpPr>
            <a:spLocks noGrp="1"/>
          </p:cNvSpPr>
          <p:nvPr>
            <p:ph idx="1"/>
          </p:nvPr>
        </p:nvSpPr>
        <p:spPr>
          <a:xfrm>
            <a:off x="565150" y="2160016"/>
            <a:ext cx="10130224" cy="3601212"/>
          </a:xfrm>
        </p:spPr>
        <p:txBody>
          <a:bodyPr vert="horz" lIns="91440" tIns="45720" rIns="91440" bIns="45720" rtlCol="0" anchor="t">
            <a:normAutofit lnSpcReduction="10000"/>
          </a:bodyPr>
          <a:lstStyle/>
          <a:p>
            <a:r>
              <a:rPr lang="pl-PL" dirty="0">
                <a:solidFill>
                  <a:srgbClr val="000000"/>
                </a:solidFill>
                <a:ea typeface="+mn-lt"/>
                <a:cs typeface="+mn-lt"/>
              </a:rPr>
              <a:t>Sieci neuronowe typu Transformer, zaprezentowano po raz pierwszy w pracy "</a:t>
            </a:r>
            <a:r>
              <a:rPr lang="pl-PL" b="1" dirty="0" err="1">
                <a:solidFill>
                  <a:srgbClr val="000000"/>
                </a:solidFill>
                <a:ea typeface="+mn-lt"/>
                <a:cs typeface="+mn-lt"/>
              </a:rPr>
              <a:t>Attention</a:t>
            </a:r>
            <a:r>
              <a:rPr lang="pl-PL" b="1" dirty="0">
                <a:solidFill>
                  <a:srgbClr val="000000"/>
                </a:solidFill>
                <a:ea typeface="+mn-lt"/>
                <a:cs typeface="+mn-lt"/>
              </a:rPr>
              <a:t> </a:t>
            </a:r>
            <a:r>
              <a:rPr lang="pl-PL" b="1" dirty="0" err="1">
                <a:solidFill>
                  <a:srgbClr val="000000"/>
                </a:solidFill>
                <a:ea typeface="+mn-lt"/>
                <a:cs typeface="+mn-lt"/>
              </a:rPr>
              <a:t>Is</a:t>
            </a:r>
            <a:r>
              <a:rPr lang="pl-PL" b="1" dirty="0">
                <a:solidFill>
                  <a:srgbClr val="000000"/>
                </a:solidFill>
                <a:ea typeface="+mn-lt"/>
                <a:cs typeface="+mn-lt"/>
              </a:rPr>
              <a:t> </a:t>
            </a:r>
            <a:r>
              <a:rPr lang="pl-PL" b="1" dirty="0" err="1">
                <a:solidFill>
                  <a:srgbClr val="000000"/>
                </a:solidFill>
                <a:ea typeface="+mn-lt"/>
                <a:cs typeface="+mn-lt"/>
              </a:rPr>
              <a:t>All</a:t>
            </a:r>
            <a:r>
              <a:rPr lang="pl-PL" b="1" dirty="0">
                <a:solidFill>
                  <a:srgbClr val="000000"/>
                </a:solidFill>
                <a:ea typeface="+mn-lt"/>
                <a:cs typeface="+mn-lt"/>
              </a:rPr>
              <a:t> </a:t>
            </a:r>
            <a:r>
              <a:rPr lang="pl-PL" b="1" dirty="0" err="1">
                <a:solidFill>
                  <a:srgbClr val="000000"/>
                </a:solidFill>
                <a:ea typeface="+mn-lt"/>
                <a:cs typeface="+mn-lt"/>
              </a:rPr>
              <a:t>You</a:t>
            </a:r>
            <a:r>
              <a:rPr lang="pl-PL" b="1" dirty="0">
                <a:solidFill>
                  <a:srgbClr val="000000"/>
                </a:solidFill>
                <a:ea typeface="+mn-lt"/>
                <a:cs typeface="+mn-lt"/>
              </a:rPr>
              <a:t> </a:t>
            </a:r>
            <a:r>
              <a:rPr lang="pl-PL" b="1" dirty="0" err="1">
                <a:solidFill>
                  <a:srgbClr val="000000"/>
                </a:solidFill>
                <a:ea typeface="+mn-lt"/>
                <a:cs typeface="+mn-lt"/>
              </a:rPr>
              <a:t>Need</a:t>
            </a:r>
            <a:r>
              <a:rPr lang="pl-PL" dirty="0">
                <a:solidFill>
                  <a:srgbClr val="000000"/>
                </a:solidFill>
                <a:ea typeface="+mn-lt"/>
                <a:cs typeface="+mn-lt"/>
              </a:rPr>
              <a:t>" autorstwa </a:t>
            </a:r>
            <a:r>
              <a:rPr lang="pl-PL" dirty="0" err="1">
                <a:ea typeface="+mn-lt"/>
                <a:cs typeface="+mn-lt"/>
              </a:rPr>
              <a:t>Ashisha</a:t>
            </a:r>
            <a:r>
              <a:rPr lang="pl-PL" dirty="0">
                <a:ea typeface="+mn-lt"/>
                <a:cs typeface="+mn-lt"/>
              </a:rPr>
              <a:t> </a:t>
            </a:r>
            <a:r>
              <a:rPr lang="pl-PL" dirty="0" err="1">
                <a:ea typeface="+mn-lt"/>
                <a:cs typeface="+mn-lt"/>
              </a:rPr>
              <a:t>Vaswani'ego</a:t>
            </a:r>
            <a:r>
              <a:rPr lang="pl-PL" dirty="0">
                <a:solidFill>
                  <a:srgbClr val="000000"/>
                </a:solidFill>
                <a:ea typeface="+mn-lt"/>
                <a:cs typeface="+mn-lt"/>
              </a:rPr>
              <a:t>  w 2017 roku. </a:t>
            </a:r>
            <a:r>
              <a:rPr lang="pl-PL" dirty="0">
                <a:solidFill>
                  <a:srgbClr val="000000"/>
                </a:solidFill>
                <a:latin typeface="Neue Haas Grotesk Text Pro"/>
                <a:ea typeface="+mn-lt"/>
                <a:cs typeface="Arial"/>
              </a:rPr>
              <a:t> Artykuł omawiał nowatorską architekturę zwaną Transformer.</a:t>
            </a:r>
            <a:r>
              <a:rPr lang="pl-PL" dirty="0">
                <a:solidFill>
                  <a:srgbClr val="000000"/>
                </a:solidFill>
                <a:ea typeface="+mn-lt"/>
                <a:cs typeface="+mn-lt"/>
              </a:rPr>
              <a:t> W założeniu miały przetwarzać głównie dane sekwencyjne, ale mogą być de facto używane do każdego problemu dotyczącego przetwarzania języka naturalnego (NLP). </a:t>
            </a:r>
            <a:r>
              <a:rPr lang="pl-PL" dirty="0">
                <a:solidFill>
                  <a:srgbClr val="000000"/>
                </a:solidFill>
                <a:latin typeface="Neue Haas Grotesk Text Pro"/>
                <a:ea typeface="+mn-lt"/>
                <a:cs typeface="Arial"/>
              </a:rPr>
              <a:t>Możemy go użyć do modelowania języka, tłumaczenia lub klasyfikacji. Transformer wykonuje te zadania szybko, usuwając sekwencyjną naturę problemu, czyli zamiast przekazywać do sieci wyraz po wyrazie, od razu przekazywane jest całe zdanie.</a:t>
            </a:r>
            <a:endParaRPr lang="pl-PL" dirty="0">
              <a:solidFill>
                <a:srgbClr val="000000"/>
              </a:solidFill>
              <a:latin typeface="Neue Haas Grotesk Text Pro"/>
              <a:cs typeface="Arial"/>
            </a:endParaRPr>
          </a:p>
        </p:txBody>
      </p:sp>
      <p:grpSp>
        <p:nvGrpSpPr>
          <p:cNvPr id="26" name="Group 25">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7"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489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4FC9177D-739D-8130-69AE-1BE5BBB188EC}"/>
              </a:ext>
            </a:extLst>
          </p:cNvPr>
          <p:cNvSpPr>
            <a:spLocks noGrp="1"/>
          </p:cNvSpPr>
          <p:nvPr>
            <p:ph type="title"/>
          </p:nvPr>
        </p:nvSpPr>
        <p:spPr>
          <a:xfrm>
            <a:off x="565150" y="770890"/>
            <a:ext cx="10130224" cy="1268984"/>
          </a:xfrm>
        </p:spPr>
        <p:txBody>
          <a:bodyPr>
            <a:normAutofit/>
          </a:bodyPr>
          <a:lstStyle/>
          <a:p>
            <a:r>
              <a:rPr lang="pl-PL" dirty="0"/>
              <a:t>Wprowadzenie c.d.</a:t>
            </a:r>
          </a:p>
        </p:txBody>
      </p:sp>
      <p:sp>
        <p:nvSpPr>
          <p:cNvPr id="3" name="Symbol zastępczy zawartości 2">
            <a:extLst>
              <a:ext uri="{FF2B5EF4-FFF2-40B4-BE49-F238E27FC236}">
                <a16:creationId xmlns:a16="http://schemas.microsoft.com/office/drawing/2014/main" id="{84CC4969-3343-5AF9-F48B-2BFB5C08F626}"/>
              </a:ext>
            </a:extLst>
          </p:cNvPr>
          <p:cNvSpPr>
            <a:spLocks noGrp="1"/>
          </p:cNvSpPr>
          <p:nvPr>
            <p:ph idx="1"/>
          </p:nvPr>
        </p:nvSpPr>
        <p:spPr>
          <a:xfrm>
            <a:off x="565150" y="2160016"/>
            <a:ext cx="10130224" cy="3601212"/>
          </a:xfrm>
        </p:spPr>
        <p:txBody>
          <a:bodyPr vert="horz" lIns="91440" tIns="45720" rIns="91440" bIns="45720" rtlCol="0" anchor="t">
            <a:normAutofit/>
          </a:bodyPr>
          <a:lstStyle/>
          <a:p>
            <a:r>
              <a:rPr lang="pl-PL" dirty="0">
                <a:solidFill>
                  <a:srgbClr val="000000"/>
                </a:solidFill>
                <a:latin typeface="Neue Haas Grotesk Text Pro"/>
                <a:cs typeface="Arial"/>
              </a:rPr>
              <a:t>Do tej pory jednym z najlepszych sposobów uchwycenia zależności w sekwencjach były sieci rekurencyjne (RNN, GRU czy LSTM). I to one głównie były wykorzystywane do rozwiązywania problemów NLP. Jednak zespół prezentujący artykuł udowodnił, że można poprawić wyniki w zadaniach np. tłumaczeniowych, mimo rezygnacji z RNN na rzecz mechanizmu uwagi.  </a:t>
            </a:r>
          </a:p>
        </p:txBody>
      </p:sp>
      <p:grpSp>
        <p:nvGrpSpPr>
          <p:cNvPr id="26" name="Group 25">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7"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740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4FC9177D-739D-8130-69AE-1BE5BBB188EC}"/>
              </a:ext>
            </a:extLst>
          </p:cNvPr>
          <p:cNvSpPr>
            <a:spLocks noGrp="1"/>
          </p:cNvSpPr>
          <p:nvPr>
            <p:ph type="title"/>
          </p:nvPr>
        </p:nvSpPr>
        <p:spPr>
          <a:xfrm>
            <a:off x="565150" y="356965"/>
            <a:ext cx="10130224" cy="920909"/>
          </a:xfrm>
        </p:spPr>
        <p:txBody>
          <a:bodyPr>
            <a:normAutofit/>
          </a:bodyPr>
          <a:lstStyle/>
          <a:p>
            <a:r>
              <a:rPr lang="pl-PL" dirty="0"/>
              <a:t>Wprowadzenie c.d.</a:t>
            </a:r>
          </a:p>
        </p:txBody>
      </p:sp>
      <p:sp>
        <p:nvSpPr>
          <p:cNvPr id="3" name="Symbol zastępczy zawartości 2">
            <a:extLst>
              <a:ext uri="{FF2B5EF4-FFF2-40B4-BE49-F238E27FC236}">
                <a16:creationId xmlns:a16="http://schemas.microsoft.com/office/drawing/2014/main" id="{84CC4969-3343-5AF9-F48B-2BFB5C08F626}"/>
              </a:ext>
            </a:extLst>
          </p:cNvPr>
          <p:cNvSpPr>
            <a:spLocks noGrp="1"/>
          </p:cNvSpPr>
          <p:nvPr>
            <p:ph idx="1"/>
          </p:nvPr>
        </p:nvSpPr>
        <p:spPr>
          <a:xfrm>
            <a:off x="565150" y="1501498"/>
            <a:ext cx="10130224" cy="4259730"/>
          </a:xfrm>
        </p:spPr>
        <p:txBody>
          <a:bodyPr vert="horz" lIns="91440" tIns="45720" rIns="91440" bIns="45720" rtlCol="0" anchor="t">
            <a:normAutofit/>
          </a:bodyPr>
          <a:lstStyle/>
          <a:p>
            <a:r>
              <a:rPr lang="pl-PL" dirty="0">
                <a:solidFill>
                  <a:srgbClr val="000000"/>
                </a:solidFill>
                <a:ea typeface="+mn-lt"/>
                <a:cs typeface="+mn-lt"/>
              </a:rPr>
              <a:t>Największą różnicą jest to, że do sieci rekurencyjnych kolejne słowa wchodzą jedno po drugim a w transformerze wchodzi cała sekwencja od razu.</a:t>
            </a:r>
          </a:p>
          <a:p>
            <a:endParaRPr lang="pl-PL" dirty="0">
              <a:solidFill>
                <a:srgbClr val="000000"/>
              </a:solidFill>
              <a:latin typeface="Neue Haas Grotesk Text Pro"/>
              <a:cs typeface="Arial"/>
            </a:endParaRPr>
          </a:p>
        </p:txBody>
      </p:sp>
      <p:grpSp>
        <p:nvGrpSpPr>
          <p:cNvPr id="26" name="Group 25">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7"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00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8D45D14B-C01F-5050-C59C-F7DF9D498DE9}"/>
              </a:ext>
            </a:extLst>
          </p:cNvPr>
          <p:cNvSpPr>
            <a:spLocks noGrp="1"/>
          </p:cNvSpPr>
          <p:nvPr>
            <p:ph type="title"/>
          </p:nvPr>
        </p:nvSpPr>
        <p:spPr>
          <a:xfrm>
            <a:off x="565150" y="770890"/>
            <a:ext cx="10130224" cy="1268984"/>
          </a:xfrm>
        </p:spPr>
        <p:txBody>
          <a:bodyPr>
            <a:normAutofit/>
          </a:bodyPr>
          <a:lstStyle/>
          <a:p>
            <a:r>
              <a:rPr lang="pl-PL" dirty="0"/>
              <a:t>Zastosowania</a:t>
            </a:r>
          </a:p>
        </p:txBody>
      </p:sp>
      <p:sp>
        <p:nvSpPr>
          <p:cNvPr id="3" name="Symbol zastępczy zawartości 2">
            <a:extLst>
              <a:ext uri="{FF2B5EF4-FFF2-40B4-BE49-F238E27FC236}">
                <a16:creationId xmlns:a16="http://schemas.microsoft.com/office/drawing/2014/main" id="{6FDAB6F2-039E-A4B9-7C8F-3BE9FE4EFA9F}"/>
              </a:ext>
            </a:extLst>
          </p:cNvPr>
          <p:cNvSpPr>
            <a:spLocks noGrp="1"/>
          </p:cNvSpPr>
          <p:nvPr>
            <p:ph idx="1"/>
          </p:nvPr>
        </p:nvSpPr>
        <p:spPr>
          <a:xfrm>
            <a:off x="565150" y="2160016"/>
            <a:ext cx="10130224" cy="3601212"/>
          </a:xfrm>
        </p:spPr>
        <p:txBody>
          <a:bodyPr vert="horz" lIns="91440" tIns="45720" rIns="91440" bIns="45720" rtlCol="0" anchor="t">
            <a:normAutofit/>
          </a:bodyPr>
          <a:lstStyle/>
          <a:p>
            <a:r>
              <a:rPr lang="pl-PL" dirty="0">
                <a:solidFill>
                  <a:srgbClr val="000000"/>
                </a:solidFill>
                <a:ea typeface="+mn-lt"/>
                <a:cs typeface="+mn-lt"/>
              </a:rPr>
              <a:t> </a:t>
            </a:r>
            <a:r>
              <a:rPr lang="pl-PL">
                <a:solidFill>
                  <a:srgbClr val="000000"/>
                </a:solidFill>
                <a:ea typeface="+mn-lt"/>
                <a:cs typeface="+mn-lt"/>
              </a:rPr>
              <a:t>GPT-2</a:t>
            </a:r>
          </a:p>
          <a:p>
            <a:r>
              <a:rPr lang="pl-PL">
                <a:solidFill>
                  <a:srgbClr val="000000"/>
                </a:solidFill>
                <a:ea typeface="+mn-lt"/>
                <a:cs typeface="+mn-lt"/>
              </a:rPr>
              <a:t>GPT-3</a:t>
            </a:r>
          </a:p>
          <a:p>
            <a:r>
              <a:rPr lang="pl-PL">
                <a:solidFill>
                  <a:srgbClr val="000000"/>
                </a:solidFill>
                <a:ea typeface="+mn-lt"/>
                <a:cs typeface="+mn-lt"/>
              </a:rPr>
              <a:t>GPT-4</a:t>
            </a:r>
          </a:p>
          <a:p>
            <a:r>
              <a:rPr lang="pl-PL">
                <a:solidFill>
                  <a:srgbClr val="000000"/>
                </a:solidFill>
                <a:ea typeface="+mn-lt"/>
                <a:cs typeface="+mn-lt"/>
              </a:rPr>
              <a:t>BERT</a:t>
            </a:r>
          </a:p>
          <a:p>
            <a:r>
              <a:rPr lang="pl-PL" err="1">
                <a:solidFill>
                  <a:srgbClr val="000000"/>
                </a:solidFill>
                <a:ea typeface="+mn-lt"/>
                <a:cs typeface="+mn-lt"/>
              </a:rPr>
              <a:t>XLNet</a:t>
            </a:r>
          </a:p>
          <a:p>
            <a:r>
              <a:rPr lang="pl-PL" dirty="0" err="1">
                <a:solidFill>
                  <a:srgbClr val="000000"/>
                </a:solidFill>
                <a:ea typeface="+mn-lt"/>
                <a:cs typeface="+mn-lt"/>
              </a:rPr>
              <a:t>RoBERTa</a:t>
            </a:r>
          </a:p>
          <a:p>
            <a:r>
              <a:rPr lang="pl-PL" dirty="0" err="1">
                <a:solidFill>
                  <a:srgbClr val="000000"/>
                </a:solidFill>
                <a:ea typeface="+mn-lt"/>
                <a:cs typeface="+mn-lt"/>
              </a:rPr>
              <a:t>ChatGPT</a:t>
            </a:r>
            <a:endParaRPr lang="pl-PL" dirty="0" err="1">
              <a:solidFill>
                <a:srgbClr val="000000"/>
              </a:solidFill>
            </a:endParaRPr>
          </a:p>
        </p:txBody>
      </p:sp>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757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EB69602-DF5E-F1B1-4A0D-232889542FDD}"/>
              </a:ext>
            </a:extLst>
          </p:cNvPr>
          <p:cNvSpPr>
            <a:spLocks noGrp="1"/>
          </p:cNvSpPr>
          <p:nvPr>
            <p:ph type="title"/>
          </p:nvPr>
        </p:nvSpPr>
        <p:spPr>
          <a:xfrm>
            <a:off x="565150" y="770890"/>
            <a:ext cx="10130224" cy="648096"/>
          </a:xfrm>
        </p:spPr>
        <p:txBody>
          <a:bodyPr>
            <a:normAutofit fontScale="90000"/>
          </a:bodyPr>
          <a:lstStyle/>
          <a:p>
            <a:r>
              <a:rPr lang="pl-PL" dirty="0"/>
              <a:t>Architektura</a:t>
            </a:r>
          </a:p>
        </p:txBody>
      </p:sp>
      <p:pic>
        <p:nvPicPr>
          <p:cNvPr id="4" name="Obraz 4" descr="Obraz zawierający diagram&#10;&#10;Opis wygenerowany automatycznie">
            <a:extLst>
              <a:ext uri="{FF2B5EF4-FFF2-40B4-BE49-F238E27FC236}">
                <a16:creationId xmlns:a16="http://schemas.microsoft.com/office/drawing/2014/main" id="{686B262C-F9E9-10F0-C879-F48C2CB3EEA0}"/>
              </a:ext>
            </a:extLst>
          </p:cNvPr>
          <p:cNvPicPr>
            <a:picLocks noGrp="1" noChangeAspect="1"/>
          </p:cNvPicPr>
          <p:nvPr>
            <p:ph idx="1"/>
          </p:nvPr>
        </p:nvPicPr>
        <p:blipFill>
          <a:blip r:embed="rId2"/>
          <a:stretch>
            <a:fillRect/>
          </a:stretch>
        </p:blipFill>
        <p:spPr>
          <a:xfrm>
            <a:off x="4200151" y="316165"/>
            <a:ext cx="4675852" cy="5727286"/>
          </a:xfrm>
        </p:spPr>
      </p:pic>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58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EB69602-DF5E-F1B1-4A0D-232889542FDD}"/>
              </a:ext>
            </a:extLst>
          </p:cNvPr>
          <p:cNvSpPr>
            <a:spLocks noGrp="1"/>
          </p:cNvSpPr>
          <p:nvPr>
            <p:ph type="title"/>
          </p:nvPr>
        </p:nvSpPr>
        <p:spPr>
          <a:xfrm>
            <a:off x="565150" y="770890"/>
            <a:ext cx="10130224" cy="1268984"/>
          </a:xfrm>
        </p:spPr>
        <p:txBody>
          <a:bodyPr>
            <a:normAutofit/>
          </a:bodyPr>
          <a:lstStyle/>
          <a:p>
            <a:r>
              <a:rPr lang="pl-PL" dirty="0"/>
              <a:t>Architektura – Input </a:t>
            </a:r>
            <a:r>
              <a:rPr lang="pl-PL" dirty="0" err="1"/>
              <a:t>Embedding</a:t>
            </a:r>
          </a:p>
        </p:txBody>
      </p:sp>
      <p:sp>
        <p:nvSpPr>
          <p:cNvPr id="3" name="Symbol zastępczy zawartości 2">
            <a:extLst>
              <a:ext uri="{FF2B5EF4-FFF2-40B4-BE49-F238E27FC236}">
                <a16:creationId xmlns:a16="http://schemas.microsoft.com/office/drawing/2014/main" id="{7910A3D2-BF35-0FB0-647F-D7094321CA40}"/>
              </a:ext>
            </a:extLst>
          </p:cNvPr>
          <p:cNvSpPr>
            <a:spLocks noGrp="1"/>
          </p:cNvSpPr>
          <p:nvPr>
            <p:ph idx="1"/>
          </p:nvPr>
        </p:nvSpPr>
        <p:spPr>
          <a:xfrm>
            <a:off x="565150" y="2160016"/>
            <a:ext cx="10130224" cy="3601212"/>
          </a:xfrm>
        </p:spPr>
        <p:txBody>
          <a:bodyPr vert="horz" lIns="91440" tIns="45720" rIns="91440" bIns="45720" rtlCol="0" anchor="t">
            <a:normAutofit/>
          </a:bodyPr>
          <a:lstStyle/>
          <a:p>
            <a:r>
              <a:rPr lang="pl-PL" dirty="0">
                <a:solidFill>
                  <a:srgbClr val="000000"/>
                </a:solidFill>
                <a:latin typeface="Neue Haas Grotesk Text Pro"/>
                <a:cs typeface="Arial"/>
              </a:rPr>
              <a:t>W pierwszym kroku  zamieniane są słowa na liczby wykorzystując tzw. zanurzenie (ang. </a:t>
            </a:r>
            <a:r>
              <a:rPr lang="pl-PL" dirty="0" err="1">
                <a:solidFill>
                  <a:srgbClr val="000000"/>
                </a:solidFill>
                <a:latin typeface="Neue Haas Grotesk Text Pro"/>
                <a:cs typeface="Arial"/>
              </a:rPr>
              <a:t>embeddings</a:t>
            </a:r>
            <a:r>
              <a:rPr lang="pl-PL" dirty="0">
                <a:solidFill>
                  <a:srgbClr val="000000"/>
                </a:solidFill>
                <a:latin typeface="Neue Haas Grotesk Text Pro"/>
                <a:cs typeface="Arial"/>
              </a:rPr>
              <a:t>). Polega ono na tym, by osadzić słowa w przestrzeni wielowymiarowej. Słowa o podobnym znaczeniu powinny być w przestrzeni koło siebie.</a:t>
            </a:r>
            <a:endParaRPr lang="pl-PL" dirty="0">
              <a:solidFill>
                <a:srgbClr val="000000"/>
              </a:solidFill>
              <a:latin typeface="Neue Haas Grotesk Text Pro"/>
            </a:endParaRPr>
          </a:p>
        </p:txBody>
      </p:sp>
      <p:grpSp>
        <p:nvGrpSpPr>
          <p:cNvPr id="26" name="Group 25">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7"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837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EB69602-DF5E-F1B1-4A0D-232889542FDD}"/>
              </a:ext>
            </a:extLst>
          </p:cNvPr>
          <p:cNvSpPr>
            <a:spLocks noGrp="1"/>
          </p:cNvSpPr>
          <p:nvPr>
            <p:ph type="title"/>
          </p:nvPr>
        </p:nvSpPr>
        <p:spPr>
          <a:xfrm>
            <a:off x="565150" y="770890"/>
            <a:ext cx="10130224" cy="1268984"/>
          </a:xfrm>
        </p:spPr>
        <p:txBody>
          <a:bodyPr>
            <a:normAutofit/>
          </a:bodyPr>
          <a:lstStyle/>
          <a:p>
            <a:r>
              <a:rPr lang="pl-PL" dirty="0"/>
              <a:t>Architektura – </a:t>
            </a:r>
            <a:r>
              <a:rPr lang="pl-PL" dirty="0" err="1"/>
              <a:t>Positional</a:t>
            </a:r>
            <a:r>
              <a:rPr lang="pl-PL" dirty="0"/>
              <a:t> </a:t>
            </a:r>
            <a:r>
              <a:rPr lang="pl-PL" dirty="0" err="1"/>
              <a:t>Encoding</a:t>
            </a:r>
          </a:p>
        </p:txBody>
      </p:sp>
      <p:sp>
        <p:nvSpPr>
          <p:cNvPr id="3" name="Symbol zastępczy zawartości 2">
            <a:extLst>
              <a:ext uri="{FF2B5EF4-FFF2-40B4-BE49-F238E27FC236}">
                <a16:creationId xmlns:a16="http://schemas.microsoft.com/office/drawing/2014/main" id="{7910A3D2-BF35-0FB0-647F-D7094321CA40}"/>
              </a:ext>
            </a:extLst>
          </p:cNvPr>
          <p:cNvSpPr>
            <a:spLocks noGrp="1"/>
          </p:cNvSpPr>
          <p:nvPr>
            <p:ph idx="1"/>
          </p:nvPr>
        </p:nvSpPr>
        <p:spPr>
          <a:xfrm>
            <a:off x="565150" y="2160016"/>
            <a:ext cx="10130224" cy="3601212"/>
          </a:xfrm>
        </p:spPr>
        <p:txBody>
          <a:bodyPr vert="horz" lIns="91440" tIns="45720" rIns="91440" bIns="45720" rtlCol="0" anchor="t">
            <a:normAutofit/>
          </a:bodyPr>
          <a:lstStyle/>
          <a:p>
            <a:r>
              <a:rPr lang="pl-PL" dirty="0" err="1">
                <a:solidFill>
                  <a:srgbClr val="000000"/>
                </a:solidFill>
                <a:latin typeface="Neue Haas Grotesk Text Pro"/>
                <a:cs typeface="Arial"/>
              </a:rPr>
              <a:t>Embeddingi</a:t>
            </a:r>
            <a:r>
              <a:rPr lang="pl-PL" dirty="0">
                <a:solidFill>
                  <a:srgbClr val="000000"/>
                </a:solidFill>
                <a:latin typeface="Neue Haas Grotesk Text Pro"/>
                <a:cs typeface="Arial"/>
              </a:rPr>
              <a:t> zamieniają słowo na wektor. Ale to samo słowo w różnym kontekście może mieć różne znaczenie. I tutaj wchodzą do akcji tzw. "</a:t>
            </a:r>
            <a:r>
              <a:rPr lang="pl-PL" dirty="0" err="1">
                <a:solidFill>
                  <a:srgbClr val="000000"/>
                </a:solidFill>
                <a:latin typeface="Neue Haas Grotesk Text Pro"/>
                <a:cs typeface="Arial"/>
              </a:rPr>
              <a:t>positional</a:t>
            </a:r>
            <a:r>
              <a:rPr lang="pl-PL" dirty="0">
                <a:solidFill>
                  <a:srgbClr val="000000"/>
                </a:solidFill>
                <a:latin typeface="Neue Haas Grotesk Text Pro"/>
                <a:cs typeface="Arial"/>
              </a:rPr>
              <a:t> </a:t>
            </a:r>
            <a:r>
              <a:rPr lang="pl-PL" dirty="0" err="1">
                <a:solidFill>
                  <a:srgbClr val="000000"/>
                </a:solidFill>
                <a:latin typeface="Neue Haas Grotesk Text Pro"/>
                <a:cs typeface="Arial"/>
              </a:rPr>
              <a:t>encoders</a:t>
            </a:r>
            <a:r>
              <a:rPr lang="pl-PL" dirty="0">
                <a:solidFill>
                  <a:srgbClr val="000000"/>
                </a:solidFill>
                <a:latin typeface="Neue Haas Grotesk Text Pro"/>
                <a:cs typeface="Arial"/>
              </a:rPr>
              <a:t>". Są to wektory, które dają kontekst na podstawie pozycji słowa w zdaniu. Dzięki temu można dodać do wcześniejszego </a:t>
            </a:r>
            <a:r>
              <a:rPr lang="pl-PL" dirty="0" err="1">
                <a:solidFill>
                  <a:srgbClr val="000000"/>
                </a:solidFill>
                <a:latin typeface="Neue Haas Grotesk Text Pro"/>
                <a:cs typeface="Arial"/>
              </a:rPr>
              <a:t>embeddingu</a:t>
            </a:r>
            <a:r>
              <a:rPr lang="pl-PL" dirty="0">
                <a:solidFill>
                  <a:srgbClr val="000000"/>
                </a:solidFill>
                <a:latin typeface="Neue Haas Grotesk Text Pro"/>
                <a:cs typeface="Arial"/>
              </a:rPr>
              <a:t> ten wektor i otrzymujemy słowo zapisane wektorowo (czyli </a:t>
            </a:r>
            <a:r>
              <a:rPr lang="pl-PL" dirty="0" err="1">
                <a:solidFill>
                  <a:srgbClr val="000000"/>
                </a:solidFill>
                <a:latin typeface="Neue Haas Grotesk Text Pro"/>
                <a:cs typeface="Arial"/>
              </a:rPr>
              <a:t>embedding</a:t>
            </a:r>
            <a:r>
              <a:rPr lang="pl-PL" dirty="0">
                <a:solidFill>
                  <a:srgbClr val="000000"/>
                </a:solidFill>
                <a:latin typeface="Neue Haas Grotesk Text Pro"/>
                <a:cs typeface="Arial"/>
              </a:rPr>
              <a:t>) z informacją o kontekście.</a:t>
            </a:r>
          </a:p>
        </p:txBody>
      </p:sp>
      <p:grpSp>
        <p:nvGrpSpPr>
          <p:cNvPr id="26" name="Group 25">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7"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669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EB69602-DF5E-F1B1-4A0D-232889542FDD}"/>
              </a:ext>
            </a:extLst>
          </p:cNvPr>
          <p:cNvSpPr>
            <a:spLocks noGrp="1"/>
          </p:cNvSpPr>
          <p:nvPr>
            <p:ph type="title"/>
          </p:nvPr>
        </p:nvSpPr>
        <p:spPr>
          <a:xfrm>
            <a:off x="565150" y="770890"/>
            <a:ext cx="10130224" cy="1268984"/>
          </a:xfrm>
        </p:spPr>
        <p:txBody>
          <a:bodyPr>
            <a:normAutofit/>
          </a:bodyPr>
          <a:lstStyle/>
          <a:p>
            <a:r>
              <a:rPr lang="pl-PL" dirty="0"/>
              <a:t>Architektura – </a:t>
            </a:r>
            <a:r>
              <a:rPr lang="pl-PL" dirty="0">
                <a:solidFill>
                  <a:srgbClr val="272626"/>
                </a:solidFill>
                <a:latin typeface="Arial"/>
                <a:cs typeface="Arial"/>
              </a:rPr>
              <a:t>Multi-Head Attention</a:t>
            </a:r>
            <a:endParaRPr lang="pl-PL" dirty="0"/>
          </a:p>
          <a:p>
            <a:endParaRPr lang="pl-PL" dirty="0"/>
          </a:p>
        </p:txBody>
      </p:sp>
      <p:sp>
        <p:nvSpPr>
          <p:cNvPr id="3" name="Symbol zastępczy zawartości 2">
            <a:extLst>
              <a:ext uri="{FF2B5EF4-FFF2-40B4-BE49-F238E27FC236}">
                <a16:creationId xmlns:a16="http://schemas.microsoft.com/office/drawing/2014/main" id="{7910A3D2-BF35-0FB0-647F-D7094321CA40}"/>
              </a:ext>
            </a:extLst>
          </p:cNvPr>
          <p:cNvSpPr>
            <a:spLocks noGrp="1"/>
          </p:cNvSpPr>
          <p:nvPr>
            <p:ph idx="1"/>
          </p:nvPr>
        </p:nvSpPr>
        <p:spPr>
          <a:xfrm>
            <a:off x="565150" y="2160016"/>
            <a:ext cx="10130224" cy="3601212"/>
          </a:xfrm>
        </p:spPr>
        <p:txBody>
          <a:bodyPr vert="horz" lIns="91440" tIns="45720" rIns="91440" bIns="45720" rtlCol="0" anchor="t">
            <a:normAutofit fontScale="92500" lnSpcReduction="20000"/>
          </a:bodyPr>
          <a:lstStyle/>
          <a:p>
            <a:r>
              <a:rPr lang="pl-PL" dirty="0">
                <a:solidFill>
                  <a:srgbClr val="000000"/>
                </a:solidFill>
                <a:latin typeface="Neue Haas Grotesk Text Pro"/>
                <a:cs typeface="Arial"/>
              </a:rPr>
              <a:t>Wyliczając wartość uwagi (</a:t>
            </a:r>
            <a:r>
              <a:rPr lang="pl-PL" dirty="0" err="1">
                <a:solidFill>
                  <a:srgbClr val="000000"/>
                </a:solidFill>
                <a:latin typeface="Neue Haas Grotesk Text Pro"/>
                <a:cs typeface="Arial"/>
              </a:rPr>
              <a:t>attention</a:t>
            </a:r>
            <a:r>
              <a:rPr lang="pl-PL" dirty="0">
                <a:solidFill>
                  <a:srgbClr val="000000"/>
                </a:solidFill>
                <a:latin typeface="Neue Haas Grotesk Text Pro"/>
                <a:cs typeface="Arial"/>
              </a:rPr>
              <a:t>) tak naprawdę odpowiadamy na pytanie: jak istotne jest dane słowo  w zdaniu polskim, w stosunku do innych słów w tym samym zdaniu. Matematycznie jest to przedstawione za pomocą wektora uwagi (</a:t>
            </a:r>
            <a:r>
              <a:rPr lang="pl-PL" dirty="0" err="1">
                <a:solidFill>
                  <a:srgbClr val="000000"/>
                </a:solidFill>
                <a:latin typeface="Neue Haas Grotesk Text Pro"/>
                <a:cs typeface="Arial"/>
              </a:rPr>
              <a:t>attention</a:t>
            </a:r>
            <a:r>
              <a:rPr lang="pl-PL" dirty="0">
                <a:solidFill>
                  <a:srgbClr val="000000"/>
                </a:solidFill>
                <a:latin typeface="Neue Haas Grotesk Text Pro"/>
                <a:cs typeface="Arial"/>
              </a:rPr>
              <a:t> </a:t>
            </a:r>
            <a:r>
              <a:rPr lang="pl-PL" dirty="0" err="1">
                <a:solidFill>
                  <a:srgbClr val="000000"/>
                </a:solidFill>
                <a:latin typeface="Neue Haas Grotesk Text Pro"/>
                <a:cs typeface="Arial"/>
              </a:rPr>
              <a:t>vector</a:t>
            </a:r>
            <a:r>
              <a:rPr lang="pl-PL" dirty="0">
                <a:solidFill>
                  <a:srgbClr val="000000"/>
                </a:solidFill>
                <a:latin typeface="Neue Haas Grotesk Text Pro"/>
                <a:cs typeface="Arial"/>
              </a:rPr>
              <a:t>), który jest obliczany dla każdego słowa. Wektor wychwytuje relacje kontekstowe między słowami w zdaniu.</a:t>
            </a:r>
          </a:p>
          <a:p>
            <a:r>
              <a:rPr lang="en-US" dirty="0" err="1"/>
              <a:t>Problemem</a:t>
            </a:r>
            <a:r>
              <a:rPr lang="en-US" dirty="0"/>
              <a:t> jest to, </a:t>
            </a:r>
            <a:r>
              <a:rPr lang="en-US" dirty="0" err="1"/>
              <a:t>że</a:t>
            </a:r>
            <a:r>
              <a:rPr lang="en-US" dirty="0"/>
              <a:t> </a:t>
            </a:r>
            <a:r>
              <a:rPr lang="en-US" dirty="0" err="1"/>
              <a:t>dla</a:t>
            </a:r>
            <a:r>
              <a:rPr lang="en-US" dirty="0"/>
              <a:t> </a:t>
            </a:r>
            <a:r>
              <a:rPr lang="en-US" dirty="0" err="1"/>
              <a:t>każdego</a:t>
            </a:r>
            <a:r>
              <a:rPr lang="en-US" dirty="0"/>
              <a:t> </a:t>
            </a:r>
            <a:r>
              <a:rPr lang="en-US" dirty="0" err="1"/>
              <a:t>słowa</a:t>
            </a:r>
            <a:r>
              <a:rPr lang="en-US" dirty="0"/>
              <a:t> </a:t>
            </a:r>
            <a:r>
              <a:rPr lang="en-US" dirty="0" err="1"/>
              <a:t>jego</a:t>
            </a:r>
            <a:r>
              <a:rPr lang="en-US" dirty="0"/>
              <a:t> </a:t>
            </a:r>
            <a:r>
              <a:rPr lang="en-US" dirty="0" err="1"/>
              <a:t>uwaga</a:t>
            </a:r>
            <a:r>
              <a:rPr lang="en-US" dirty="0"/>
              <a:t> </a:t>
            </a:r>
            <a:r>
              <a:rPr lang="en-US" dirty="0" err="1"/>
              <a:t>będzie</a:t>
            </a:r>
            <a:r>
              <a:rPr lang="en-US" dirty="0"/>
              <a:t> </a:t>
            </a:r>
            <a:r>
              <a:rPr lang="en-US" dirty="0" err="1"/>
              <a:t>najwyższa</a:t>
            </a:r>
            <a:r>
              <a:rPr lang="en-US" dirty="0"/>
              <a:t>. </a:t>
            </a:r>
            <a:r>
              <a:rPr lang="en-US" dirty="0" err="1"/>
              <a:t>Natomiast</a:t>
            </a:r>
            <a:r>
              <a:rPr lang="en-US" dirty="0"/>
              <a:t> taka </a:t>
            </a:r>
            <a:r>
              <a:rPr lang="en-US" dirty="0" err="1"/>
              <a:t>informacja</a:t>
            </a:r>
            <a:r>
              <a:rPr lang="en-US" dirty="0"/>
              <a:t> jest </a:t>
            </a:r>
            <a:r>
              <a:rPr lang="en-US" dirty="0" err="1"/>
              <a:t>troszeczkę</a:t>
            </a:r>
            <a:r>
              <a:rPr lang="en-US" dirty="0"/>
              <a:t> … </a:t>
            </a:r>
            <a:r>
              <a:rPr lang="en-US" dirty="0" err="1"/>
              <a:t>nieprzydatna</a:t>
            </a:r>
            <a:r>
              <a:rPr lang="en-US" dirty="0"/>
              <a:t>. </a:t>
            </a:r>
            <a:r>
              <a:rPr lang="en-US" dirty="0" err="1"/>
              <a:t>Chcemy</a:t>
            </a:r>
            <a:r>
              <a:rPr lang="en-US" dirty="0"/>
              <a:t> </a:t>
            </a:r>
            <a:r>
              <a:rPr lang="en-US" dirty="0" err="1"/>
              <a:t>tak</a:t>
            </a:r>
            <a:r>
              <a:rPr lang="en-US" dirty="0"/>
              <a:t> </a:t>
            </a:r>
            <a:r>
              <a:rPr lang="en-US" dirty="0" err="1"/>
              <a:t>naprawdę</a:t>
            </a:r>
            <a:r>
              <a:rPr lang="en-US" dirty="0"/>
              <a:t> </a:t>
            </a:r>
            <a:r>
              <a:rPr lang="en-US" dirty="0" err="1"/>
              <a:t>mieć</a:t>
            </a:r>
            <a:r>
              <a:rPr lang="en-US" dirty="0"/>
              <a:t> </a:t>
            </a:r>
            <a:r>
              <a:rPr lang="en-US" dirty="0" err="1"/>
              <a:t>interakcje</a:t>
            </a:r>
            <a:r>
              <a:rPr lang="en-US" dirty="0"/>
              <a:t> z </a:t>
            </a:r>
            <a:r>
              <a:rPr lang="en-US" dirty="0" err="1"/>
              <a:t>innymi</a:t>
            </a:r>
            <a:r>
              <a:rPr lang="en-US" dirty="0"/>
              <a:t> </a:t>
            </a:r>
            <a:r>
              <a:rPr lang="en-US" dirty="0" err="1"/>
              <a:t>słowami</a:t>
            </a:r>
            <a:r>
              <a:rPr lang="en-US" dirty="0"/>
              <a:t>. </a:t>
            </a:r>
            <a:r>
              <a:rPr lang="en-US" dirty="0" err="1"/>
              <a:t>Dlatego</a:t>
            </a:r>
            <a:r>
              <a:rPr lang="en-US" dirty="0"/>
              <a:t> </a:t>
            </a:r>
            <a:r>
              <a:rPr lang="en-US" dirty="0" err="1"/>
              <a:t>tworzymy</a:t>
            </a:r>
            <a:r>
              <a:rPr lang="en-US" dirty="0"/>
              <a:t> </a:t>
            </a:r>
            <a:r>
              <a:rPr lang="en-US" dirty="0" err="1"/>
              <a:t>kilka</a:t>
            </a:r>
            <a:r>
              <a:rPr lang="en-US" dirty="0"/>
              <a:t> </a:t>
            </a:r>
            <a:r>
              <a:rPr lang="en-US" dirty="0" err="1"/>
              <a:t>niezależnych</a:t>
            </a:r>
            <a:r>
              <a:rPr lang="en-US" dirty="0"/>
              <a:t> </a:t>
            </a:r>
            <a:r>
              <a:rPr lang="en-US" dirty="0" err="1"/>
              <a:t>wektorów</a:t>
            </a:r>
            <a:r>
              <a:rPr lang="en-US" dirty="0"/>
              <a:t> </a:t>
            </a:r>
            <a:r>
              <a:rPr lang="en-US" dirty="0" err="1"/>
              <a:t>dla</a:t>
            </a:r>
            <a:r>
              <a:rPr lang="en-US" dirty="0"/>
              <a:t> </a:t>
            </a:r>
            <a:r>
              <a:rPr lang="en-US" dirty="0" err="1"/>
              <a:t>każdego</a:t>
            </a:r>
            <a:r>
              <a:rPr lang="en-US" dirty="0"/>
              <a:t> </a:t>
            </a:r>
            <a:r>
              <a:rPr lang="en-US" dirty="0" err="1"/>
              <a:t>słowa</a:t>
            </a:r>
            <a:r>
              <a:rPr lang="en-US" dirty="0"/>
              <a:t>, a </a:t>
            </a:r>
            <a:r>
              <a:rPr lang="en-US" dirty="0" err="1"/>
              <a:t>następnie</a:t>
            </a:r>
            <a:r>
              <a:rPr lang="en-US" dirty="0"/>
              <a:t> </a:t>
            </a:r>
            <a:r>
              <a:rPr lang="en-US" dirty="0" err="1"/>
              <a:t>liczymy</a:t>
            </a:r>
            <a:r>
              <a:rPr lang="en-US" dirty="0"/>
              <a:t> </a:t>
            </a:r>
            <a:r>
              <a:rPr lang="en-US" dirty="0" err="1"/>
              <a:t>średnią</a:t>
            </a:r>
            <a:r>
              <a:rPr lang="en-US" dirty="0"/>
              <a:t> </a:t>
            </a:r>
            <a:r>
              <a:rPr lang="en-US" dirty="0" err="1"/>
              <a:t>ważoną</a:t>
            </a:r>
            <a:r>
              <a:rPr lang="en-US" dirty="0"/>
              <a:t>, aby </a:t>
            </a:r>
            <a:r>
              <a:rPr lang="en-US" dirty="0" err="1"/>
              <a:t>policzyć</a:t>
            </a:r>
            <a:r>
              <a:rPr lang="en-US" dirty="0"/>
              <a:t> </a:t>
            </a:r>
            <a:r>
              <a:rPr lang="en-US" dirty="0" err="1"/>
              <a:t>wektor</a:t>
            </a:r>
            <a:r>
              <a:rPr lang="en-US" dirty="0"/>
              <a:t> </a:t>
            </a:r>
            <a:r>
              <a:rPr lang="en-US" dirty="0" err="1"/>
              <a:t>uwagi</a:t>
            </a:r>
            <a:r>
              <a:rPr lang="en-US" dirty="0"/>
              <a:t> </a:t>
            </a:r>
            <a:r>
              <a:rPr lang="en-US" dirty="0" err="1"/>
              <a:t>dla</a:t>
            </a:r>
            <a:r>
              <a:rPr lang="en-US" dirty="0"/>
              <a:t> </a:t>
            </a:r>
            <a:r>
              <a:rPr lang="en-US" dirty="0" err="1"/>
              <a:t>poszczególnych</a:t>
            </a:r>
            <a:r>
              <a:rPr lang="en-US" dirty="0"/>
              <a:t> </a:t>
            </a:r>
            <a:r>
              <a:rPr lang="en-US" dirty="0" err="1"/>
              <a:t>słów</a:t>
            </a:r>
            <a:r>
              <a:rPr lang="en-US" dirty="0"/>
              <a:t>. </a:t>
            </a:r>
            <a:r>
              <a:rPr lang="en-US" dirty="0" err="1"/>
              <a:t>Ponieważ</a:t>
            </a:r>
            <a:r>
              <a:rPr lang="en-US" dirty="0"/>
              <a:t> </a:t>
            </a:r>
            <a:r>
              <a:rPr lang="en-US" dirty="0" err="1"/>
              <a:t>używamy</a:t>
            </a:r>
            <a:r>
              <a:rPr lang="en-US" dirty="0"/>
              <a:t> </a:t>
            </a:r>
            <a:r>
              <a:rPr lang="en-US" dirty="0" err="1"/>
              <a:t>wielu</a:t>
            </a:r>
            <a:r>
              <a:rPr lang="en-US" dirty="0"/>
              <a:t> </a:t>
            </a:r>
            <a:r>
              <a:rPr lang="en-US" dirty="0" err="1"/>
              <a:t>wektorów</a:t>
            </a:r>
            <a:r>
              <a:rPr lang="en-US" dirty="0"/>
              <a:t> to </a:t>
            </a:r>
            <a:r>
              <a:rPr lang="en-US" dirty="0" err="1"/>
              <a:t>nazywamy</a:t>
            </a:r>
            <a:r>
              <a:rPr lang="en-US" dirty="0"/>
              <a:t> to "multi-head attention".</a:t>
            </a:r>
            <a:br>
              <a:rPr lang="en-US" dirty="0"/>
            </a:br>
            <a:endParaRPr lang="en-US" dirty="0"/>
          </a:p>
          <a:p>
            <a:endParaRPr lang="pl-PL" dirty="0">
              <a:solidFill>
                <a:srgbClr val="000000"/>
              </a:solidFill>
              <a:latin typeface="Neue Haas Grotesk Text Pro"/>
              <a:cs typeface="Arial"/>
            </a:endParaRPr>
          </a:p>
        </p:txBody>
      </p:sp>
      <p:grpSp>
        <p:nvGrpSpPr>
          <p:cNvPr id="26" name="Group 25">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7"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5407025"/>
      </p:ext>
    </p:extLst>
  </p:cSld>
  <p:clrMapOvr>
    <a:masterClrMapping/>
  </p:clrMapOvr>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1</TotalTime>
  <Words>936</Words>
  <Application>Microsoft Office PowerPoint</Application>
  <PresentationFormat>Panoramiczny</PresentationFormat>
  <Paragraphs>55</Paragraphs>
  <Slides>18</Slides>
  <Notes>0</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18</vt:i4>
      </vt:variant>
    </vt:vector>
  </HeadingPairs>
  <TitlesOfParts>
    <vt:vector size="21" baseType="lpstr">
      <vt:lpstr>Arial</vt:lpstr>
      <vt:lpstr>Neue Haas Grotesk Text Pro</vt:lpstr>
      <vt:lpstr>PunchcardVTI</vt:lpstr>
      <vt:lpstr>Sieci neuronowe typu Transformers</vt:lpstr>
      <vt:lpstr>Wprowadzenie</vt:lpstr>
      <vt:lpstr>Wprowadzenie c.d.</vt:lpstr>
      <vt:lpstr>Wprowadzenie c.d.</vt:lpstr>
      <vt:lpstr>Zastosowania</vt:lpstr>
      <vt:lpstr>Architektura</vt:lpstr>
      <vt:lpstr>Architektura – Input Embedding</vt:lpstr>
      <vt:lpstr>Architektura – Positional Encoding</vt:lpstr>
      <vt:lpstr>Architektura – Multi-Head Attention </vt:lpstr>
      <vt:lpstr>Architektura – Feed Forward  </vt:lpstr>
      <vt:lpstr>Architektura – Dekoder wejście  </vt:lpstr>
      <vt:lpstr>Architektura – Masked Multi-Head Attention  </vt:lpstr>
      <vt:lpstr>Architektura – Multi-head Attention with encoder  </vt:lpstr>
      <vt:lpstr>Architektura – Feed Forward (dekoder)   </vt:lpstr>
      <vt:lpstr>Zalety</vt:lpstr>
      <vt:lpstr>Wady</vt:lpstr>
      <vt:lpstr>Przykłady</vt:lpstr>
      <vt:lpstr>Źródła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
  <cp:lastModifiedBy>Tomasz Szkaradek</cp:lastModifiedBy>
  <cp:revision>261</cp:revision>
  <dcterms:created xsi:type="dcterms:W3CDTF">2023-05-06T21:39:44Z</dcterms:created>
  <dcterms:modified xsi:type="dcterms:W3CDTF">2023-05-07T22:50:07Z</dcterms:modified>
</cp:coreProperties>
</file>