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96" y="192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1952A02-A712-3E1C-6370-7F1FD43E2164}"/>
              </a:ext>
            </a:extLst>
          </p:cNvPr>
          <p:cNvSpPr>
            <a:spLocks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2F8475-97D6-D68C-39F5-4AF3A898D6B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97D0-189B-7397-D5B7-2F32A8B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7F4C-4F87-4235-9BDA-702B97B31058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9E7A-5CB8-6484-C401-1C0D7E5D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E6F8-76B4-882E-87F0-5C10B88A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AD62F-E1EC-4747-AAC8-E5C38CA519AE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0221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C1B4-E86E-88BF-87B2-3B675D65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A605-D52C-418B-9FD3-B471AF1695F1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87C7-D10B-C07C-0F31-2245C929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38E6-5954-5CF1-1CC6-08ED6D3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C17A-5C97-42CF-9662-D27450BF21E8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431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9AE4-E401-6BA8-1AE7-F7B80FE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DB5A-D168-49CE-874C-5326162521A5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E6D4-88AE-B717-65E9-2013009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BF3E-1B26-8D99-3A82-1D90FE05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D4E96-B07F-4701-BF3E-68C06ACBDF52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01084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C0F3-522F-D52D-D59F-EE670904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61015-084D-4327-B81D-E5576BC81557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B76D-D4C7-0E49-D17A-5961F6F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8222-FE06-CE0B-558D-3DA66B20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C58F-99C1-44E0-A91F-26E476BD7D31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05525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9B19-5C04-70F2-7EFA-5BBF1AF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252F9-FA09-48F5-938D-B2F0A7BCAF5A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6DA3-B76B-3AD1-0B8F-5655855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7A00-88BF-29C8-9B22-245880AA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ABA7-5053-4D25-B8B0-D1E2A4C9BFC0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1007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550F-4263-3A74-F479-6C0925FA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CCE72-FF28-4AB3-BEFA-01FD95045F2D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ED5-8AAD-BE02-9C71-582AE861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68DD-1C71-9792-F933-3D6554EA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B1DA9-7AB1-4CF7-9A60-2710FC9B6829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0081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3D65E9-3B21-0CF3-FFBB-9A8CA6CB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FEE22-6316-4191-A6F1-7682023DC857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A24129-FFDF-07AD-E9EC-5EEFC00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841281-5922-E931-12B0-CC4480DD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AFE2-8838-4E3C-B9CE-B77763C82EAE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1963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0DADBC-B119-8613-1436-A63AEA0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4955-482D-4F18-8A7C-CFB2E962C067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B2627F-64F8-3308-83B0-8859AA43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C698F-7807-5233-4923-52DDB96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104-AA34-4138-8F33-6C1B3A13878D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5529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7C0A75-7B01-6DC6-BDF6-C8C72C8F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B929C-A396-4CF4-B82F-0D28C06D256F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B5A92A-6DE8-CDB0-ABB4-F04E49B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89DE1E-BF61-EA4F-B3BB-E35BD92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AFC95-23B5-4222-A3AB-DBAEF3637A18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9936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8EF79C-4B12-BF4C-9C9C-F901490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2C60-6BA2-4FC5-9F47-B7FD0B084AEB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3E4904-2C6E-F064-5448-80E7F762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8787AD-97ED-3A21-AA7A-03821D2D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FBDD6-9CA1-4B32-9F9D-680D533B20AD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3638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93DC8E-C1F0-AF20-C749-20972B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D1E41-E5F2-40CD-B1EF-1087BFEA178F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2B6032-6E1C-FF07-CAA6-A53E203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1B7439-D6EB-333C-3671-58A9BD4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11F0-9756-4D61-BF43-4FD4530A5426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7281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B4E8-A025-C0A4-1E3E-3049323A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47BAF-F01C-4FF4-BE94-27B516E898A8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93B7-27FA-62EA-FB4B-B507230B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F55E-24A3-983C-A5AC-226D6E4B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B778-8C6B-456A-AD48-13730EFC0C57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29784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C197D-010A-7263-AF97-8DCFF2DC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21B7-7445-4E32-88A2-2E729017B05F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C57D89-7572-F212-F8BD-9D5ADCF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AD7CC-C65A-3D8E-88D9-E800DC0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B646-2CAE-4CAE-B659-66E105C9D1F8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80266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02F7-B14B-6D5E-7B49-D9CF79B2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F2B4F-3CBC-4F6F-84D0-8B9A4051A27C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2F5D-B20D-9151-5BCE-AF717B94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8D24-4C6D-ACCA-5C3D-B634273A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6F7E1-D823-4A11-985D-04F1F5E8139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24471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AE885-BE23-1F0E-F007-9BBC1AE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34510-41B1-4DB1-93A5-9F6BF482C6F4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FB84-905C-0F09-0870-C1D9E68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C7E3-E649-475C-D232-5F835AD8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CCE4-5806-418B-8109-D4FD2509F4DB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2670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2BA7-CEBD-01CA-38F2-7BAB134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F0124-786C-4769-9A95-EFD639E45532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88F8-8C7E-111A-26D6-06E7EDE1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7967-6584-1CC9-EB26-224552E5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0E46D-414C-4621-85BB-1B790B1F8CCD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617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A2C485-F877-4328-26CA-D48F5AA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D46D-29A9-4741-94D8-85424F71AF28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307C91-4FF3-143F-A9E7-FD66226A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7EA263-55FC-90A3-BC89-681156D5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6408-B612-41F7-983E-70FA7174C3CF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87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608958-2595-ED66-213F-072E1F46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1BF0E-9BF0-4E21-851F-A52EB961CD49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DA4915-C08B-B0C6-A3D5-9D384435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BBB316-4CF5-480C-DCD0-B661C290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A253-C119-471B-B29E-3BD66F348295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112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4B4D7B-E52E-23CD-9776-9A04FC97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19AEC-E079-4457-8607-0A6A548141B0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95BC28-F168-C340-5A00-350E391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1B132C-A3EF-988B-3364-72BE1AB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E964C-D4D0-4F4D-8CC6-AEEE57298164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632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864AAD-1BA0-66C9-A9C0-EDD9F85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66DB4-6EB3-4E11-B933-5A925CB256FD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962D92-FEF0-CAA8-86BE-9AB6F978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A223AC-AF5C-8B61-680A-123B117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BFF-F818-4A54-A6B4-6CB3257A36D0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5885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E1B569-E792-AA4C-1418-20E1110D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5E9DB-39AC-4797-A9FE-88565A47E6E2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D48A6B-B165-174D-14C9-1A9F19B4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886795-CFCD-4079-062F-7E704844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6EDFF-6538-4900-9B5E-EE822160535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4754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A51CED-3286-0FFF-99FA-65EFA58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599C-6EF1-48BC-B2A8-99F7AF9771C7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870CE8-BBCD-24D5-F57A-A7FD94D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C29DBC-B1B5-C187-4830-059B9821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C0DA-52EF-4312-932B-2694BB632018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53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BB77EE-20C5-6FA5-ADB9-104CD3068AA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6E272E3-ECD8-0479-096D-D883FEC2AC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7DC7-2C45-FC18-E379-FB3DA7AB0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AAA27B-1C02-4E4E-BE63-938B2BD971CD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DB38-C670-0B50-1A1E-D1D92CF0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4557-1566-8F98-9B9C-CFF5C7EB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0F0F70-50C1-4CA1-A39E-1338F2160C56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D5F0140-A181-C911-AAD9-D2A1C4B434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B9A927C-FBE2-7268-B0B6-35A6C2469D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7725-D40E-129F-B830-C5C1F6B67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D85B5-BEE3-4479-86BD-6DC18BC80EE5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C894-BE41-8670-759D-CDE83812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7005-B06B-E713-D70C-78E61029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3DFC2-D69C-4CC3-98C8-4F204F76BFA3}" type="slidenum">
              <a:rPr lang="en-US" altLang="pl-PL"/>
              <a:pPr>
                <a:defRPr/>
              </a:pPr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EA0F706D-74B5-9EAA-B4B5-8A87E06917A7}"/>
              </a:ext>
            </a:extLst>
          </p:cNvPr>
          <p:cNvSpPr>
            <a:spLocks/>
          </p:cNvSpPr>
          <p:nvPr/>
        </p:nvSpPr>
        <p:spPr bwMode="auto">
          <a:xfrm>
            <a:off x="3509963" y="1828800"/>
            <a:ext cx="399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3200"/>
              <a:t>React</a:t>
            </a:r>
            <a:endParaRPr lang="en-US" altLang="pl-PL" sz="3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2EFDF65-722E-3C32-E46F-436DC160C0ED}"/>
              </a:ext>
            </a:extLst>
          </p:cNvPr>
          <p:cNvSpPr>
            <a:spLocks/>
          </p:cNvSpPr>
          <p:nvPr/>
        </p:nvSpPr>
        <p:spPr bwMode="auto">
          <a:xfrm>
            <a:off x="3509963" y="2667000"/>
            <a:ext cx="35353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>
                <a:solidFill>
                  <a:srgbClr val="808080"/>
                </a:solidFill>
              </a:rPr>
              <a:t>10.05.2023</a:t>
            </a:r>
            <a:endParaRPr lang="pl-PL" altLang="pl-PL" sz="1600">
              <a:solidFill>
                <a:srgbClr val="808080"/>
              </a:solidFill>
            </a:endParaRPr>
          </a:p>
          <a:p>
            <a:pPr eaLnBrk="1"/>
            <a:r>
              <a:rPr lang="pl-PL" altLang="pl-PL" sz="1600">
                <a:solidFill>
                  <a:srgbClr val="808080"/>
                </a:solidFill>
              </a:rPr>
              <a:t>Tomasz Szkaradek, Wiktor Żychowicz</a:t>
            </a:r>
            <a:endParaRPr lang="en-US" altLang="pl-PL" sz="1600">
              <a:solidFill>
                <a:srgbClr val="80808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8010016-C209-0149-C0E0-44F0E794D772}"/>
              </a:ext>
            </a:extLst>
          </p:cNvPr>
          <p:cNvSpPr>
            <a:spLocks/>
          </p:cNvSpPr>
          <p:nvPr/>
        </p:nvSpPr>
        <p:spPr bwMode="auto">
          <a:xfrm>
            <a:off x="3508375" y="3408363"/>
            <a:ext cx="617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200">
                <a:latin typeface="FagoNoBoldCE-Caps" charset="0"/>
                <a:sym typeface="FagoNoBoldCE-Caps" charset="0"/>
              </a:rPr>
              <a:t>Akademia Górniczo-Hu</a:t>
            </a:r>
            <a:r>
              <a:rPr lang="pl-PL" altLang="pl-PL" sz="1200">
                <a:latin typeface="FagoNoBoldCE-Caps" charset="0"/>
                <a:sym typeface="FagoNoBoldCE-Caps" charset="0"/>
              </a:rPr>
              <a:t>t</a:t>
            </a:r>
            <a:r>
              <a:rPr lang="en-US" altLang="pl-PL" sz="1200">
                <a:latin typeface="FagoNoBoldCE-Caps" charset="0"/>
                <a:sym typeface="FagoNoBoldCE-Caps" charset="0"/>
              </a:rPr>
              <a:t>nicza im. Stanisława Staszica w Krakowie</a:t>
            </a:r>
          </a:p>
          <a:p>
            <a:pPr eaLnBrk="1"/>
            <a:r>
              <a:rPr lang="en-US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</a:t>
            </a:r>
            <a:r>
              <a:rPr lang="pl-PL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v</a:t>
            </a:r>
            <a:r>
              <a:rPr lang="en-US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ersity of Science and Technology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80" y="815752"/>
            <a:ext cx="11585575" cy="1460500"/>
          </a:xfrm>
        </p:spPr>
        <p:txBody>
          <a:bodyPr/>
          <a:lstStyle/>
          <a:p>
            <a:r>
              <a:rPr lang="pl-PL" altLang="en-US" dirty="0"/>
              <a:t>Wirtualny DOM</a:t>
            </a:r>
            <a:endParaRPr lang="en-GB" altLang="en-US" dirty="0"/>
          </a:p>
        </p:txBody>
      </p:sp>
      <p:pic>
        <p:nvPicPr>
          <p:cNvPr id="2" name="Symbol zastępczy zawartości 1">
            <a:extLst>
              <a:ext uri="{FF2B5EF4-FFF2-40B4-BE49-F238E27FC236}">
                <a16:creationId xmlns:a16="http://schemas.microsoft.com/office/drawing/2014/main" id="{16D44489-55BC-E9AC-929C-CE8CE410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320" y="2058603"/>
            <a:ext cx="6645979" cy="343929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42EF877-91F6-2061-1886-902ACB2E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62" y="1382314"/>
            <a:ext cx="11589500" cy="479187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19732-E915-31AD-855E-5517164DBA06}"/>
              </a:ext>
            </a:extLst>
          </p:cNvPr>
          <p:cNvSpPr txBox="1"/>
          <p:nvPr/>
        </p:nvSpPr>
        <p:spPr>
          <a:xfrm>
            <a:off x="907276" y="5574020"/>
            <a:ext cx="10922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Wirtualny dom nie koniecznie musi być </a:t>
            </a:r>
            <a:r>
              <a:rPr lang="pl-PL" dirty="0" err="1"/>
              <a:t>renderowany</a:t>
            </a:r>
            <a:r>
              <a:rPr lang="pl-PL" dirty="0"/>
              <a:t> do realnego drzewa DOM tylko np. jako aplikacja natywna, VR itd. .</a:t>
            </a:r>
          </a:p>
        </p:txBody>
      </p:sp>
    </p:spTree>
    <p:extLst>
      <p:ext uri="{BB962C8B-B14F-4D97-AF65-F5344CB8AC3E}">
        <p14:creationId xmlns:p14="http://schemas.microsoft.com/office/powerpoint/2010/main" val="93326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82" y="752544"/>
            <a:ext cx="11585575" cy="1460500"/>
          </a:xfrm>
        </p:spPr>
        <p:txBody>
          <a:bodyPr/>
          <a:lstStyle/>
          <a:p>
            <a:r>
              <a:rPr lang="pl-PL" altLang="en-US" dirty="0" err="1"/>
              <a:t>Hooki</a:t>
            </a:r>
            <a:endParaRPr lang="en-GB" alt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132278-A650-7F35-C6A6-123C696959F8}"/>
              </a:ext>
            </a:extLst>
          </p:cNvPr>
          <p:cNvSpPr txBox="1"/>
          <p:nvPr/>
        </p:nvSpPr>
        <p:spPr>
          <a:xfrm>
            <a:off x="956072" y="1953192"/>
            <a:ext cx="11953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Funkcje pozwalające na ingerencje w cykl życia komponentu.</a:t>
            </a:r>
            <a:endParaRPr lang="en-GB" alt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64C882E-8B3D-465E-520C-BD0366D7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6" y="2482106"/>
            <a:ext cx="2660399" cy="39585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83533F7-AAAB-AA3A-798F-4A3CF6A5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6" y="2626122"/>
            <a:ext cx="870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82" y="752544"/>
            <a:ext cx="11585575" cy="1460500"/>
          </a:xfrm>
        </p:spPr>
        <p:txBody>
          <a:bodyPr/>
          <a:lstStyle/>
          <a:p>
            <a:r>
              <a:rPr lang="pl-PL" altLang="en-US" dirty="0"/>
              <a:t>NPM – dodawanie zewnętrznych bibliotek</a:t>
            </a:r>
            <a:endParaRPr lang="en-GB" alt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132278-A650-7F35-C6A6-123C696959F8}"/>
              </a:ext>
            </a:extLst>
          </p:cNvPr>
          <p:cNvSpPr txBox="1"/>
          <p:nvPr/>
        </p:nvSpPr>
        <p:spPr>
          <a:xfrm>
            <a:off x="956072" y="1953192"/>
            <a:ext cx="11953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Z biblioteki </a:t>
            </a:r>
            <a:r>
              <a:rPr lang="pl-PL" altLang="en-US" dirty="0" err="1"/>
              <a:t>React</a:t>
            </a:r>
            <a:r>
              <a:rPr lang="pl-PL" altLang="en-US" dirty="0"/>
              <a:t> najczęściej korzysta się jako przy użyciu </a:t>
            </a:r>
            <a:r>
              <a:rPr lang="pl-PL" altLang="en-US" dirty="0" err="1"/>
              <a:t>frameworków</a:t>
            </a:r>
            <a:r>
              <a:rPr lang="pl-PL" altLang="en-US" dirty="0"/>
              <a:t>.</a:t>
            </a:r>
            <a:endParaRPr lang="en-GB" alt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8E2B5A-0ECF-F898-6A32-DAD44C11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72" y="2537868"/>
            <a:ext cx="8715375" cy="11715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CDCE224-FE23-8A4A-CEC7-6A5CC005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72" y="3730302"/>
            <a:ext cx="8734425" cy="11811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E11B415-C10A-991F-85DE-623D69666ED8}"/>
              </a:ext>
            </a:extLst>
          </p:cNvPr>
          <p:cNvSpPr txBox="1"/>
          <p:nvPr/>
        </p:nvSpPr>
        <p:spPr>
          <a:xfrm>
            <a:off x="956072" y="5016107"/>
            <a:ext cx="993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Narzucają one odpowiednia strukturę plików, dodają obsługę innych aspektów projektu (np. testowanie, wdrażanie) oraz zarządzają zależnościami.</a:t>
            </a:r>
          </a:p>
        </p:txBody>
      </p:sp>
    </p:spTree>
    <p:extLst>
      <p:ext uri="{BB962C8B-B14F-4D97-AF65-F5344CB8AC3E}">
        <p14:creationId xmlns:p14="http://schemas.microsoft.com/office/powerpoint/2010/main" val="168626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82" y="752544"/>
            <a:ext cx="11585575" cy="1460500"/>
          </a:xfrm>
        </p:spPr>
        <p:txBody>
          <a:bodyPr/>
          <a:lstStyle/>
          <a:p>
            <a:r>
              <a:rPr lang="pl-PL" altLang="en-US" dirty="0"/>
              <a:t>Często wykorzystywane technologie</a:t>
            </a:r>
            <a:endParaRPr lang="en-GB" alt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845EC3D-55A2-319B-4CD0-2FE6D778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88" y="2177970"/>
            <a:ext cx="3429000" cy="13335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95409D0-60D6-1A24-178A-2D6BBFE8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60" y="1997075"/>
            <a:ext cx="2562225" cy="17811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0DA3351-FD39-01C2-45D2-9B19B4886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008" y="1825624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rostokąt 2">
            <a:hlinkClick r:id="rId2"/>
            <a:extLst>
              <a:ext uri="{FF2B5EF4-FFF2-40B4-BE49-F238E27FC236}">
                <a16:creationId xmlns:a16="http://schemas.microsoft.com/office/drawing/2014/main" id="{D476D630-C452-7D7D-4B5D-DA2345D2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5123" name="pole tekstowe 1">
            <a:extLst>
              <a:ext uri="{FF2B5EF4-FFF2-40B4-BE49-F238E27FC236}">
                <a16:creationId xmlns:a16="http://schemas.microsoft.com/office/drawing/2014/main" id="{3672DF91-C375-E4E7-8566-F303CB18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185863"/>
            <a:ext cx="900112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indent="-4572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371600" indent="-4572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en-US" dirty="0"/>
              <a:t>Plan seminarium:</a:t>
            </a:r>
          </a:p>
          <a:p>
            <a:pPr lvl="1">
              <a:buFont typeface="Calibri Light" panose="020F0302020204030204" pitchFamily="34" charset="0"/>
              <a:buAutoNum type="arabicPeriod"/>
            </a:pPr>
            <a:r>
              <a:rPr lang="pl-PL" altLang="en-US" sz="2200" dirty="0">
                <a:solidFill>
                  <a:srgbClr val="374151"/>
                </a:solidFill>
                <a:latin typeface="Söhne"/>
              </a:rPr>
              <a:t>Wyjaśnienie czym jest biblioteka </a:t>
            </a:r>
            <a:r>
              <a:rPr lang="pl-PL" altLang="en-US" sz="2200" dirty="0" err="1">
                <a:solidFill>
                  <a:srgbClr val="374151"/>
                </a:solidFill>
                <a:latin typeface="Söhne"/>
              </a:rPr>
              <a:t>React</a:t>
            </a:r>
            <a:r>
              <a:rPr lang="pl-PL" altLang="en-US" sz="22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>
              <a:buFont typeface="Calibri Light" panose="020F0302020204030204" pitchFamily="34" charset="0"/>
              <a:buAutoNum type="arabicPeriod"/>
            </a:pPr>
            <a:r>
              <a:rPr lang="pl-PL" altLang="en-US" sz="2200" dirty="0">
                <a:solidFill>
                  <a:srgbClr val="374151"/>
                </a:solidFill>
                <a:latin typeface="Söhne"/>
              </a:rPr>
              <a:t>Historia powstawania </a:t>
            </a:r>
            <a:r>
              <a:rPr lang="pl-PL" altLang="en-US" sz="2200" dirty="0" err="1">
                <a:solidFill>
                  <a:srgbClr val="374151"/>
                </a:solidFill>
                <a:latin typeface="Söhne"/>
              </a:rPr>
              <a:t>React</a:t>
            </a:r>
            <a:r>
              <a:rPr lang="pl-PL" altLang="en-US" sz="22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>
              <a:buFont typeface="Calibri Light" panose="020F0302020204030204" pitchFamily="34" charset="0"/>
              <a:buAutoNum type="arabicPeriod"/>
            </a:pPr>
            <a:r>
              <a:rPr lang="pl-PL" altLang="en-US" sz="2200" dirty="0">
                <a:solidFill>
                  <a:srgbClr val="374151"/>
                </a:solidFill>
                <a:latin typeface="Söhne"/>
              </a:rPr>
              <a:t>Podstawy: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>
                <a:solidFill>
                  <a:srgbClr val="374151"/>
                </a:solidFill>
                <a:latin typeface="Söhne"/>
              </a:rPr>
              <a:t>Komponenty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>
                <a:solidFill>
                  <a:srgbClr val="374151"/>
                </a:solidFill>
                <a:latin typeface="Söhne"/>
              </a:rPr>
              <a:t>JSX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>
                <a:solidFill>
                  <a:srgbClr val="374151"/>
                </a:solidFill>
                <a:latin typeface="Söhne"/>
              </a:rPr>
              <a:t>Virtual DOM</a:t>
            </a:r>
            <a:r>
              <a:rPr lang="pl-PL" altLang="en-US" dirty="0">
                <a:solidFill>
                  <a:srgbClr val="374151"/>
                </a:solidFill>
                <a:latin typeface="Söhne"/>
              </a:rPr>
              <a:t>	</a:t>
            </a:r>
            <a:endParaRPr lang="pl-PL" altLang="en-US" dirty="0"/>
          </a:p>
          <a:p>
            <a:pPr lvl="1">
              <a:buFont typeface="Calibri Light" panose="020F0302020204030204" pitchFamily="34" charset="0"/>
              <a:buAutoNum type="arabicPeriod"/>
            </a:pPr>
            <a:r>
              <a:rPr lang="pl-PL" altLang="en-US" sz="2200" dirty="0" err="1"/>
              <a:t>Hooki</a:t>
            </a:r>
            <a:r>
              <a:rPr lang="pl-PL" altLang="en-US" sz="2200" dirty="0"/>
              <a:t>.</a:t>
            </a:r>
          </a:p>
          <a:p>
            <a:pPr lvl="1">
              <a:buFont typeface="Calibri Light" panose="020F0302020204030204" pitchFamily="34" charset="0"/>
              <a:buAutoNum type="arabicPeriod"/>
            </a:pPr>
            <a:r>
              <a:rPr lang="pl-PL" altLang="en-US" sz="2200" dirty="0"/>
              <a:t>Przykładowy projekt: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/>
              <a:t>Struktura projektu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/>
              <a:t>Tworzenie środowiska programistycznego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/>
              <a:t>Dodawanie zewnętrznych bibliotek(</a:t>
            </a:r>
            <a:r>
              <a:rPr lang="pl-PL" altLang="en-US" sz="2000" dirty="0" err="1"/>
              <a:t>npm</a:t>
            </a:r>
            <a:r>
              <a:rPr lang="pl-PL" altLang="en-US" sz="20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/>
              <a:t>Narzędzia developerskie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altLang="en-US" sz="2000" dirty="0" err="1"/>
              <a:t>Bundlowanie</a:t>
            </a:r>
            <a:r>
              <a:rPr lang="pl-PL" altLang="en-US" sz="2000" dirty="0"/>
              <a:t>/</a:t>
            </a:r>
            <a:r>
              <a:rPr lang="pl-PL" altLang="en-US" sz="2000" dirty="0" err="1"/>
              <a:t>deploy</a:t>
            </a: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2553D0D3-8926-BD8D-C908-A618FB0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825500"/>
            <a:ext cx="11585575" cy="1460500"/>
          </a:xfrm>
        </p:spPr>
        <p:txBody>
          <a:bodyPr/>
          <a:lstStyle/>
          <a:p>
            <a:r>
              <a:rPr lang="pl-PL" altLang="en-US"/>
              <a:t>Czym jest React?</a:t>
            </a:r>
            <a:endParaRPr lang="en-GB" altLang="en-US"/>
          </a:p>
        </p:txBody>
      </p:sp>
      <p:pic>
        <p:nvPicPr>
          <p:cNvPr id="6147" name="Symbol zastępczy zawartości 4">
            <a:extLst>
              <a:ext uri="{FF2B5EF4-FFF2-40B4-BE49-F238E27FC236}">
                <a16:creationId xmlns:a16="http://schemas.microsoft.com/office/drawing/2014/main" id="{A7808B08-E080-697B-D5E4-EE4DB7C79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563" y="2149475"/>
            <a:ext cx="11268075" cy="1628775"/>
          </a:xfrm>
        </p:spPr>
      </p:pic>
      <p:sp>
        <p:nvSpPr>
          <p:cNvPr id="6148" name="pole tekstowe 10">
            <a:extLst>
              <a:ext uri="{FF2B5EF4-FFF2-40B4-BE49-F238E27FC236}">
                <a16:creationId xmlns:a16="http://schemas.microsoft.com/office/drawing/2014/main" id="{E896F25D-7811-4BD0-2C62-25C719C00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3994150"/>
            <a:ext cx="67151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en-US" sz="2200" dirty="0"/>
              <a:t>Główne założenia: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altLang="en-US" sz="2000" dirty="0"/>
              <a:t>Deklaratywny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altLang="en-US" sz="2000" dirty="0"/>
              <a:t>Oparty na komponentach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altLang="en-US" sz="2000" dirty="0"/>
              <a:t>Funkcyjny(przynajmniej nowsze wersje)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>
            <a:extLst>
              <a:ext uri="{FF2B5EF4-FFF2-40B4-BE49-F238E27FC236}">
                <a16:creationId xmlns:a16="http://schemas.microsoft.com/office/drawing/2014/main" id="{5D83D274-97A4-2047-8040-66AD00AB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50888"/>
            <a:ext cx="11585575" cy="1460500"/>
          </a:xfrm>
        </p:spPr>
        <p:txBody>
          <a:bodyPr/>
          <a:lstStyle/>
          <a:p>
            <a:r>
              <a:rPr lang="pl-PL" altLang="en-US"/>
              <a:t>Historia</a:t>
            </a:r>
            <a:endParaRPr lang="en-GB" altLang="en-US"/>
          </a:p>
        </p:txBody>
      </p:sp>
      <p:pic>
        <p:nvPicPr>
          <p:cNvPr id="7171" name="Symbol zastępczy zawartości 3">
            <a:extLst>
              <a:ext uri="{FF2B5EF4-FFF2-40B4-BE49-F238E27FC236}">
                <a16:creationId xmlns:a16="http://schemas.microsoft.com/office/drawing/2014/main" id="{97C5B028-426B-7599-1573-F39817DC07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6488" y="1906588"/>
            <a:ext cx="2857500" cy="1600200"/>
          </a:xfrm>
        </p:spPr>
      </p:pic>
      <p:sp>
        <p:nvSpPr>
          <p:cNvPr id="7172" name="pole tekstowe 5">
            <a:extLst>
              <a:ext uri="{FF2B5EF4-FFF2-40B4-BE49-F238E27FC236}">
                <a16:creationId xmlns:a16="http://schemas.microsoft.com/office/drawing/2014/main" id="{71C76806-5466-5C78-D043-FAEA1799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773488"/>
            <a:ext cx="11418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GB" altLang="en-US" dirty="0"/>
              <a:t>https://www.youtube.com/watch?v=XxVg_s8xAms&amp;ab_channel=MetaDevelopers</a:t>
            </a:r>
          </a:p>
        </p:txBody>
      </p:sp>
      <p:sp>
        <p:nvSpPr>
          <p:cNvPr id="7173" name="pole tekstowe 7">
            <a:extLst>
              <a:ext uri="{FF2B5EF4-FFF2-40B4-BE49-F238E27FC236}">
                <a16:creationId xmlns:a16="http://schemas.microsoft.com/office/drawing/2014/main" id="{44129388-F640-D223-095A-F54D1365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502150"/>
            <a:ext cx="671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GB" altLang="en-US" dirty="0"/>
              <a:t>https://github.com/facebook/react</a:t>
            </a:r>
          </a:p>
        </p:txBody>
      </p:sp>
      <p:sp>
        <p:nvSpPr>
          <p:cNvPr id="7174" name="pole tekstowe 9">
            <a:extLst>
              <a:ext uri="{FF2B5EF4-FFF2-40B4-BE49-F238E27FC236}">
                <a16:creationId xmlns:a16="http://schemas.microsoft.com/office/drawing/2014/main" id="{DE151B64-2AAE-D3C4-9F72-3A9AE834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5000625"/>
            <a:ext cx="671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en-US" dirty="0"/>
              <a:t>Najnowsza strona: </a:t>
            </a:r>
            <a:r>
              <a:rPr lang="en-GB" altLang="en-US" dirty="0"/>
              <a:t>https://react.dev/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32" y="699037"/>
            <a:ext cx="11585575" cy="1460500"/>
          </a:xfrm>
        </p:spPr>
        <p:txBody>
          <a:bodyPr/>
          <a:lstStyle/>
          <a:p>
            <a:r>
              <a:rPr lang="pl-PL" altLang="en-US" dirty="0"/>
              <a:t>JSX</a:t>
            </a:r>
            <a:endParaRPr lang="en-GB" altLang="en-US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8D622F98-C30F-A60B-0B42-DACDAB77D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435" y="3482760"/>
            <a:ext cx="4628457" cy="2316820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BCB3306-3475-C55F-79C5-E4952BE82836}"/>
              </a:ext>
            </a:extLst>
          </p:cNvPr>
          <p:cNvSpPr txBox="1"/>
          <p:nvPr/>
        </p:nvSpPr>
        <p:spPr>
          <a:xfrm>
            <a:off x="888429" y="1897623"/>
            <a:ext cx="6715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Tradycyjne podejście: </a:t>
            </a:r>
            <a:r>
              <a:rPr lang="en-GB" b="0" i="0" dirty="0">
                <a:solidFill>
                  <a:srgbClr val="23272F"/>
                </a:solidFill>
                <a:effectLst/>
                <a:latin typeface="Optimistic Text"/>
              </a:rPr>
              <a:t>HTML, CSS </a:t>
            </a:r>
            <a:r>
              <a:rPr lang="pl-PL" b="0" i="0" dirty="0">
                <a:solidFill>
                  <a:srgbClr val="23272F"/>
                </a:solidFill>
                <a:effectLst/>
                <a:latin typeface="Optimistic Text"/>
              </a:rPr>
              <a:t>i </a:t>
            </a:r>
            <a:r>
              <a:rPr lang="en-GB" b="0" i="0" dirty="0">
                <a:solidFill>
                  <a:srgbClr val="23272F"/>
                </a:solidFill>
                <a:effectLst/>
                <a:latin typeface="Optimistic Text"/>
              </a:rPr>
              <a:t>JavaScript</a:t>
            </a:r>
            <a:endParaRPr lang="en-GB" alt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9C6BD77-B0F0-DE1C-2434-3DC546CC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768" y="1329978"/>
            <a:ext cx="4948124" cy="222694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60A4EE2-D61F-3C78-F708-72475C50398D}"/>
              </a:ext>
            </a:extLst>
          </p:cNvPr>
          <p:cNvSpPr txBox="1"/>
          <p:nvPr/>
        </p:nvSpPr>
        <p:spPr>
          <a:xfrm>
            <a:off x="923925" y="3757496"/>
            <a:ext cx="6715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Rendering HTML w JS:</a:t>
            </a:r>
            <a:endParaRPr lang="en-GB" altLang="en-US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9DEFA9A-8C82-A4E5-4CF8-18346DF7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49" y="5405107"/>
            <a:ext cx="4038600" cy="1362075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6F1DCE9-7F7B-B27D-BF19-AE213436C1C8}"/>
              </a:ext>
            </a:extLst>
          </p:cNvPr>
          <p:cNvSpPr txBox="1"/>
          <p:nvPr/>
        </p:nvSpPr>
        <p:spPr>
          <a:xfrm>
            <a:off x="825311" y="4505726"/>
            <a:ext cx="6715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JSX czyli osadzenie języka znaczników(</a:t>
            </a:r>
            <a:r>
              <a:rPr lang="pl-PL" altLang="en-US" dirty="0" err="1"/>
              <a:t>markup</a:t>
            </a:r>
            <a:r>
              <a:rPr lang="pl-PL" altLang="en-US" dirty="0"/>
              <a:t>) w JS :</a:t>
            </a:r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677800"/>
            <a:ext cx="11585575" cy="1460500"/>
          </a:xfrm>
        </p:spPr>
        <p:txBody>
          <a:bodyPr/>
          <a:lstStyle/>
          <a:p>
            <a:r>
              <a:rPr lang="pl-PL" altLang="en-US" dirty="0"/>
              <a:t>Komponenty</a:t>
            </a:r>
            <a:endParaRPr lang="en-GB" altLang="en-US" dirty="0"/>
          </a:p>
        </p:txBody>
      </p:sp>
      <p:sp>
        <p:nvSpPr>
          <p:cNvPr id="8195" name="Symbol zastępczy zawartości 2">
            <a:extLst>
              <a:ext uri="{FF2B5EF4-FFF2-40B4-BE49-F238E27FC236}">
                <a16:creationId xmlns:a16="http://schemas.microsoft.com/office/drawing/2014/main" id="{E37E4DF5-FA2D-8A85-40D1-5A7D6A1F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dirty="0"/>
              <a:t>Komponenty są to elementy interfejsu użytkownika wielokrotnego użytku.</a:t>
            </a:r>
            <a:endParaRPr lang="en-GB" alt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67B998D-EDEC-3863-EBDE-C0EB8A62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0" y="4066282"/>
            <a:ext cx="5116436" cy="13681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D13592B-9463-D40E-1438-C049D6C8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56" y="2842146"/>
            <a:ext cx="7828465" cy="26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766434"/>
            <a:ext cx="11585575" cy="1460500"/>
          </a:xfrm>
        </p:spPr>
        <p:txBody>
          <a:bodyPr/>
          <a:lstStyle/>
          <a:p>
            <a:r>
              <a:rPr lang="pl-PL" altLang="en-US" dirty="0"/>
              <a:t>Komponenty – podejście funkcyjne (aktualne)</a:t>
            </a:r>
            <a:endParaRPr lang="en-GB" altLang="en-US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10A771F9-1BF6-6F9F-D90A-ABB6B148F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432" y="3130178"/>
            <a:ext cx="3752850" cy="2085975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132278-A650-7F35-C6A6-123C696959F8}"/>
              </a:ext>
            </a:extLst>
          </p:cNvPr>
          <p:cNvSpPr txBox="1"/>
          <p:nvPr/>
        </p:nvSpPr>
        <p:spPr>
          <a:xfrm>
            <a:off x="956072" y="1953192"/>
            <a:ext cx="11953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Dowolna funkcja zwracająca element UI (odpowiedzialność za zarządzanie stanem komponentu została przecucona na tzw. </a:t>
            </a:r>
            <a:r>
              <a:rPr lang="pl-PL" altLang="en-US" dirty="0" err="1"/>
              <a:t>Hooki</a:t>
            </a:r>
            <a:r>
              <a:rPr lang="pl-PL" altLang="en-US" dirty="0"/>
              <a:t>).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3782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sz="4400" dirty="0"/>
              <a:t>Komponenty – podejście klasowe (stare podejście)</a:t>
            </a:r>
            <a:endParaRPr lang="en-GB" altLang="en-US" sz="4400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4C26974B-3039-56C3-492A-8C430312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28" y="1559531"/>
            <a:ext cx="8858250" cy="1600200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BD0382E-C693-7956-276F-FBB6EAAB1622}"/>
              </a:ext>
            </a:extLst>
          </p:cNvPr>
          <p:cNvSpPr txBox="1"/>
          <p:nvPr/>
        </p:nvSpPr>
        <p:spPr>
          <a:xfrm>
            <a:off x="923428" y="3159731"/>
            <a:ext cx="6715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/>
              <a:t>Podejście obiektowe zamiast funkcyjnego. Związane z cyklem życia danego komponentu.</a:t>
            </a:r>
            <a:endParaRPr lang="en-GB" alt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C417FD-4415-BF89-6765-8718EDE0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32" y="4066282"/>
            <a:ext cx="6715124" cy="2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7775B051-79AE-A09B-13DF-CB3DDCD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82" y="752544"/>
            <a:ext cx="11585575" cy="1460500"/>
          </a:xfrm>
        </p:spPr>
        <p:txBody>
          <a:bodyPr/>
          <a:lstStyle/>
          <a:p>
            <a:r>
              <a:rPr lang="pl-PL" altLang="en-US" dirty="0"/>
              <a:t>Podstawowe aplikacja w </a:t>
            </a:r>
            <a:r>
              <a:rPr lang="pl-PL" altLang="en-US" dirty="0" err="1"/>
              <a:t>React</a:t>
            </a:r>
            <a:endParaRPr lang="en-GB" alt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132278-A650-7F35-C6A6-123C696959F8}"/>
              </a:ext>
            </a:extLst>
          </p:cNvPr>
          <p:cNvSpPr txBox="1"/>
          <p:nvPr/>
        </p:nvSpPr>
        <p:spPr>
          <a:xfrm>
            <a:off x="956072" y="1953192"/>
            <a:ext cx="11953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en-US" dirty="0" err="1"/>
              <a:t>React</a:t>
            </a:r>
            <a:r>
              <a:rPr lang="pl-PL" altLang="en-US" dirty="0"/>
              <a:t> sam w sobie nie narzuca technologii do </a:t>
            </a:r>
            <a:r>
              <a:rPr lang="pl-PL" altLang="en-US" dirty="0" err="1"/>
              <a:t>renderowania</a:t>
            </a:r>
            <a:r>
              <a:rPr lang="pl-PL" altLang="en-US" dirty="0"/>
              <a:t> Interfejsu.</a:t>
            </a:r>
          </a:p>
          <a:p>
            <a:r>
              <a:rPr lang="pl-PL" altLang="en-US" dirty="0"/>
              <a:t>Teoretycznie można pisać aplikacje w </a:t>
            </a:r>
            <a:r>
              <a:rPr lang="pl-PL" altLang="en-US" dirty="0" err="1"/>
              <a:t>React</a:t>
            </a:r>
            <a:r>
              <a:rPr lang="pl-PL" altLang="en-US" dirty="0"/>
              <a:t>, które nie są </a:t>
            </a:r>
            <a:r>
              <a:rPr lang="pl-PL" altLang="en-US" dirty="0" err="1"/>
              <a:t>renderowane</a:t>
            </a:r>
            <a:r>
              <a:rPr lang="pl-PL" altLang="en-US" dirty="0"/>
              <a:t> jako strony internetowe (brak DOM).</a:t>
            </a:r>
            <a:endParaRPr lang="en-GB" alt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5677AB-E709-027B-AE90-0ECAC689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88" y="3325469"/>
            <a:ext cx="7248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20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311</Words>
  <Application>Microsoft Office PowerPoint</Application>
  <PresentationFormat>Niestandardowy</PresentationFormat>
  <Paragraphs>49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Calibri Light</vt:lpstr>
      <vt:lpstr>Calibri</vt:lpstr>
      <vt:lpstr>Helvetica Neue</vt:lpstr>
      <vt:lpstr>FagoNoBoldCE-Caps</vt:lpstr>
      <vt:lpstr>Söhne</vt:lpstr>
      <vt:lpstr>Blank Presentation - Default</vt:lpstr>
      <vt:lpstr>Blank Presentation</vt:lpstr>
      <vt:lpstr>Prezentacja programu PowerPoint</vt:lpstr>
      <vt:lpstr>Prezentacja programu PowerPoint</vt:lpstr>
      <vt:lpstr>Czym jest React?</vt:lpstr>
      <vt:lpstr>Historia</vt:lpstr>
      <vt:lpstr>JSX</vt:lpstr>
      <vt:lpstr>Komponenty</vt:lpstr>
      <vt:lpstr>Komponenty – podejście funkcyjne (aktualne)</vt:lpstr>
      <vt:lpstr>Komponenty – podejście klasowe (stare podejście)</vt:lpstr>
      <vt:lpstr>Podstawowe aplikacja w React</vt:lpstr>
      <vt:lpstr>Wirtualny DOM</vt:lpstr>
      <vt:lpstr>Hooki</vt:lpstr>
      <vt:lpstr>NPM – dodawanie zewnętrznych bibliotek</vt:lpstr>
      <vt:lpstr>Często wykorzystywane 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Wiktor Żychowicz</cp:lastModifiedBy>
  <cp:revision>23</cp:revision>
  <dcterms:modified xsi:type="dcterms:W3CDTF">2023-05-09T16:57:33Z</dcterms:modified>
</cp:coreProperties>
</file>