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7" roundtripDataSignature="AMtx7mg5OY3R0pAxevg+fgTNWSftGfx/o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4403D97-0999-4658-89BB-E200C791C0E6}">
  <a:tblStyle styleId="{F4403D97-0999-4658-89BB-E200C791C0E6}" styleName="Table_0">
    <a:wholeTbl>
      <a:tcTxStyle b="off" i="off">
        <a:font>
          <a:latin typeface=""/>
          <a:ea typeface=""/>
          <a:cs typeface="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7F1FA"/>
          </a:solidFill>
        </a:fill>
      </a:tcStyle>
    </a:wholeTbl>
    <a:band1H>
      <a:tcTxStyle/>
      <a:tcStyle>
        <a:tcBdr/>
        <a:fill>
          <a:solidFill>
            <a:srgbClr val="CBE2F5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BE2F5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"/>
          <a:ea typeface=""/>
          <a:cs typeface="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"/>
          <a:ea typeface=""/>
          <a:cs typeface="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"/>
          <a:ea typeface=""/>
          <a:cs typeface="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"/>
          <a:ea typeface=""/>
          <a:cs typeface="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1450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customschemas.google.com/relationships/presentationmetadata" Target="metadata"/><Relationship Id="rId2" Type="http://schemas.openxmlformats.org/officeDocument/2006/relationships/slide" Target="slides/slide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70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marR="0" lvl="2" algn="l" rtl="0">
              <a:lnSpc>
                <a:spcPct val="70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marR="0" lvl="3" algn="l" rtl="0">
              <a:lnSpc>
                <a:spcPct val="70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marR="0" lvl="4" algn="l" rtl="0">
              <a:lnSpc>
                <a:spcPct val="70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70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marR="0" lvl="2" algn="l" rtl="0">
              <a:lnSpc>
                <a:spcPct val="70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marR="0" lvl="3" algn="l" rtl="0">
              <a:lnSpc>
                <a:spcPct val="70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marR="0" lvl="4" algn="l" rtl="0">
              <a:lnSpc>
                <a:spcPct val="70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70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marR="0" lvl="2" algn="l" rtl="0">
              <a:lnSpc>
                <a:spcPct val="70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marR="0" lvl="3" algn="l" rtl="0">
              <a:lnSpc>
                <a:spcPct val="70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marR="0" lvl="4" algn="l" rtl="0">
              <a:lnSpc>
                <a:spcPct val="70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9" name="Google Shape;3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54" name="Google Shape;5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b="1"/>
              <a:t>Non-functional</a:t>
            </a:r>
            <a:r>
              <a:rPr lang="en-US"/>
              <a:t> (how the system works)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b="1"/>
              <a:t>Functional</a:t>
            </a:r>
            <a:r>
              <a:rPr lang="en-US"/>
              <a:t>  (what the system should do)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2" name="Google Shape;6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b="1"/>
              <a:t>Non-functional</a:t>
            </a:r>
            <a:r>
              <a:rPr lang="en-US"/>
              <a:t> (how the system works)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b="1"/>
              <a:t>Functional</a:t>
            </a:r>
            <a:r>
              <a:rPr lang="en-US"/>
              <a:t>  (what the system should do)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bg>
      <p:bgPr>
        <a:solidFill>
          <a:schemeClr val="lt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2"/>
          <p:cNvSpPr txBox="1">
            <a:spLocks noGrp="1"/>
          </p:cNvSpPr>
          <p:nvPr>
            <p:ph type="ftr" idx="11"/>
          </p:nvPr>
        </p:nvSpPr>
        <p:spPr>
          <a:xfrm>
            <a:off x="107156" y="6629400"/>
            <a:ext cx="8046244" cy="147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2"/>
          <p:cNvSpPr txBox="1">
            <a:spLocks noGrp="1"/>
          </p:cNvSpPr>
          <p:nvPr>
            <p:ph type="body" idx="1"/>
          </p:nvPr>
        </p:nvSpPr>
        <p:spPr>
          <a:xfrm>
            <a:off x="304800" y="914400"/>
            <a:ext cx="86106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04800" algn="l">
              <a:spcBef>
                <a:spcPts val="480"/>
              </a:spcBef>
              <a:spcAft>
                <a:spcPts val="0"/>
              </a:spcAft>
              <a:buClr>
                <a:srgbClr val="215D4B"/>
              </a:buClr>
              <a:buSzPts val="1200"/>
              <a:buChar char="◆"/>
              <a:defRPr sz="240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98450" algn="l">
              <a:spcBef>
                <a:spcPts val="440"/>
              </a:spcBef>
              <a:spcAft>
                <a:spcPts val="0"/>
              </a:spcAft>
              <a:buClr>
                <a:srgbClr val="215D4B"/>
              </a:buClr>
              <a:buSzPts val="1100"/>
              <a:buChar char="🞛"/>
              <a:defRPr sz="2200"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27940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800"/>
              <a:buChar char="🞜"/>
              <a:defRPr sz="2000"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 sz="18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Char char="»"/>
              <a:defRPr sz="16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12"/>
          <p:cNvSpPr txBox="1">
            <a:spLocks noGrp="1"/>
          </p:cNvSpPr>
          <p:nvPr>
            <p:ph type="title"/>
          </p:nvPr>
        </p:nvSpPr>
        <p:spPr>
          <a:xfrm>
            <a:off x="228600" y="152400"/>
            <a:ext cx="7620000" cy="411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2"/>
          <p:cNvSpPr txBox="1">
            <a:spLocks noGrp="1"/>
          </p:cNvSpPr>
          <p:nvPr>
            <p:ph type="sldNum" idx="12"/>
          </p:nvPr>
        </p:nvSpPr>
        <p:spPr>
          <a:xfrm>
            <a:off x="107156" y="6629399"/>
            <a:ext cx="8929688" cy="162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0" name="Google Shape;20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751513"/>
            <a:ext cx="9144000" cy="58620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3400" y="0"/>
            <a:ext cx="1295400" cy="7374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3"/>
          <p:cNvSpPr txBox="1">
            <a:spLocks noGrp="1"/>
          </p:cNvSpPr>
          <p:nvPr>
            <p:ph type="title"/>
          </p:nvPr>
        </p:nvSpPr>
        <p:spPr>
          <a:xfrm>
            <a:off x="228600" y="152400"/>
            <a:ext cx="8229600" cy="411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3"/>
          <p:cNvSpPr txBox="1">
            <a:spLocks noGrp="1"/>
          </p:cNvSpPr>
          <p:nvPr>
            <p:ph type="ftr" idx="11"/>
          </p:nvPr>
        </p:nvSpPr>
        <p:spPr>
          <a:xfrm>
            <a:off x="0" y="6629400"/>
            <a:ext cx="80772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3"/>
          <p:cNvSpPr txBox="1">
            <a:spLocks noGrp="1"/>
          </p:cNvSpPr>
          <p:nvPr>
            <p:ph type="sldNum" idx="12"/>
          </p:nvPr>
        </p:nvSpPr>
        <p:spPr>
          <a:xfrm>
            <a:off x="8153400" y="6613525"/>
            <a:ext cx="776288" cy="168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ustom Layout">
  <p:cSld name="1_Custom Layou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4"/>
          <p:cNvSpPr txBox="1">
            <a:spLocks noGrp="1"/>
          </p:cNvSpPr>
          <p:nvPr>
            <p:ph type="title"/>
          </p:nvPr>
        </p:nvSpPr>
        <p:spPr>
          <a:xfrm>
            <a:off x="228600" y="152400"/>
            <a:ext cx="8229600" cy="411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4"/>
          <p:cNvSpPr txBox="1">
            <a:spLocks noGrp="1"/>
          </p:cNvSpPr>
          <p:nvPr>
            <p:ph type="ftr" idx="11"/>
          </p:nvPr>
        </p:nvSpPr>
        <p:spPr>
          <a:xfrm>
            <a:off x="0" y="6629400"/>
            <a:ext cx="80772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4"/>
          <p:cNvSpPr txBox="1">
            <a:spLocks noGrp="1"/>
          </p:cNvSpPr>
          <p:nvPr>
            <p:ph type="sldNum" idx="12"/>
          </p:nvPr>
        </p:nvSpPr>
        <p:spPr>
          <a:xfrm>
            <a:off x="8153400" y="6613525"/>
            <a:ext cx="776288" cy="168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FC7C5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 txBox="1">
            <a:spLocks noGrp="1"/>
          </p:cNvSpPr>
          <p:nvPr>
            <p:ph type="title"/>
          </p:nvPr>
        </p:nvSpPr>
        <p:spPr>
          <a:xfrm>
            <a:off x="228600" y="152400"/>
            <a:ext cx="8229600" cy="411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11"/>
          <p:cNvSpPr txBox="1">
            <a:spLocks noGrp="1"/>
          </p:cNvSpPr>
          <p:nvPr>
            <p:ph type="body" idx="1"/>
          </p:nvPr>
        </p:nvSpPr>
        <p:spPr>
          <a:xfrm>
            <a:off x="304800" y="914400"/>
            <a:ext cx="86106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30200" algn="l" rtl="0">
              <a:spcBef>
                <a:spcPts val="640"/>
              </a:spcBef>
              <a:spcAft>
                <a:spcPts val="0"/>
              </a:spcAft>
              <a:buClr>
                <a:srgbClr val="000099"/>
              </a:buClr>
              <a:buSzPts val="1600"/>
              <a:buFont typeface="Noto Sans Symbols"/>
              <a:buChar char="◆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400"/>
              <a:buFont typeface="Noto Sans Symbols"/>
              <a:buChar char="🞛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89560" algn="l" rtl="0"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960"/>
              <a:buFont typeface="Noto Sans Symbols"/>
              <a:buChar char="🞜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1"/>
          <p:cNvSpPr txBox="1">
            <a:spLocks noGrp="1"/>
          </p:cNvSpPr>
          <p:nvPr>
            <p:ph type="ftr" idx="11"/>
          </p:nvPr>
        </p:nvSpPr>
        <p:spPr>
          <a:xfrm>
            <a:off x="0" y="6629400"/>
            <a:ext cx="80772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70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marR="0" lvl="2" algn="l" rtl="0">
              <a:lnSpc>
                <a:spcPct val="70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marR="0" lvl="3" algn="l" rtl="0">
              <a:lnSpc>
                <a:spcPct val="70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marR="0" lvl="4" algn="l" rtl="0">
              <a:lnSpc>
                <a:spcPct val="70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endParaRPr/>
          </a:p>
        </p:txBody>
      </p:sp>
      <p:sp>
        <p:nvSpPr>
          <p:cNvPr id="13" name="Google Shape;13;p11"/>
          <p:cNvSpPr txBox="1">
            <a:spLocks noGrp="1"/>
          </p:cNvSpPr>
          <p:nvPr>
            <p:ph type="sldNum" idx="12"/>
          </p:nvPr>
        </p:nvSpPr>
        <p:spPr>
          <a:xfrm>
            <a:off x="8153400" y="6613525"/>
            <a:ext cx="776288" cy="168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" name="Google Shape;14;p11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solidFill>
            <a:srgbClr val="487B78"/>
          </a:solidFill>
          <a:ln w="9525" cap="flat" cmpd="sng">
            <a:solidFill>
              <a:srgbClr val="5DA09C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800" b="1" i="0" u="none" strike="noStrike" cap="none">
              <a:solidFill>
                <a:srgbClr val="008AF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lin ang="5400000" scaled="0"/>
        </a:gra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"/>
          <p:cNvSpPr txBox="1">
            <a:spLocks noGrp="1"/>
          </p:cNvSpPr>
          <p:nvPr>
            <p:ph type="title"/>
          </p:nvPr>
        </p:nvSpPr>
        <p:spPr>
          <a:xfrm>
            <a:off x="228600" y="152400"/>
            <a:ext cx="7620000" cy="411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" name="Google Shape;35;p1"/>
          <p:cNvSpPr txBox="1">
            <a:spLocks noGrp="1"/>
          </p:cNvSpPr>
          <p:nvPr>
            <p:ph type="sldNum" idx="12"/>
          </p:nvPr>
        </p:nvSpPr>
        <p:spPr>
          <a:xfrm>
            <a:off x="107156" y="6629399"/>
            <a:ext cx="8929688" cy="162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  <p:sp>
        <p:nvSpPr>
          <p:cNvPr id="36" name="Google Shape;36;p1"/>
          <p:cNvSpPr/>
          <p:nvPr/>
        </p:nvSpPr>
        <p:spPr>
          <a:xfrm>
            <a:off x="533400" y="935182"/>
            <a:ext cx="8077200" cy="9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endParaRPr sz="2800" b="1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endParaRPr sz="18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7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rPr lang="en-US" sz="4000" b="1" i="0" u="none" strike="noStrike" cap="none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BoxGame.net</a:t>
            </a:r>
            <a:endParaRPr dirty="0"/>
          </a:p>
          <a:p>
            <a:pPr marL="0" marR="0" lvl="0" indent="0" algn="just" rtl="0">
              <a:lnSpc>
                <a:spcPct val="7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oto Sans Symbols"/>
              <a:buNone/>
            </a:pPr>
            <a:r>
              <a:rPr lang="en-US" sz="28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Supervisor:</a:t>
            </a:r>
            <a:endParaRPr sz="2800" b="1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 Lê Thanh Nhân</a:t>
            </a:r>
          </a:p>
          <a:p>
            <a:pPr marL="0" marR="0" lvl="0" indent="0" algn="just" rtl="0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rPr lang="en-US" sz="2800" b="1" dirty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Members:</a:t>
            </a:r>
          </a:p>
          <a:p>
            <a:pPr marL="1311275" marR="0" lvl="0" indent="-457200" algn="just" rtl="0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ingdings" panose="05000000000000000000" pitchFamily="2" charset="2"/>
              <a:buChar char="ü"/>
              <a:tabLst>
                <a:tab pos="1255713" algn="l"/>
              </a:tabLst>
            </a:pPr>
            <a:r>
              <a:rPr lang="en-US" sz="28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Nguyen Tuan Loc </a:t>
            </a:r>
            <a:r>
              <a:rPr lang="en-US" sz="2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</a:t>
            </a:r>
            <a:r>
              <a:rPr lang="en-US" sz="2800" b="0" i="0" u="none" strike="noStrike" cap="none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Student1350801</a:t>
            </a:r>
            <a:endParaRPr lang="en-US" sz="28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311275" marR="0" lvl="0" indent="-457200" algn="just" rtl="0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ingdings" panose="05000000000000000000" pitchFamily="2" charset="2"/>
              <a:buChar char="ü"/>
              <a:tabLst>
                <a:tab pos="1255713" algn="l"/>
              </a:tabLst>
            </a:pPr>
            <a:r>
              <a:rPr lang="en-US" sz="2800" b="0" i="0" u="none" strike="noStrike" cap="none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Nguyen Gia Bao - Student1347086</a:t>
            </a:r>
            <a:endParaRPr dirty="0"/>
          </a:p>
          <a:p>
            <a:pPr marL="1311275" marR="0" lvl="0" indent="-457200" algn="just" rtl="0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Font typeface="Wingdings" panose="05000000000000000000" pitchFamily="2" charset="2"/>
              <a:buChar char="ü"/>
              <a:tabLst>
                <a:tab pos="1255713" algn="l"/>
              </a:tabLst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Nguyen </a:t>
            </a:r>
            <a:r>
              <a:rPr lang="en-US" sz="2800" b="0" i="0" u="none" strike="noStrike" cap="none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Phuoc Hoan - Student</a:t>
            </a:r>
            <a:r>
              <a:rPr lang="en-US" sz="28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1347090</a:t>
            </a:r>
          </a:p>
          <a:p>
            <a:pPr marL="1311275" marR="0" lvl="0" indent="-457200" algn="just" rtl="0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Font typeface="Wingdings" panose="05000000000000000000" pitchFamily="2" charset="2"/>
              <a:buChar char="ü"/>
              <a:tabLst>
                <a:tab pos="1255713" algn="l"/>
              </a:tabLst>
            </a:pPr>
            <a:r>
              <a:rPr lang="en-US" sz="2800" dirty="0" smtClean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Nguyen Le Thanh Tung – Student1350318</a:t>
            </a:r>
          </a:p>
          <a:p>
            <a:pPr marL="1311275" marR="0" lvl="0" indent="-457200" algn="just" rtl="0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Font typeface="Wingdings" panose="05000000000000000000" pitchFamily="2" charset="2"/>
              <a:buChar char="ü"/>
              <a:tabLst>
                <a:tab pos="1255713" algn="l"/>
              </a:tabLst>
            </a:pPr>
            <a:r>
              <a:rPr lang="en-US" sz="2800" dirty="0" smtClean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Nguyen Cong Hung – Student987459</a:t>
            </a:r>
          </a:p>
          <a:p>
            <a:pPr marL="1311275" marR="0" lvl="0" indent="-457200" algn="just" rtl="0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Font typeface="Wingdings" panose="05000000000000000000" pitchFamily="2" charset="2"/>
              <a:buChar char="ü"/>
              <a:tabLst>
                <a:tab pos="1255713" algn="l"/>
              </a:tabLst>
            </a:pPr>
            <a:endParaRPr dirty="0" smtClean="0"/>
          </a:p>
          <a:p>
            <a:pPr marL="0" marR="0" lvl="0" indent="0" algn="just" rtl="0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endParaRPr sz="28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 sz="28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endParaRPr sz="18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endParaRPr sz="18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endParaRPr sz="18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endParaRPr sz="18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endParaRPr sz="18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endParaRPr sz="18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r" rtl="0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endParaRPr sz="18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r" rtl="0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Date… Month… Year …...</a:t>
            </a:r>
            <a:endParaRPr sz="18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lin ang="5400000" scaled="0"/>
        </a:gra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0"/>
          <p:cNvSpPr txBox="1">
            <a:spLocks noGrp="1"/>
          </p:cNvSpPr>
          <p:nvPr>
            <p:ph type="sldNum" idx="12"/>
          </p:nvPr>
        </p:nvSpPr>
        <p:spPr>
          <a:xfrm>
            <a:off x="107156" y="6629399"/>
            <a:ext cx="8929688" cy="162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sp>
        <p:nvSpPr>
          <p:cNvPr id="102" name="Google Shape;102;p10"/>
          <p:cNvSpPr txBox="1">
            <a:spLocks noGrp="1"/>
          </p:cNvSpPr>
          <p:nvPr>
            <p:ph type="body" idx="1"/>
          </p:nvPr>
        </p:nvSpPr>
        <p:spPr>
          <a:xfrm>
            <a:off x="304800" y="1371600"/>
            <a:ext cx="86106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200"/>
              <a:buFont typeface="Noto Sans Symbols"/>
              <a:buNone/>
            </a:pPr>
            <a:endParaRPr b="1"/>
          </a:p>
          <a:p>
            <a:pPr marL="0" lvl="0" indent="0" algn="ctr" rtl="0">
              <a:spcBef>
                <a:spcPts val="880"/>
              </a:spcBef>
              <a:spcAft>
                <a:spcPts val="0"/>
              </a:spcAft>
              <a:buSzPts val="2200"/>
              <a:buFont typeface="Noto Sans Symbols"/>
              <a:buNone/>
            </a:pPr>
            <a:r>
              <a:rPr lang="en-US" sz="4400" b="1">
                <a:latin typeface="Arial"/>
                <a:ea typeface="Arial"/>
                <a:cs typeface="Arial"/>
                <a:sym typeface="Arial"/>
              </a:rPr>
              <a:t>Thank You</a:t>
            </a:r>
            <a:endParaRPr sz="44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266700" algn="l" rtl="0">
              <a:spcBef>
                <a:spcPts val="480"/>
              </a:spcBef>
              <a:spcAft>
                <a:spcPts val="0"/>
              </a:spcAft>
              <a:buSzPts val="12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3" name="Google Shape;103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09912" y="3038475"/>
            <a:ext cx="3000375" cy="191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lin ang="5400000" scaled="0"/>
        </a:gra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"/>
          <p:cNvSpPr txBox="1">
            <a:spLocks noGrp="1"/>
          </p:cNvSpPr>
          <p:nvPr>
            <p:ph type="title"/>
          </p:nvPr>
        </p:nvSpPr>
        <p:spPr>
          <a:xfrm>
            <a:off x="228600" y="152400"/>
            <a:ext cx="7620000" cy="411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Content</a:t>
            </a:r>
            <a:endParaRPr sz="3200"/>
          </a:p>
        </p:txBody>
      </p:sp>
      <p:sp>
        <p:nvSpPr>
          <p:cNvPr id="43" name="Google Shape;43;p2"/>
          <p:cNvSpPr txBox="1">
            <a:spLocks noGrp="1"/>
          </p:cNvSpPr>
          <p:nvPr>
            <p:ph type="sldNum" idx="12"/>
          </p:nvPr>
        </p:nvSpPr>
        <p:spPr>
          <a:xfrm>
            <a:off x="107156" y="6629399"/>
            <a:ext cx="8929688" cy="162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44" name="Google Shape;44;p2"/>
          <p:cNvSpPr txBox="1">
            <a:spLocks noGrp="1"/>
          </p:cNvSpPr>
          <p:nvPr>
            <p:ph type="body" idx="1"/>
          </p:nvPr>
        </p:nvSpPr>
        <p:spPr>
          <a:xfrm>
            <a:off x="609600" y="1066800"/>
            <a:ext cx="8305800" cy="51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400"/>
              <a:buChar char="◆"/>
            </a:pP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dirty="0"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SzPts val="1400"/>
              <a:buChar char="🞛"/>
            </a:pP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Actual requirements</a:t>
            </a:r>
            <a:endParaRPr sz="2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SzPts val="1400"/>
              <a:buChar char="🞛"/>
            </a:pP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Requirements of the project</a:t>
            </a:r>
            <a:endParaRPr sz="2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SzPts val="1400"/>
              <a:buChar char="🞛"/>
            </a:pP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Deployment diagram</a:t>
            </a:r>
            <a:endParaRPr sz="2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SzPts val="1400"/>
              <a:buChar char="◆"/>
            </a:pP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Test result</a:t>
            </a:r>
            <a:endParaRPr dirty="0"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SzPts val="1400"/>
              <a:buChar char="◆"/>
            </a:pP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Conclusion and development</a:t>
            </a:r>
            <a:endParaRPr dirty="0"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rgbClr val="215D4B"/>
              </a:buClr>
              <a:buSzPts val="1400"/>
              <a:buChar char="◆"/>
            </a:pP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Task list</a:t>
            </a:r>
            <a:endParaRPr sz="2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254000" algn="l" rtl="0">
              <a:spcBef>
                <a:spcPts val="560"/>
              </a:spcBef>
              <a:spcAft>
                <a:spcPts val="0"/>
              </a:spcAft>
              <a:buSzPts val="1400"/>
              <a:buNone/>
            </a:pPr>
            <a:endParaRPr sz="2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266700" algn="l" rtl="0">
              <a:spcBef>
                <a:spcPts val="480"/>
              </a:spcBef>
              <a:spcAft>
                <a:spcPts val="0"/>
              </a:spcAft>
              <a:buSzPts val="1200"/>
              <a:buNone/>
            </a:pP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lin ang="5400000" scaled="0"/>
        </a:gradFill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"/>
          <p:cNvSpPr txBox="1">
            <a:spLocks noGrp="1"/>
          </p:cNvSpPr>
          <p:nvPr>
            <p:ph type="sldNum" idx="12"/>
          </p:nvPr>
        </p:nvSpPr>
        <p:spPr>
          <a:xfrm>
            <a:off x="107156" y="6629399"/>
            <a:ext cx="8929688" cy="162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50" name="Google Shape;50;p3"/>
          <p:cNvSpPr txBox="1">
            <a:spLocks noGrp="1"/>
          </p:cNvSpPr>
          <p:nvPr>
            <p:ph type="body" idx="1"/>
          </p:nvPr>
        </p:nvSpPr>
        <p:spPr>
          <a:xfrm>
            <a:off x="304800" y="914400"/>
            <a:ext cx="86106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>
              <a:spcBef>
                <a:spcPts val="0"/>
              </a:spcBef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Box Game is a online store that deals with all types of game. They started off with a company in collaboration with Ubisoft and then build up their own establishment. They have different game from different developer, special sale and promotion around the year.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rgbClr val="215D4B"/>
              </a:buClr>
              <a:buSzPts val="1200"/>
              <a:buChar char="◆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whole new website with fully functional will let our customers to access the products remotely, allowing us to reach out and expand our customer base. Not only does a website eliminate the need for opening multiple shops in different locations, it can also save money on leaflets and physical advertisements like bill boards and posters.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Google Shape;51;p3"/>
          <p:cNvSpPr txBox="1">
            <a:spLocks noGrp="1"/>
          </p:cNvSpPr>
          <p:nvPr>
            <p:ph type="title"/>
          </p:nvPr>
        </p:nvSpPr>
        <p:spPr>
          <a:xfrm>
            <a:off x="304800" y="76200"/>
            <a:ext cx="86106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1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Introduction </a:t>
            </a:r>
            <a:r>
              <a:rPr lang="en-US" sz="3200" b="0">
                <a:latin typeface="Times New Roman"/>
                <a:ea typeface="Times New Roman"/>
                <a:cs typeface="Times New Roman"/>
                <a:sym typeface="Times New Roman"/>
              </a:rPr>
              <a:t>- </a:t>
            </a: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Actual requirements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lin ang="5400000" scaled="0"/>
        </a:gra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4"/>
          <p:cNvSpPr txBox="1">
            <a:spLocks noGrp="1"/>
          </p:cNvSpPr>
          <p:nvPr>
            <p:ph type="sldNum" idx="12"/>
          </p:nvPr>
        </p:nvSpPr>
        <p:spPr>
          <a:xfrm>
            <a:off x="107156" y="6629399"/>
            <a:ext cx="8929688" cy="162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58" name="Google Shape;58;p4"/>
          <p:cNvSpPr txBox="1">
            <a:spLocks noGrp="1"/>
          </p:cNvSpPr>
          <p:nvPr>
            <p:ph type="body" idx="1"/>
          </p:nvPr>
        </p:nvSpPr>
        <p:spPr>
          <a:xfrm>
            <a:off x="304800" y="914400"/>
            <a:ext cx="86106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215D4B"/>
              </a:buClr>
              <a:buSzPts val="1200"/>
              <a:buChar char="◆"/>
            </a:pPr>
            <a:r>
              <a:rPr lang="en-US" b="1" dirty="0"/>
              <a:t>Functional</a:t>
            </a:r>
            <a:r>
              <a:rPr lang="en-US" dirty="0"/>
              <a:t> </a:t>
            </a:r>
            <a:endParaRPr dirty="0"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SzPts val="1200"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user : 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SzPts val="1200"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Can register a member and manage personal account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SzPts val="1200"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Can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view and buy game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SzPts val="1200"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Can search products by name or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category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SzPts val="1200"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Can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give feedback for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products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SzPts val="1200"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Can view their orders and order history 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Google Shape;59;p4"/>
          <p:cNvSpPr txBox="1">
            <a:spLocks noGrp="1"/>
          </p:cNvSpPr>
          <p:nvPr>
            <p:ph type="title"/>
          </p:nvPr>
        </p:nvSpPr>
        <p:spPr>
          <a:xfrm>
            <a:off x="533400" y="76200"/>
            <a:ext cx="86106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1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	Introduction </a:t>
            </a:r>
            <a:r>
              <a:rPr lang="en-US" sz="3200" b="0">
                <a:latin typeface="Times New Roman"/>
                <a:ea typeface="Times New Roman"/>
                <a:cs typeface="Times New Roman"/>
                <a:sym typeface="Times New Roman"/>
              </a:rPr>
              <a:t>- </a:t>
            </a: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Requirements of the project 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5"/>
          <p:cNvSpPr txBox="1">
            <a:spLocks noGrp="1"/>
          </p:cNvSpPr>
          <p:nvPr>
            <p:ph type="sldNum" idx="12"/>
          </p:nvPr>
        </p:nvSpPr>
        <p:spPr>
          <a:xfrm>
            <a:off x="107156" y="6629399"/>
            <a:ext cx="8929688" cy="162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66" name="Google Shape;66;p5"/>
          <p:cNvSpPr txBox="1">
            <a:spLocks noGrp="1"/>
          </p:cNvSpPr>
          <p:nvPr>
            <p:ph type="body" idx="1"/>
          </p:nvPr>
        </p:nvSpPr>
        <p:spPr>
          <a:xfrm>
            <a:off x="304800" y="914400"/>
            <a:ext cx="86106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215D4B"/>
              </a:buClr>
              <a:buSzPts val="1200"/>
              <a:buChar char="◆"/>
            </a:pPr>
            <a:r>
              <a:rPr lang="en-US" b="1" dirty="0"/>
              <a:t>Functional</a:t>
            </a:r>
            <a:r>
              <a:rPr lang="en-US" dirty="0"/>
              <a:t> </a:t>
            </a:r>
            <a:endParaRPr dirty="0"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SzPts val="1200"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admin : 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Times New Roman" panose="02020603050405020304" pitchFamily="18" charset="0"/>
              <a:buChar char="-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Can add (only for boss)/edit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admin’s account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Times New Roman" panose="02020603050405020304" pitchFamily="18" charset="0"/>
              <a:buChar char="-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Can add/view/edit/delete products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Times New Roman" panose="02020603050405020304" pitchFamily="18" charset="0"/>
              <a:buChar char="-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 all orders and change status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orders</a:t>
            </a:r>
          </a:p>
          <a:p>
            <a:pPr marL="342900" indent="-342900">
              <a:buFont typeface="Times New Roman" panose="02020603050405020304" pitchFamily="18" charset="0"/>
              <a:buChar char="-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Can view/deactivate/delete user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Google Shape;67;p5"/>
          <p:cNvSpPr txBox="1">
            <a:spLocks noGrp="1"/>
          </p:cNvSpPr>
          <p:nvPr>
            <p:ph type="title"/>
          </p:nvPr>
        </p:nvSpPr>
        <p:spPr>
          <a:xfrm>
            <a:off x="533400" y="76200"/>
            <a:ext cx="86106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1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	Introduction </a:t>
            </a:r>
            <a:r>
              <a:rPr lang="en-US" sz="3200" b="0">
                <a:latin typeface="Times New Roman"/>
                <a:ea typeface="Times New Roman"/>
                <a:cs typeface="Times New Roman"/>
                <a:sym typeface="Times New Roman"/>
              </a:rPr>
              <a:t>- </a:t>
            </a: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Requirements of the project 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lin ang="5400000" scaled="0"/>
        </a:gra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6"/>
          <p:cNvSpPr txBox="1">
            <a:spLocks noGrp="1"/>
          </p:cNvSpPr>
          <p:nvPr>
            <p:ph type="sldNum" idx="12"/>
          </p:nvPr>
        </p:nvSpPr>
        <p:spPr>
          <a:xfrm>
            <a:off x="107156" y="6629399"/>
            <a:ext cx="8929688" cy="162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73" name="Google Shape;73;p6"/>
          <p:cNvSpPr txBox="1">
            <a:spLocks noGrp="1"/>
          </p:cNvSpPr>
          <p:nvPr>
            <p:ph type="body" idx="1"/>
          </p:nvPr>
        </p:nvSpPr>
        <p:spPr>
          <a:xfrm>
            <a:off x="304800" y="914400"/>
            <a:ext cx="86106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215D4B"/>
              </a:buClr>
              <a:buSzPts val="1200"/>
              <a:buChar char="◆"/>
            </a:pPr>
            <a:r>
              <a:rPr lang="en-US"/>
              <a:t>Data Flow Diagram</a:t>
            </a:r>
            <a:endParaRPr/>
          </a:p>
        </p:txBody>
      </p:sp>
      <p:sp>
        <p:nvSpPr>
          <p:cNvPr id="74" name="Google Shape;74;p6"/>
          <p:cNvSpPr txBox="1">
            <a:spLocks noGrp="1"/>
          </p:cNvSpPr>
          <p:nvPr>
            <p:ph type="title"/>
          </p:nvPr>
        </p:nvSpPr>
        <p:spPr>
          <a:xfrm>
            <a:off x="304800" y="76200"/>
            <a:ext cx="86106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1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    	</a:t>
            </a: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 Introduction </a:t>
            </a:r>
            <a:r>
              <a:rPr lang="en-US" sz="3200" b="0">
                <a:latin typeface="Times New Roman"/>
                <a:ea typeface="Times New Roman"/>
                <a:cs typeface="Times New Roman"/>
                <a:sym typeface="Times New Roman"/>
              </a:rPr>
              <a:t>- </a:t>
            </a: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Deployment diagram 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0048" y="1413279"/>
            <a:ext cx="5768340" cy="48996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lin ang="5400000" scaled="0"/>
        </a:gra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7"/>
          <p:cNvSpPr txBox="1">
            <a:spLocks noGrp="1"/>
          </p:cNvSpPr>
          <p:nvPr>
            <p:ph type="sldNum" idx="12"/>
          </p:nvPr>
        </p:nvSpPr>
        <p:spPr>
          <a:xfrm>
            <a:off x="107156" y="6629399"/>
            <a:ext cx="8929688" cy="162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graphicFrame>
        <p:nvGraphicFramePr>
          <p:cNvPr id="81" name="Google Shape;81;p7"/>
          <p:cNvGraphicFramePr/>
          <p:nvPr>
            <p:extLst>
              <p:ext uri="{D42A27DB-BD31-4B8C-83A1-F6EECF244321}">
                <p14:modId xmlns:p14="http://schemas.microsoft.com/office/powerpoint/2010/main" val="3537000425"/>
              </p:ext>
            </p:extLst>
          </p:nvPr>
        </p:nvGraphicFramePr>
        <p:xfrm>
          <a:off x="304800" y="914400"/>
          <a:ext cx="8610575" cy="4485680"/>
        </p:xfrm>
        <a:graphic>
          <a:graphicData uri="http://schemas.openxmlformats.org/drawingml/2006/table">
            <a:tbl>
              <a:tblPr firstRow="1" bandRow="1">
                <a:noFill/>
                <a:tableStyleId>{F4403D97-0999-4658-89BB-E200C791C0E6}</a:tableStyleId>
              </a:tblPr>
              <a:tblGrid>
                <a:gridCol w="2413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3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6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6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Functional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Table use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Actor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Status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-"/>
                      </a:pPr>
                      <a:r>
                        <a:rPr lang="en-US" sz="1800" u="none" strike="noStrike" cap="none" dirty="0"/>
                        <a:t>Login</a:t>
                      </a:r>
                      <a:endParaRPr sz="1800" u="none" strike="noStrike" cap="none" dirty="0"/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-"/>
                      </a:pPr>
                      <a:r>
                        <a:rPr lang="en-US" sz="1800" u="none" strike="noStrike" cap="none" dirty="0"/>
                        <a:t>Register </a:t>
                      </a:r>
                      <a:endParaRPr dirty="0"/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-"/>
                      </a:pPr>
                      <a:r>
                        <a:rPr lang="en-US" sz="1800" u="none" strike="noStrike" cap="none" dirty="0"/>
                        <a:t>Edit account information</a:t>
                      </a:r>
                      <a:endParaRPr sz="1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 dirty="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 dirty="0"/>
                        <a:t>Customer</a:t>
                      </a:r>
                      <a:endParaRPr sz="1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Guest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Done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-"/>
                      </a:pPr>
                      <a:r>
                        <a:rPr lang="en-US" sz="1800" u="none" strike="noStrike" cap="none" dirty="0"/>
                        <a:t>Search product by name</a:t>
                      </a:r>
                      <a:endParaRPr dirty="0"/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-"/>
                      </a:pPr>
                      <a:r>
                        <a:rPr lang="en-US" sz="1800" u="none" strike="noStrike" cap="none" dirty="0"/>
                        <a:t>Filter product</a:t>
                      </a:r>
                      <a:endParaRPr dirty="0"/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-"/>
                      </a:pPr>
                      <a:r>
                        <a:rPr lang="en-US" sz="1800" u="none" strike="noStrike" cap="none" dirty="0" smtClean="0"/>
                        <a:t>Feedback </a:t>
                      </a:r>
                      <a:r>
                        <a:rPr lang="en-US" sz="1800" u="none" strike="noStrike" cap="none" dirty="0"/>
                        <a:t>product</a:t>
                      </a:r>
                      <a:endParaRPr dirty="0"/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-"/>
                      </a:pPr>
                      <a:r>
                        <a:rPr lang="en-US" sz="1800" u="none" strike="noStrike" cap="none" dirty="0"/>
                        <a:t>Add to cart product</a:t>
                      </a:r>
                      <a:endParaRPr sz="1800" u="none" strike="noStrike" cap="none" dirty="0"/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-"/>
                      </a:pPr>
                      <a:r>
                        <a:rPr lang="en-US" sz="1800" u="none" strike="noStrike" cap="none" dirty="0"/>
                        <a:t>Order product</a:t>
                      </a:r>
                      <a:endParaRPr sz="1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Product, Customer, Order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 smtClean="0"/>
                        <a:t>User</a:t>
                      </a:r>
                      <a:endParaRPr sz="1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 dirty="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 dirty="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 dirty="0"/>
                        <a:t>Done</a:t>
                      </a:r>
                      <a:endParaRPr dirty="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-"/>
                      </a:pPr>
                      <a:r>
                        <a:rPr lang="en-US" sz="1800" u="none" strike="noStrike" cap="none" dirty="0" smtClean="0"/>
                        <a:t>View order</a:t>
                      </a:r>
                      <a:r>
                        <a:rPr lang="en-US" sz="1800" u="none" strike="noStrike" cap="none" baseline="0" dirty="0" smtClean="0"/>
                        <a:t> history</a:t>
                      </a:r>
                      <a:endParaRPr dirty="0" smtClean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 dirty="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 dirty="0"/>
                        <a:t>Product, Customer, Order</a:t>
                      </a:r>
                      <a:endParaRPr sz="1800" u="none" strike="noStrike" cap="none"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Guest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Done</a:t>
                      </a:r>
                      <a:endParaRPr sz="18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2" name="Google Shape;82;p7"/>
          <p:cNvSpPr txBox="1">
            <a:spLocks noGrp="1"/>
          </p:cNvSpPr>
          <p:nvPr>
            <p:ph type="title"/>
          </p:nvPr>
        </p:nvSpPr>
        <p:spPr>
          <a:xfrm>
            <a:off x="304800" y="76200"/>
            <a:ext cx="86106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1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    	</a:t>
            </a: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Test Result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8"/>
          <p:cNvSpPr txBox="1">
            <a:spLocks noGrp="1"/>
          </p:cNvSpPr>
          <p:nvPr>
            <p:ph type="sldNum" idx="12"/>
          </p:nvPr>
        </p:nvSpPr>
        <p:spPr>
          <a:xfrm>
            <a:off x="107156" y="6629399"/>
            <a:ext cx="8929688" cy="162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graphicFrame>
        <p:nvGraphicFramePr>
          <p:cNvPr id="88" name="Google Shape;88;p8"/>
          <p:cNvGraphicFramePr/>
          <p:nvPr>
            <p:extLst>
              <p:ext uri="{D42A27DB-BD31-4B8C-83A1-F6EECF244321}">
                <p14:modId xmlns:p14="http://schemas.microsoft.com/office/powerpoint/2010/main" val="580487472"/>
              </p:ext>
            </p:extLst>
          </p:nvPr>
        </p:nvGraphicFramePr>
        <p:xfrm>
          <a:off x="318247" y="1523999"/>
          <a:ext cx="8610575" cy="2931210"/>
        </p:xfrm>
        <a:graphic>
          <a:graphicData uri="http://schemas.openxmlformats.org/drawingml/2006/table">
            <a:tbl>
              <a:tblPr firstRow="1" bandRow="1">
                <a:noFill/>
                <a:tableStyleId>{F4403D97-0999-4658-89BB-E200C791C0E6}</a:tableStyleId>
              </a:tblPr>
              <a:tblGrid>
                <a:gridCol w="2413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3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6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6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4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Functional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Table use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Actor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Status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-"/>
                      </a:pPr>
                      <a:r>
                        <a:rPr lang="en-US" sz="1800" u="none" strike="noStrike" cap="none"/>
                        <a:t>Login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Admin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Admin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Done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-"/>
                      </a:pPr>
                      <a:r>
                        <a:rPr lang="en-US" sz="1800" u="none" strike="noStrike" cap="none"/>
                        <a:t>Order Management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 dirty="0"/>
                        <a:t>Order</a:t>
                      </a:r>
                      <a:endParaRPr sz="1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Admin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Done</a:t>
                      </a:r>
                      <a:endParaRPr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-"/>
                      </a:pPr>
                      <a:r>
                        <a:rPr lang="en-US" sz="1800" u="none" strike="noStrike" cap="none"/>
                        <a:t>Admin’s account Management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Admin</a:t>
                      </a:r>
                      <a:endParaRPr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Admin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Done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-"/>
                      </a:pPr>
                      <a:r>
                        <a:rPr lang="en-US" sz="1800" u="none" strike="noStrike" cap="none" dirty="0"/>
                        <a:t>Product Management</a:t>
                      </a:r>
                      <a:endParaRPr sz="1800" u="none" strike="noStrike" cap="none"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 dirty="0"/>
                        <a:t>Product</a:t>
                      </a:r>
                      <a:endParaRPr sz="1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Admin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Done</a:t>
                      </a:r>
                      <a:endParaRPr sz="18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304800" y="76200"/>
            <a:ext cx="86106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1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    	</a:t>
            </a: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Test Result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lin ang="5400000" scaled="0"/>
        </a:gra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9"/>
          <p:cNvSpPr txBox="1">
            <a:spLocks noGrp="1"/>
          </p:cNvSpPr>
          <p:nvPr>
            <p:ph type="sldNum" idx="12"/>
          </p:nvPr>
        </p:nvSpPr>
        <p:spPr>
          <a:xfrm>
            <a:off x="107156" y="6629399"/>
            <a:ext cx="8929688" cy="162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304800" y="76200"/>
            <a:ext cx="86106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1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Task List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503038"/>
              </p:ext>
            </p:extLst>
          </p:nvPr>
        </p:nvGraphicFramePr>
        <p:xfrm>
          <a:off x="107156" y="914406"/>
          <a:ext cx="8929687" cy="5638721"/>
        </p:xfrm>
        <a:graphic>
          <a:graphicData uri="http://schemas.openxmlformats.org/drawingml/2006/table">
            <a:tbl>
              <a:tblPr firstRow="1" firstCol="1" bandRow="1">
                <a:tableStyleId>{F4403D97-0999-4658-89BB-E200C791C0E6}</a:tableStyleId>
              </a:tblPr>
              <a:tblGrid>
                <a:gridCol w="881135">
                  <a:extLst>
                    <a:ext uri="{9D8B030D-6E8A-4147-A177-3AD203B41FA5}">
                      <a16:colId xmlns:a16="http://schemas.microsoft.com/office/drawing/2014/main" val="3940447202"/>
                    </a:ext>
                  </a:extLst>
                </a:gridCol>
                <a:gridCol w="1090434">
                  <a:extLst>
                    <a:ext uri="{9D8B030D-6E8A-4147-A177-3AD203B41FA5}">
                      <a16:colId xmlns:a16="http://schemas.microsoft.com/office/drawing/2014/main" val="544241662"/>
                    </a:ext>
                  </a:extLst>
                </a:gridCol>
                <a:gridCol w="452761">
                  <a:extLst>
                    <a:ext uri="{9D8B030D-6E8A-4147-A177-3AD203B41FA5}">
                      <a16:colId xmlns:a16="http://schemas.microsoft.com/office/drawing/2014/main" val="4053939894"/>
                    </a:ext>
                  </a:extLst>
                </a:gridCol>
                <a:gridCol w="1471474">
                  <a:extLst>
                    <a:ext uri="{9D8B030D-6E8A-4147-A177-3AD203B41FA5}">
                      <a16:colId xmlns:a16="http://schemas.microsoft.com/office/drawing/2014/main" val="2324294297"/>
                    </a:ext>
                  </a:extLst>
                </a:gridCol>
                <a:gridCol w="963147">
                  <a:extLst>
                    <a:ext uri="{9D8B030D-6E8A-4147-A177-3AD203B41FA5}">
                      <a16:colId xmlns:a16="http://schemas.microsoft.com/office/drawing/2014/main" val="2231154281"/>
                    </a:ext>
                  </a:extLst>
                </a:gridCol>
                <a:gridCol w="1240977">
                  <a:extLst>
                    <a:ext uri="{9D8B030D-6E8A-4147-A177-3AD203B41FA5}">
                      <a16:colId xmlns:a16="http://schemas.microsoft.com/office/drawing/2014/main" val="2910704432"/>
                    </a:ext>
                  </a:extLst>
                </a:gridCol>
                <a:gridCol w="740881">
                  <a:extLst>
                    <a:ext uri="{9D8B030D-6E8A-4147-A177-3AD203B41FA5}">
                      <a16:colId xmlns:a16="http://schemas.microsoft.com/office/drawing/2014/main" val="2544656838"/>
                    </a:ext>
                  </a:extLst>
                </a:gridCol>
                <a:gridCol w="1044439">
                  <a:extLst>
                    <a:ext uri="{9D8B030D-6E8A-4147-A177-3AD203B41FA5}">
                      <a16:colId xmlns:a16="http://schemas.microsoft.com/office/drawing/2014/main" val="1796782168"/>
                    </a:ext>
                  </a:extLst>
                </a:gridCol>
                <a:gridCol w="1044439">
                  <a:extLst>
                    <a:ext uri="{9D8B030D-6E8A-4147-A177-3AD203B41FA5}">
                      <a16:colId xmlns:a16="http://schemas.microsoft.com/office/drawing/2014/main" val="4180202654"/>
                    </a:ext>
                  </a:extLst>
                </a:gridCol>
              </a:tblGrid>
              <a:tr h="184238">
                <a:tc row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No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882" marR="50882" marT="0" marB="0" anchor="ctr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Member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882" marR="50882" marT="0" marB="0" anchor="ctr"/>
                </a:tc>
                <a:tc rowSpan="2"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Contents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882" marR="50882" marT="0" marB="0" anchor="ctr"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Table Name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882" marR="5088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Activity Plan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882" marR="50882" marT="0" marB="0" anchor="ctr"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700">
                          <a:effectLst/>
                        </a:rPr>
                        <a:t>Date of Preparation of Activity Plan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882" marR="50882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9583479"/>
                  </a:ext>
                </a:extLst>
              </a:tr>
              <a:tr h="3684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Planed Start Date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882" marR="5088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Actual Start Date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882" marR="5088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Actual Days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882" marR="5088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Status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882" marR="50882" marT="0" marB="0" anchor="ctr"/>
                </a:tc>
                <a:extLst>
                  <a:ext uri="{0D108BD9-81ED-4DB2-BD59-A6C34878D82A}">
                    <a16:rowId xmlns:a16="http://schemas.microsoft.com/office/drawing/2014/main" val="159069956"/>
                  </a:ext>
                </a:extLst>
              </a:tr>
              <a:tr h="18423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1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882" marR="50882" marT="0" marB="0" anchor="ctr"/>
                </a:tc>
                <a:tc rowSpan="5"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Nguyễn Tuấn Lộc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882" marR="50882" marT="0" marB="0" anchor="ctr"/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Admin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882" marR="50882" marT="0" marB="0" anchor="ctr"/>
                </a:tc>
                <a:tc rowSpan="3"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Edit Admin account, manage system requirement each game platform, manage type of game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882" marR="50882" marT="0" marB="0" anchor="ctr"/>
                </a:tc>
                <a:tc rowSpan="5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Account_admin, System_requirement,</a:t>
                      </a:r>
                      <a:endParaRPr lang="en-US" sz="800">
                        <a:effectLst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Type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882" marR="50882" marT="0" marB="0" anchor="ctr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12/10/2022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882" marR="50882" marT="0" marB="0" anchor="ctr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14/10/2022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882" marR="50882" marT="0" marB="0" anchor="ctr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2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882" marR="50882" marT="0" marB="0" anchor="b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OK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882" marR="50882" marT="0" marB="0" anchor="b"/>
                </a:tc>
                <a:extLst>
                  <a:ext uri="{0D108BD9-81ED-4DB2-BD59-A6C34878D82A}">
                    <a16:rowId xmlns:a16="http://schemas.microsoft.com/office/drawing/2014/main" val="211007349"/>
                  </a:ext>
                </a:extLst>
              </a:tr>
              <a:tr h="155446">
                <a:tc row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700">
                          <a:effectLst/>
                        </a:rPr>
                        <a:t>2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882" marR="50882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882" marR="50882" marT="0" marB="0" anchor="ctr"/>
                </a:tc>
                <a:tc vMerge="1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882" marR="50882" marT="0" marB="0" anchor="ctr"/>
                </a:tc>
                <a:tc vMerge="1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US" sz="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882" marR="50882" marT="0" marB="0" anchor="b"/>
                </a:tc>
                <a:tc vMerge="1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882" marR="50882" marT="0" marB="0" anchor="b"/>
                </a:tc>
                <a:extLst>
                  <a:ext uri="{0D108BD9-81ED-4DB2-BD59-A6C34878D82A}">
                    <a16:rowId xmlns:a16="http://schemas.microsoft.com/office/drawing/2014/main" val="303299673"/>
                  </a:ext>
                </a:extLst>
              </a:tr>
              <a:tr h="58150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700" dirty="0">
                          <a:effectLst/>
                        </a:rPr>
                        <a:t>16/10/2022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882" marR="5088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700">
                          <a:effectLst/>
                        </a:rPr>
                        <a:t>16/10/2022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882" marR="5088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700">
                          <a:effectLst/>
                        </a:rPr>
                        <a:t>1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882" marR="50882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700">
                          <a:effectLst/>
                        </a:rPr>
                        <a:t>OK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882" marR="50882" marT="0" marB="0" anchor="b"/>
                </a:tc>
                <a:extLst>
                  <a:ext uri="{0D108BD9-81ED-4DB2-BD59-A6C34878D82A}">
                    <a16:rowId xmlns:a16="http://schemas.microsoft.com/office/drawing/2014/main" val="1251788770"/>
                  </a:ext>
                </a:extLst>
              </a:tr>
              <a:tr h="18423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3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882" marR="50882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User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882" marR="50882" marT="0" marB="0" anchor="ctr"/>
                </a:tc>
                <a:tc rowSpan="2"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Check system requirement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882" marR="50882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18/10/2022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882" marR="5088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18/10/2022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882" marR="5088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12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882" marR="50882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OK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882" marR="50882" marT="0" marB="0" anchor="b"/>
                </a:tc>
                <a:extLst>
                  <a:ext uri="{0D108BD9-81ED-4DB2-BD59-A6C34878D82A}">
                    <a16:rowId xmlns:a16="http://schemas.microsoft.com/office/drawing/2014/main" val="3760495007"/>
                  </a:ext>
                </a:extLst>
              </a:tr>
              <a:tr h="18423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4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882" marR="50882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31/10/2022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882" marR="5088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1/11/2022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882" marR="5088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12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882" marR="50882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OK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882" marR="50882" marT="0" marB="0" anchor="b"/>
                </a:tc>
                <a:extLst>
                  <a:ext uri="{0D108BD9-81ED-4DB2-BD59-A6C34878D82A}">
                    <a16:rowId xmlns:a16="http://schemas.microsoft.com/office/drawing/2014/main" val="2691399611"/>
                  </a:ext>
                </a:extLst>
              </a:tr>
              <a:tr h="143113">
                <a:tc>
                  <a:txBody>
                    <a:bodyPr/>
                    <a:lstStyle/>
                    <a:p>
                      <a:endParaRPr lang="en-US" sz="7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0882" marR="50882" marT="0" marB="0" anchor="ctr"/>
                </a:tc>
                <a:tc>
                  <a:txBody>
                    <a:bodyPr/>
                    <a:lstStyle/>
                    <a:p>
                      <a:endParaRPr lang="en-US" sz="7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0882" marR="50882" marT="0" marB="0" anchor="ctr"/>
                </a:tc>
                <a:tc>
                  <a:txBody>
                    <a:bodyPr/>
                    <a:lstStyle/>
                    <a:p>
                      <a:endParaRPr lang="en-US" sz="7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0882" marR="50882" marT="0" marB="0" anchor="ctr"/>
                </a:tc>
                <a:tc>
                  <a:txBody>
                    <a:bodyPr/>
                    <a:lstStyle/>
                    <a:p>
                      <a:endParaRPr lang="en-US" sz="7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0882" marR="5088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882" marR="50882" marT="0" marB="0" anchor="ctr"/>
                </a:tc>
                <a:tc>
                  <a:txBody>
                    <a:bodyPr/>
                    <a:lstStyle/>
                    <a:p>
                      <a:endParaRPr lang="en-US" sz="7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0882" marR="50882" marT="0" marB="0" anchor="ctr"/>
                </a:tc>
                <a:tc>
                  <a:txBody>
                    <a:bodyPr/>
                    <a:lstStyle/>
                    <a:p>
                      <a:endParaRPr lang="en-US" sz="7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0882" marR="50882" marT="0" marB="0" anchor="ctr"/>
                </a:tc>
                <a:tc>
                  <a:txBody>
                    <a:bodyPr/>
                    <a:lstStyle/>
                    <a:p>
                      <a:endParaRPr lang="en-US" sz="7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0882" marR="50882" marT="0" marB="0" anchor="ctr"/>
                </a:tc>
                <a:tc>
                  <a:txBody>
                    <a:bodyPr/>
                    <a:lstStyle/>
                    <a:p>
                      <a:endParaRPr lang="en-US" sz="7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0882" marR="50882" marT="0" marB="0" anchor="ctr"/>
                </a:tc>
                <a:extLst>
                  <a:ext uri="{0D108BD9-81ED-4DB2-BD59-A6C34878D82A}">
                    <a16:rowId xmlns:a16="http://schemas.microsoft.com/office/drawing/2014/main" val="1713020198"/>
                  </a:ext>
                </a:extLst>
              </a:tr>
              <a:tr h="18423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1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882" marR="50882" marT="0" marB="0" anchor="ctr"/>
                </a:tc>
                <a:tc rowSpan="4"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Nguyễn Gia Bảo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882" marR="50882" marT="0" marB="0" anchor="ctr"/>
                </a:tc>
                <a:tc rowSpan="3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Admin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882" marR="50882" marT="0" marB="0" anchor="ctr"/>
                </a:tc>
                <a:tc rowSpan="3"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Order Management, check order status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882" marR="50882" marT="0" marB="0" anchor="ctr"/>
                </a:tc>
                <a:tc rowSpan="4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700" dirty="0">
                          <a:effectLst/>
                        </a:rPr>
                        <a:t>Cart_master,</a:t>
                      </a:r>
                      <a:br>
                        <a:rPr lang="en-GB" sz="700" dirty="0">
                          <a:effectLst/>
                        </a:rPr>
                      </a:br>
                      <a:r>
                        <a:rPr lang="en-GB" sz="700" dirty="0" smtClean="0">
                          <a:effectLst/>
                        </a:rPr>
                        <a:t>Cart_details,</a:t>
                      </a: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7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Store_cart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882" marR="5088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12/10/2022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882" marR="5088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14/10/2022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882" marR="5088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10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882" marR="50882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OK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882" marR="50882" marT="0" marB="0" anchor="b"/>
                </a:tc>
                <a:extLst>
                  <a:ext uri="{0D108BD9-81ED-4DB2-BD59-A6C34878D82A}">
                    <a16:rowId xmlns:a16="http://schemas.microsoft.com/office/drawing/2014/main" val="233092107"/>
                  </a:ext>
                </a:extLst>
              </a:tr>
              <a:tr h="18423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2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882" marR="50882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01/11/2022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882" marR="5088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1/11/2022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882" marR="5088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10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882" marR="50882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OK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882" marR="50882" marT="0" marB="0" anchor="b"/>
                </a:tc>
                <a:extLst>
                  <a:ext uri="{0D108BD9-81ED-4DB2-BD59-A6C34878D82A}">
                    <a16:rowId xmlns:a16="http://schemas.microsoft.com/office/drawing/2014/main" val="2170209657"/>
                  </a:ext>
                </a:extLst>
              </a:tr>
              <a:tr h="18423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3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882" marR="50882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10/11/2022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882" marR="5088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10/11/2022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882" marR="5088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10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882" marR="50882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OK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882" marR="50882" marT="0" marB="0" anchor="b"/>
                </a:tc>
                <a:extLst>
                  <a:ext uri="{0D108BD9-81ED-4DB2-BD59-A6C34878D82A}">
                    <a16:rowId xmlns:a16="http://schemas.microsoft.com/office/drawing/2014/main" val="1632596734"/>
                  </a:ext>
                </a:extLst>
              </a:tr>
              <a:tr h="36847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4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882" marR="50882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User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882" marR="50882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Personal Order Management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882" marR="50882" marT="0" marB="0" anchor="b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10/11/2022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882" marR="5088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10/11/2022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882" marR="5088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5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882" marR="50882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OK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882" marR="50882" marT="0" marB="0" anchor="b"/>
                </a:tc>
                <a:extLst>
                  <a:ext uri="{0D108BD9-81ED-4DB2-BD59-A6C34878D82A}">
                    <a16:rowId xmlns:a16="http://schemas.microsoft.com/office/drawing/2014/main" val="1211636344"/>
                  </a:ext>
                </a:extLst>
              </a:tr>
              <a:tr h="143113">
                <a:tc>
                  <a:txBody>
                    <a:bodyPr/>
                    <a:lstStyle/>
                    <a:p>
                      <a:endParaRPr lang="en-US" sz="7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0882" marR="50882" marT="0" marB="0" anchor="ctr"/>
                </a:tc>
                <a:tc>
                  <a:txBody>
                    <a:bodyPr/>
                    <a:lstStyle/>
                    <a:p>
                      <a:endParaRPr lang="en-US" sz="7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0882" marR="50882" marT="0" marB="0" anchor="ctr"/>
                </a:tc>
                <a:tc>
                  <a:txBody>
                    <a:bodyPr/>
                    <a:lstStyle/>
                    <a:p>
                      <a:endParaRPr lang="en-US" sz="7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0882" marR="50882" marT="0" marB="0" anchor="ctr"/>
                </a:tc>
                <a:tc>
                  <a:txBody>
                    <a:bodyPr/>
                    <a:lstStyle/>
                    <a:p>
                      <a:endParaRPr lang="en-US" sz="7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0882" marR="5088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882" marR="50882" marT="0" marB="0" anchor="ctr"/>
                </a:tc>
                <a:tc>
                  <a:txBody>
                    <a:bodyPr/>
                    <a:lstStyle/>
                    <a:p>
                      <a:endParaRPr lang="en-US" sz="7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0882" marR="50882" marT="0" marB="0" anchor="ctr"/>
                </a:tc>
                <a:tc>
                  <a:txBody>
                    <a:bodyPr/>
                    <a:lstStyle/>
                    <a:p>
                      <a:endParaRPr lang="en-US" sz="7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0882" marR="50882" marT="0" marB="0" anchor="ctr"/>
                </a:tc>
                <a:tc>
                  <a:txBody>
                    <a:bodyPr/>
                    <a:lstStyle/>
                    <a:p>
                      <a:endParaRPr lang="en-US" sz="7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0882" marR="50882" marT="0" marB="0" anchor="ctr"/>
                </a:tc>
                <a:tc>
                  <a:txBody>
                    <a:bodyPr/>
                    <a:lstStyle/>
                    <a:p>
                      <a:endParaRPr lang="en-US" sz="7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0882" marR="50882" marT="0" marB="0" anchor="ctr"/>
                </a:tc>
                <a:extLst>
                  <a:ext uri="{0D108BD9-81ED-4DB2-BD59-A6C34878D82A}">
                    <a16:rowId xmlns:a16="http://schemas.microsoft.com/office/drawing/2014/main" val="1917049112"/>
                  </a:ext>
                </a:extLst>
              </a:tr>
              <a:tr h="18423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1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882" marR="50882" marT="0" marB="0" anchor="ctr"/>
                </a:tc>
                <a:tc rowSpan="4"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Nguyễn Phước Hoàn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882" marR="50882" marT="0" marB="0" anchor="ctr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Admin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882" marR="50882" marT="0" marB="0" anchor="ctr"/>
                </a:tc>
                <a:tc rowSpan="2"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Customer Management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882" marR="50882" marT="0" marB="0" anchor="ctr"/>
                </a:tc>
                <a:tc rowSpan="4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User, Payment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882" marR="5088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12/10/2022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882" marR="5088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12/10/2022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882" marR="5088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10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882" marR="50882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OK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882" marR="50882" marT="0" marB="0" anchor="b"/>
                </a:tc>
                <a:extLst>
                  <a:ext uri="{0D108BD9-81ED-4DB2-BD59-A6C34878D82A}">
                    <a16:rowId xmlns:a16="http://schemas.microsoft.com/office/drawing/2014/main" val="1739900996"/>
                  </a:ext>
                </a:extLst>
              </a:tr>
              <a:tr h="18423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2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882" marR="50882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18/10/2022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882" marR="5088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19/10/2022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882" marR="5088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10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882" marR="50882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OK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882" marR="50882" marT="0" marB="0" anchor="b"/>
                </a:tc>
                <a:extLst>
                  <a:ext uri="{0D108BD9-81ED-4DB2-BD59-A6C34878D82A}">
                    <a16:rowId xmlns:a16="http://schemas.microsoft.com/office/drawing/2014/main" val="3233600701"/>
                  </a:ext>
                </a:extLst>
              </a:tr>
              <a:tr h="18423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3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882" marR="50882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User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882" marR="50882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Register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882" marR="50882" marT="0" marB="0" anchor="b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31/10/2022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882" marR="5088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31/10/2022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882" marR="5088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10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882" marR="50882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OK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882" marR="50882" marT="0" marB="0" anchor="b"/>
                </a:tc>
                <a:extLst>
                  <a:ext uri="{0D108BD9-81ED-4DB2-BD59-A6C34878D82A}">
                    <a16:rowId xmlns:a16="http://schemas.microsoft.com/office/drawing/2014/main" val="2337888104"/>
                  </a:ext>
                </a:extLst>
              </a:tr>
              <a:tr h="18423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4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882" marR="50882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Edit profile, Add payment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882" marR="50882" marT="0" marB="0" anchor="b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5/11/2022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882" marR="5088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5/11/2022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882" marR="5088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5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882" marR="50882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OK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882" marR="50882" marT="0" marB="0" anchor="b"/>
                </a:tc>
                <a:extLst>
                  <a:ext uri="{0D108BD9-81ED-4DB2-BD59-A6C34878D82A}">
                    <a16:rowId xmlns:a16="http://schemas.microsoft.com/office/drawing/2014/main" val="2499223715"/>
                  </a:ext>
                </a:extLst>
              </a:tr>
              <a:tr h="143113">
                <a:tc>
                  <a:txBody>
                    <a:bodyPr/>
                    <a:lstStyle/>
                    <a:p>
                      <a:endParaRPr lang="en-US" sz="7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0882" marR="50882" marT="0" marB="0" anchor="ctr"/>
                </a:tc>
                <a:tc>
                  <a:txBody>
                    <a:bodyPr/>
                    <a:lstStyle/>
                    <a:p>
                      <a:endParaRPr lang="en-US" sz="7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0882" marR="50882" marT="0" marB="0" anchor="ctr"/>
                </a:tc>
                <a:tc>
                  <a:txBody>
                    <a:bodyPr/>
                    <a:lstStyle/>
                    <a:p>
                      <a:endParaRPr lang="en-US" sz="7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0882" marR="50882" marT="0" marB="0" anchor="ctr"/>
                </a:tc>
                <a:tc>
                  <a:txBody>
                    <a:bodyPr/>
                    <a:lstStyle/>
                    <a:p>
                      <a:endParaRPr lang="en-US" sz="7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0882" marR="5088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 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882" marR="50882" marT="0" marB="0" anchor="ctr"/>
                </a:tc>
                <a:tc>
                  <a:txBody>
                    <a:bodyPr/>
                    <a:lstStyle/>
                    <a:p>
                      <a:endParaRPr lang="en-US" sz="7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0882" marR="50882" marT="0" marB="0" anchor="ctr"/>
                </a:tc>
                <a:tc>
                  <a:txBody>
                    <a:bodyPr/>
                    <a:lstStyle/>
                    <a:p>
                      <a:endParaRPr lang="en-US" sz="7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0882" marR="50882" marT="0" marB="0" anchor="ctr"/>
                </a:tc>
                <a:tc>
                  <a:txBody>
                    <a:bodyPr/>
                    <a:lstStyle/>
                    <a:p>
                      <a:endParaRPr lang="en-US" sz="7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0882" marR="50882" marT="0" marB="0" anchor="ctr"/>
                </a:tc>
                <a:tc>
                  <a:txBody>
                    <a:bodyPr/>
                    <a:lstStyle/>
                    <a:p>
                      <a:endParaRPr lang="en-US" sz="7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0882" marR="50882" marT="0" marB="0" anchor="ctr"/>
                </a:tc>
                <a:extLst>
                  <a:ext uri="{0D108BD9-81ED-4DB2-BD59-A6C34878D82A}">
                    <a16:rowId xmlns:a16="http://schemas.microsoft.com/office/drawing/2014/main" val="1360721355"/>
                  </a:ext>
                </a:extLst>
              </a:tr>
              <a:tr h="18423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1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882" marR="50882" marT="0" marB="0" anchor="ctr"/>
                </a:tc>
                <a:tc rowSpan="4"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Nguyễn Lê Thanh Tùng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882" marR="50882" marT="0" marB="0" anchor="ctr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Admin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882" marR="50882" marT="0" marB="0" anchor="ctr"/>
                </a:tc>
                <a:tc rowSpan="2"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Game Management, Add or Delete Category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882" marR="50882" marT="0" marB="0" anchor="ctr"/>
                </a:tc>
                <a:tc rowSpan="4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Game, Category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882" marR="5088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12/10/2022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882" marR="5088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14/10/2022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882" marR="5088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5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882" marR="50882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OK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882" marR="50882" marT="0" marB="0" anchor="b"/>
                </a:tc>
                <a:extLst>
                  <a:ext uri="{0D108BD9-81ED-4DB2-BD59-A6C34878D82A}">
                    <a16:rowId xmlns:a16="http://schemas.microsoft.com/office/drawing/2014/main" val="2539057905"/>
                  </a:ext>
                </a:extLst>
              </a:tr>
              <a:tr h="18423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2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882" marR="50882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15/10/2022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882" marR="5088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15/10/2022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882" marR="5088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5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882" marR="50882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OK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882" marR="50882" marT="0" marB="0" anchor="b"/>
                </a:tc>
                <a:extLst>
                  <a:ext uri="{0D108BD9-81ED-4DB2-BD59-A6C34878D82A}">
                    <a16:rowId xmlns:a16="http://schemas.microsoft.com/office/drawing/2014/main" val="3652421016"/>
                  </a:ext>
                </a:extLst>
              </a:tr>
              <a:tr h="18423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3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882" marR="50882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User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882" marR="50882" marT="0" marB="0" anchor="ctr"/>
                </a:tc>
                <a:tc rowSpan="2"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View, Search Product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882" marR="50882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01/11/2022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882" marR="5088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31/10/2022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882" marR="5088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5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882" marR="50882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700" dirty="0" smtClean="0">
                          <a:effectLst/>
                          <a:latin typeface=""/>
                          <a:ea typeface="Times New Roman" panose="02020603050405020304" pitchFamily="18" charset="0"/>
                        </a:rPr>
                        <a:t>OK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882" marR="50882" marT="0" marB="0" anchor="b"/>
                </a:tc>
                <a:extLst>
                  <a:ext uri="{0D108BD9-81ED-4DB2-BD59-A6C34878D82A}">
                    <a16:rowId xmlns:a16="http://schemas.microsoft.com/office/drawing/2014/main" val="2661730663"/>
                  </a:ext>
                </a:extLst>
              </a:tr>
              <a:tr h="18423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4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882" marR="50882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01/11/2022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882" marR="5088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10/11/2022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882" marR="5088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5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882" marR="50882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700" dirty="0" smtClean="0">
                          <a:effectLst/>
                          <a:latin typeface=""/>
                          <a:ea typeface="Times New Roman" panose="02020603050405020304" pitchFamily="18" charset="0"/>
                        </a:rPr>
                        <a:t>OK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882" marR="50882" marT="0" marB="0" anchor="b"/>
                </a:tc>
                <a:extLst>
                  <a:ext uri="{0D108BD9-81ED-4DB2-BD59-A6C34878D82A}">
                    <a16:rowId xmlns:a16="http://schemas.microsoft.com/office/drawing/2014/main" val="1121183927"/>
                  </a:ext>
                </a:extLst>
              </a:tr>
              <a:tr h="184238">
                <a:tc>
                  <a:txBody>
                    <a:bodyPr/>
                    <a:lstStyle/>
                    <a:p>
                      <a:endParaRPr lang="en-US" sz="7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0882" marR="50882" marT="0" marB="0" anchor="ctr"/>
                </a:tc>
                <a:tc>
                  <a:txBody>
                    <a:bodyPr/>
                    <a:lstStyle/>
                    <a:p>
                      <a:endParaRPr lang="en-US" sz="7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0882" marR="50882" marT="0" marB="0" anchor="ctr"/>
                </a:tc>
                <a:tc>
                  <a:txBody>
                    <a:bodyPr/>
                    <a:lstStyle/>
                    <a:p>
                      <a:endParaRPr lang="en-US" sz="7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0882" marR="50882" marT="0" marB="0" anchor="ctr"/>
                </a:tc>
                <a:tc>
                  <a:txBody>
                    <a:bodyPr/>
                    <a:lstStyle/>
                    <a:p>
                      <a:endParaRPr lang="en-US" sz="7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0882" marR="5088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882" marR="50882" marT="0" marB="0" anchor="ctr"/>
                </a:tc>
                <a:tc>
                  <a:txBody>
                    <a:bodyPr/>
                    <a:lstStyle/>
                    <a:p>
                      <a:endParaRPr lang="en-US" sz="7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0882" marR="50882" marT="0" marB="0" anchor="ctr"/>
                </a:tc>
                <a:tc>
                  <a:txBody>
                    <a:bodyPr/>
                    <a:lstStyle/>
                    <a:p>
                      <a:endParaRPr lang="en-US" sz="7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0882" marR="50882" marT="0" marB="0" anchor="ctr"/>
                </a:tc>
                <a:tc>
                  <a:txBody>
                    <a:bodyPr/>
                    <a:lstStyle/>
                    <a:p>
                      <a:endParaRPr lang="en-US" sz="7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0882" marR="50882" marT="0" marB="0" anchor="ctr"/>
                </a:tc>
                <a:tc>
                  <a:txBody>
                    <a:bodyPr/>
                    <a:lstStyle/>
                    <a:p>
                      <a:endParaRPr lang="en-US" sz="7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0882" marR="50882" marT="0" marB="0" anchor="ctr"/>
                </a:tc>
                <a:extLst>
                  <a:ext uri="{0D108BD9-81ED-4DB2-BD59-A6C34878D82A}">
                    <a16:rowId xmlns:a16="http://schemas.microsoft.com/office/drawing/2014/main" val="1631086428"/>
                  </a:ext>
                </a:extLst>
              </a:tr>
              <a:tr h="18423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1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882" marR="50882" marT="0" marB="0" anchor="ctr"/>
                </a:tc>
                <a:tc rowSpan="4"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Nguyễn Công Hùng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882" marR="50882" marT="0" marB="0" anchor="ctr"/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Admin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882" marR="50882" marT="0" marB="0" anchor="ctr"/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Rating/Comment Management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882" marR="50882" marT="0" marB="0" anchor="ctr"/>
                </a:tc>
                <a:tc rowSpan="4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Rating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882" marR="5088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01/10/2022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882" marR="5088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01/10/2022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882" marR="5088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N/A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882" marR="50882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N/A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882" marR="50882" marT="0" marB="0" anchor="b"/>
                </a:tc>
                <a:extLst>
                  <a:ext uri="{0D108BD9-81ED-4DB2-BD59-A6C34878D82A}">
                    <a16:rowId xmlns:a16="http://schemas.microsoft.com/office/drawing/2014/main" val="4085532230"/>
                  </a:ext>
                </a:extLst>
              </a:tr>
              <a:tr h="18423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2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882" marR="50882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01/10/2022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882" marR="5088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01/10/2022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882" marR="5088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N/A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882" marR="50882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N/A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882" marR="50882" marT="0" marB="0" anchor="b"/>
                </a:tc>
                <a:extLst>
                  <a:ext uri="{0D108BD9-81ED-4DB2-BD59-A6C34878D82A}">
                    <a16:rowId xmlns:a16="http://schemas.microsoft.com/office/drawing/2014/main" val="3483800758"/>
                  </a:ext>
                </a:extLst>
              </a:tr>
              <a:tr h="18423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3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882" marR="50882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01/10/2022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882" marR="5088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01/10/2022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882" marR="5088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N/A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882" marR="50882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N/A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882" marR="50882" marT="0" marB="0" anchor="b"/>
                </a:tc>
                <a:extLst>
                  <a:ext uri="{0D108BD9-81ED-4DB2-BD59-A6C34878D82A}">
                    <a16:rowId xmlns:a16="http://schemas.microsoft.com/office/drawing/2014/main" val="3855600481"/>
                  </a:ext>
                </a:extLst>
              </a:tr>
              <a:tr h="18423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4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882" marR="50882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User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882" marR="50882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Send rating, Comment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882" marR="50882" marT="0" marB="0" anchor="b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01/10/2022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882" marR="5088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01/10/2022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882" marR="5088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N/A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882" marR="50882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N/A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882" marR="50882" marT="0" marB="0" anchor="b"/>
                </a:tc>
                <a:extLst>
                  <a:ext uri="{0D108BD9-81ED-4DB2-BD59-A6C34878D82A}">
                    <a16:rowId xmlns:a16="http://schemas.microsoft.com/office/drawing/2014/main" val="2952923317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ore Apps Template">
  <a:themeElements>
    <a:clrScheme name="Blue II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232</TotalTime>
  <Words>534</Words>
  <Application>Microsoft Office PowerPoint</Application>
  <PresentationFormat>On-screen Show (4:3)</PresentationFormat>
  <Paragraphs>274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Courier New</vt:lpstr>
      <vt:lpstr>Noto Sans Symbols</vt:lpstr>
      <vt:lpstr>Times New Roman</vt:lpstr>
      <vt:lpstr>Wingdings</vt:lpstr>
      <vt:lpstr>Store Apps Template</vt:lpstr>
      <vt:lpstr>Introduction</vt:lpstr>
      <vt:lpstr>Content</vt:lpstr>
      <vt:lpstr> Introduction - Actual requirements</vt:lpstr>
      <vt:lpstr> Introduction - Requirements of the project </vt:lpstr>
      <vt:lpstr> Introduction - Requirements of the project </vt:lpstr>
      <vt:lpstr>      Introduction - Deployment diagram </vt:lpstr>
      <vt:lpstr>     Test Result</vt:lpstr>
      <vt:lpstr>     Test Result</vt:lpstr>
      <vt:lpstr>Task List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Sinh Tran</dc:creator>
  <cp:lastModifiedBy>ADMIN</cp:lastModifiedBy>
  <cp:revision>21</cp:revision>
  <dcterms:created xsi:type="dcterms:W3CDTF">2014-04-09T06:08:42Z</dcterms:created>
  <dcterms:modified xsi:type="dcterms:W3CDTF">2022-11-15T07:29:50Z</dcterms:modified>
</cp:coreProperties>
</file>