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3"/>
  </p:notesMasterIdLst>
  <p:sldIdLst>
    <p:sldId id="257" r:id="rId2"/>
    <p:sldId id="359" r:id="rId3"/>
    <p:sldId id="308" r:id="rId4"/>
    <p:sldId id="309" r:id="rId5"/>
    <p:sldId id="310" r:id="rId6"/>
    <p:sldId id="311" r:id="rId7"/>
    <p:sldId id="313" r:id="rId8"/>
    <p:sldId id="314" r:id="rId9"/>
    <p:sldId id="315" r:id="rId10"/>
    <p:sldId id="316" r:id="rId11"/>
    <p:sldId id="322" r:id="rId12"/>
    <p:sldId id="323" r:id="rId13"/>
    <p:sldId id="324" r:id="rId14"/>
    <p:sldId id="325" r:id="rId15"/>
    <p:sldId id="326" r:id="rId16"/>
    <p:sldId id="327" r:id="rId17"/>
    <p:sldId id="319" r:id="rId18"/>
    <p:sldId id="320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7" r:id="rId27"/>
    <p:sldId id="336" r:id="rId28"/>
    <p:sldId id="338" r:id="rId29"/>
    <p:sldId id="339" r:id="rId30"/>
    <p:sldId id="340" r:id="rId31"/>
    <p:sldId id="341" r:id="rId32"/>
    <p:sldId id="342" r:id="rId33"/>
    <p:sldId id="343" r:id="rId34"/>
    <p:sldId id="345" r:id="rId35"/>
    <p:sldId id="348" r:id="rId36"/>
    <p:sldId id="346" r:id="rId37"/>
    <p:sldId id="347" r:id="rId38"/>
    <p:sldId id="328" r:id="rId39"/>
    <p:sldId id="349" r:id="rId40"/>
    <p:sldId id="351" r:id="rId41"/>
    <p:sldId id="352" r:id="rId42"/>
    <p:sldId id="353" r:id="rId43"/>
    <p:sldId id="354" r:id="rId44"/>
    <p:sldId id="355" r:id="rId45"/>
    <p:sldId id="356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9" r:id="rId54"/>
    <p:sldId id="368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60" r:id="rId67"/>
    <p:sldId id="381" r:id="rId68"/>
    <p:sldId id="382" r:id="rId69"/>
    <p:sldId id="403" r:id="rId70"/>
    <p:sldId id="405" r:id="rId71"/>
    <p:sldId id="404" r:id="rId72"/>
    <p:sldId id="402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397" r:id="rId87"/>
    <p:sldId id="398" r:id="rId88"/>
    <p:sldId id="399" r:id="rId89"/>
    <p:sldId id="400" r:id="rId90"/>
    <p:sldId id="401" r:id="rId91"/>
    <p:sldId id="358" r:id="rId9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7" d="100"/>
          <a:sy n="67" d="100"/>
        </p:scale>
        <p:origin x="-12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A41FD9-E486-2243-90FC-80651AF85E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45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D487C-34DA-B64A-9BE3-53DD5F8F98C7}" type="slidenum">
              <a:rPr lang="en-US"/>
              <a:pPr/>
              <a:t>1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2A5EA-A963-734C-844B-30A50B80422B}" type="slidenum">
              <a:rPr lang="en-US"/>
              <a:pPr/>
              <a:t>17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18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35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38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B25137-A33F-934A-A40D-354E405EFBE2}" type="datetime1">
              <a:rPr lang="en-US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B88639-FB4E-DE47-9B94-19A4819A91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39A336-E276-7947-AF9E-9979999A3EB1}" type="datetime1">
              <a:rPr lang="en-US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AF7CC6-8A8A-A847-B8D8-7A174C6817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A95B0F-F660-0B47-B164-43D8CE316397}" type="datetime1">
              <a:rPr lang="en-US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5DABF8-DACE-D446-8321-89238886EB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3D4D53-9657-0D4C-9362-309C7141D817}" type="datetime1">
              <a:rPr lang="en-US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0D63D9E-7E5D-D141-B365-4BE0ED56F4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59D9CA5-F3CE-014A-88B0-422B834AABC0}" type="datetime1">
              <a:rPr lang="en-US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729D60-79B1-7246-9FBF-307237128B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8FAA78-CE05-AC44-B904-55F4D3F57A39}" type="datetime1">
              <a:rPr lang="en-US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934553D-4EA5-884F-B057-95A8879B8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433BAE-7708-3148-849B-4A4D1CB1C869}" type="datetime1">
              <a:rPr lang="en-US"/>
              <a:pPr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F44AE9-C023-AA45-8073-D4231D6A3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D73C84-DCE4-D149-B77B-AC0311B32A7A}" type="datetime1">
              <a:rPr lang="en-US"/>
              <a:pPr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2A4900-0EEE-6942-9013-41CA03D06E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A62CD4-E3F5-EE4E-9814-1E0062AE6FA2}" type="datetime1">
              <a:rPr lang="en-US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9375DC-5C8D-6846-8FA5-2B9CC35DB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C4C4FB-CF1D-6E4D-976F-344FF9C344D1}" type="datetime1">
              <a:rPr lang="en-US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1984C4-4C78-C347-B719-D1A6211572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2ACD8B-BA49-4343-AFEA-DF74D76017AE}" type="datetime1">
              <a:rPr lang="en-US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980127-BD5E-CD40-B0DB-EA6F2C110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F5E31F24-1554-9745-917F-CA81BD222368}" type="datetime1">
              <a:rPr lang="en-US" smtClean="0"/>
              <a:pPr/>
              <a:t>5/13/2016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82D9133A-ABBC-C542-89F0-2F050CC7CF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070C-891F-6646-9BE2-950628EF6F68}" type="datetime1">
              <a:rPr lang="en-US"/>
              <a:pPr/>
              <a:t>5/13/2016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A5831-D239-E249-9F64-77BF9A60394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8200" y="2438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ndara"/>
                <a:ea typeface="+mj-ea"/>
                <a:cs typeface="Candara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chemeClr val="accent2"/>
                </a:solidFill>
              </a:rPr>
              <a:t>Register Allocation</a:t>
            </a:r>
            <a:endParaRPr lang="en-US" sz="3600" kern="0" dirty="0">
              <a:solidFill>
                <a:schemeClr val="accent2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24000" y="40386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endParaRPr lang="en-US" sz="2400" kern="0" dirty="0" smtClean="0">
              <a:latin typeface="Courier" charset="0"/>
            </a:endParaRPr>
          </a:p>
          <a:p>
            <a:pPr eaLnBrk="1" hangingPunct="1"/>
            <a:r>
              <a:rPr lang="en-US" sz="2400" kern="0" dirty="0" smtClean="0">
                <a:latin typeface="Courier" charset="0"/>
              </a:rPr>
              <a:t>CMPT </a:t>
            </a:r>
            <a:r>
              <a:rPr lang="en-US" sz="2400" kern="0" dirty="0" smtClean="0">
                <a:latin typeface="Courier" charset="0"/>
              </a:rPr>
              <a:t>379</a:t>
            </a:r>
          </a:p>
          <a:p>
            <a:pPr eaLnBrk="1" hangingPunct="1"/>
            <a:endParaRPr lang="en-US" sz="2400" kern="0" dirty="0" smtClean="0">
              <a:latin typeface="Courier" charset="0"/>
            </a:endParaRPr>
          </a:p>
          <a:p>
            <a:pPr eaLnBrk="1" hangingPunct="1"/>
            <a:endParaRPr lang="en-US" sz="2400" kern="0" dirty="0" smtClean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Interference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78496"/>
            <a:ext cx="7772400" cy="4114800"/>
          </a:xfrm>
        </p:spPr>
        <p:txBody>
          <a:bodyPr/>
          <a:lstStyle/>
          <a:p>
            <a:r>
              <a:rPr lang="en-CA" dirty="0"/>
              <a:t>E</a:t>
            </a:r>
            <a:r>
              <a:rPr lang="en-CA" dirty="0" smtClean="0"/>
              <a:t>xtracts exactly the information we need to characterize legal register allocation </a:t>
            </a:r>
          </a:p>
          <a:p>
            <a:r>
              <a:rPr lang="en-CA" dirty="0" smtClean="0"/>
              <a:t>Gives the global view (i.e., over the entire control flow graph) picture of the register requirements</a:t>
            </a:r>
          </a:p>
          <a:p>
            <a:r>
              <a:rPr lang="en-CA" dirty="0" smtClean="0"/>
              <a:t>After RIG construction the register allocation algorithm is architecture independent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coloring of a graph is an assignment of colors to nodes, such that nodes connected by an edge have different colors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A graph is k-colorable if it has a coloring with k colors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09812" y="3284984"/>
            <a:ext cx="2140600" cy="1153642"/>
            <a:chOff x="3285676" y="2550616"/>
            <a:chExt cx="2140600" cy="1153642"/>
          </a:xfrm>
        </p:grpSpPr>
        <p:grpSp>
          <p:nvGrpSpPr>
            <p:cNvPr id="7" name="Group 6"/>
            <p:cNvGrpSpPr/>
            <p:nvPr/>
          </p:nvGrpSpPr>
          <p:grpSpPr>
            <a:xfrm>
              <a:off x="4092620" y="2550616"/>
              <a:ext cx="494236" cy="662360"/>
              <a:chOff x="4092620" y="2550616"/>
              <a:chExt cx="494236" cy="662360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92620" y="2550616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/>
                  <a:t>a</a:t>
                </a:r>
                <a:endParaRPr lang="en-CA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48872" y="3242593"/>
              <a:ext cx="777404" cy="461665"/>
              <a:chOff x="3766020" y="1874441"/>
              <a:chExt cx="777404" cy="461665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3766020" y="2090465"/>
                <a:ext cx="196385" cy="216024"/>
              </a:xfrm>
              <a:prstGeom prst="ellipse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049188" y="1874441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c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285676" y="3212976"/>
              <a:ext cx="546605" cy="461665"/>
              <a:chOff x="4221781" y="2780928"/>
              <a:chExt cx="546605" cy="461665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4572001" y="3026569"/>
                <a:ext cx="196385" cy="216024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21781" y="2780928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f</a:t>
                </a:r>
              </a:p>
            </p:txBody>
          </p:sp>
        </p:grpSp>
        <p:cxnSp>
          <p:nvCxnSpPr>
            <p:cNvPr id="13" name="Straight Connector 12"/>
            <p:cNvCxnSpPr>
              <a:endCxn id="26" idx="7"/>
            </p:cNvCxnSpPr>
            <p:nvPr/>
          </p:nvCxnSpPr>
          <p:spPr bwMode="auto">
            <a:xfrm flipH="1">
              <a:off x="3803521" y="3212976"/>
              <a:ext cx="430063" cy="2772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34" idx="4"/>
              <a:endCxn id="30" idx="1"/>
            </p:cNvCxnSpPr>
            <p:nvPr/>
          </p:nvCxnSpPr>
          <p:spPr bwMode="auto">
            <a:xfrm>
              <a:off x="4247965" y="3212976"/>
              <a:ext cx="429667" cy="2772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30" idx="2"/>
              <a:endCxn id="26" idx="6"/>
            </p:cNvCxnSpPr>
            <p:nvPr/>
          </p:nvCxnSpPr>
          <p:spPr bwMode="auto">
            <a:xfrm flipH="1">
              <a:off x="3832281" y="3566629"/>
              <a:ext cx="8165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496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Register Allocation as Graph Coloring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our problem, colors = registers</a:t>
            </a:r>
          </a:p>
          <a:p>
            <a:r>
              <a:rPr lang="en-CA" dirty="0" smtClean="0"/>
              <a:t>We need to assign colors (registers) to graph nodes (temporaries)</a:t>
            </a:r>
          </a:p>
          <a:p>
            <a:r>
              <a:rPr lang="en-CA" dirty="0" smtClean="0"/>
              <a:t>Let </a:t>
            </a:r>
            <a:r>
              <a:rPr lang="en-CA" dirty="0" smtClean="0">
                <a:solidFill>
                  <a:schemeClr val="accent2"/>
                </a:solidFill>
              </a:rPr>
              <a:t>k</a:t>
            </a:r>
            <a:r>
              <a:rPr lang="en-CA" dirty="0" smtClean="0"/>
              <a:t> = number of machine registers</a:t>
            </a:r>
          </a:p>
          <a:p>
            <a:r>
              <a:rPr lang="en-CA" dirty="0" smtClean="0"/>
              <a:t>If the RIG is k-colorable then there is a register assignment that uses no more than </a:t>
            </a:r>
            <a:r>
              <a:rPr lang="en-CA" dirty="0" smtClean="0">
                <a:solidFill>
                  <a:schemeClr val="accent2"/>
                </a:solidFill>
              </a:rPr>
              <a:t>k</a:t>
            </a:r>
            <a:r>
              <a:rPr lang="en-CA" dirty="0" smtClean="0"/>
              <a:t> registers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18648" cy="4114800"/>
          </a:xfrm>
        </p:spPr>
        <p:txBody>
          <a:bodyPr/>
          <a:lstStyle/>
          <a:p>
            <a:r>
              <a:rPr lang="en-CA" dirty="0" smtClean="0"/>
              <a:t>For our example 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There is no coloring with less than 4 colors</a:t>
            </a:r>
          </a:p>
          <a:p>
            <a:r>
              <a:rPr lang="en-CA" dirty="0" smtClean="0"/>
              <a:t>There is a 4-coloring of this graph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707904" y="1700808"/>
            <a:ext cx="3744416" cy="3284265"/>
            <a:chOff x="2483768" y="2190576"/>
            <a:chExt cx="3744416" cy="3284265"/>
          </a:xfrm>
        </p:grpSpPr>
        <p:grpSp>
          <p:nvGrpSpPr>
            <p:cNvPr id="7" name="Group 6"/>
            <p:cNvGrpSpPr/>
            <p:nvPr/>
          </p:nvGrpSpPr>
          <p:grpSpPr>
            <a:xfrm>
              <a:off x="4092620" y="2190576"/>
              <a:ext cx="494236" cy="1022400"/>
              <a:chOff x="4092620" y="2190576"/>
              <a:chExt cx="494236" cy="1022400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92620" y="2190576"/>
                <a:ext cx="4942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solidFill>
                      <a:srgbClr val="00B050"/>
                    </a:solidFill>
                  </a:rPr>
                  <a:t>r</a:t>
                </a:r>
                <a:r>
                  <a:rPr lang="en-CA" b="1" baseline="-25000" dirty="0" smtClean="0">
                    <a:solidFill>
                      <a:srgbClr val="00B050"/>
                    </a:solidFill>
                  </a:rPr>
                  <a:t>2</a:t>
                </a:r>
                <a:endParaRPr lang="en-CA" b="1" dirty="0" smtClean="0">
                  <a:solidFill>
                    <a:srgbClr val="00B050"/>
                  </a:solidFill>
                </a:endParaRPr>
              </a:p>
              <a:p>
                <a:r>
                  <a:rPr lang="en-CA" b="1" dirty="0" smtClean="0"/>
                  <a:t>a</a:t>
                </a:r>
                <a:endParaRPr lang="en-CA" b="1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999012" y="3111351"/>
              <a:ext cx="1013148" cy="533673"/>
              <a:chOff x="4149772" y="2679303"/>
              <a:chExt cx="1013148" cy="533673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380652" y="2679303"/>
                <a:ext cx="782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/>
                  <a:t>b </a:t>
                </a:r>
                <a:r>
                  <a:rPr lang="en-CA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CA" b="1" baseline="-25000" dirty="0" smtClean="0">
                    <a:solidFill>
                      <a:srgbClr val="FF0000"/>
                    </a:solidFill>
                  </a:rPr>
                  <a:t>3</a:t>
                </a:r>
                <a:endParaRPr lang="en-CA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032624" y="4191471"/>
              <a:ext cx="1195560" cy="461665"/>
              <a:chOff x="4149772" y="2823319"/>
              <a:chExt cx="1195560" cy="461665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419048" y="2823319"/>
                <a:ext cx="92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/>
                  <a:t>c  r</a:t>
                </a:r>
                <a:r>
                  <a:rPr lang="en-CA" b="1" baseline="-25000" dirty="0" smtClean="0"/>
                  <a:t>4</a:t>
                </a:r>
                <a:endParaRPr lang="en-CA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77764" y="4869160"/>
              <a:ext cx="921248" cy="605681"/>
              <a:chOff x="4092620" y="2996952"/>
              <a:chExt cx="921248" cy="605681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092620" y="3140968"/>
                <a:ext cx="921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/>
                  <a:t>d  </a:t>
                </a:r>
                <a:r>
                  <a:rPr lang="en-CA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CA" b="1" baseline="-25000" dirty="0" smtClean="0">
                    <a:solidFill>
                      <a:srgbClr val="FF0000"/>
                    </a:solidFill>
                  </a:rPr>
                  <a:t>3</a:t>
                </a:r>
                <a:endParaRPr lang="en-CA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83768" y="3169071"/>
              <a:ext cx="926284" cy="475953"/>
              <a:chOff x="3419873" y="2737023"/>
              <a:chExt cx="926284" cy="475953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419873" y="2737023"/>
                <a:ext cx="839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solidFill>
                      <a:schemeClr val="accent2"/>
                    </a:solidFill>
                  </a:rPr>
                  <a:t>r</a:t>
                </a:r>
                <a:r>
                  <a:rPr lang="en-CA" b="1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b="1" dirty="0" smtClean="0"/>
                  <a:t> f</a:t>
                </a:r>
                <a:endParaRPr lang="en-CA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483768" y="4191471"/>
              <a:ext cx="936104" cy="461665"/>
              <a:chOff x="3410053" y="2823319"/>
              <a:chExt cx="936104" cy="461665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10053" y="2823319"/>
                <a:ext cx="76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solidFill>
                      <a:srgbClr val="00B050"/>
                    </a:solidFill>
                  </a:rPr>
                  <a:t>r</a:t>
                </a:r>
                <a:r>
                  <a:rPr lang="en-CA" b="1" baseline="-25000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CA" b="1" dirty="0" smtClean="0"/>
                  <a:t> e</a:t>
                </a:r>
                <a:endParaRPr lang="en-CA" b="1" dirty="0"/>
              </a:p>
            </p:txBody>
          </p:sp>
        </p:grpSp>
        <p:cxnSp>
          <p:nvCxnSpPr>
            <p:cNvPr id="13" name="Straight Connector 12"/>
            <p:cNvCxnSpPr>
              <a:stCxn id="34" idx="2"/>
              <a:endCxn id="26" idx="7"/>
            </p:cNvCxnSpPr>
            <p:nvPr/>
          </p:nvCxnSpPr>
          <p:spPr bwMode="auto">
            <a:xfrm flipH="1">
              <a:off x="3381292" y="3104964"/>
              <a:ext cx="768480" cy="3556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24" idx="0"/>
              <a:endCxn id="26" idx="4"/>
            </p:cNvCxnSpPr>
            <p:nvPr/>
          </p:nvCxnSpPr>
          <p:spPr bwMode="auto">
            <a:xfrm flipH="1" flipV="1">
              <a:off x="3311860" y="3645024"/>
              <a:ext cx="982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28" idx="1"/>
              <a:endCxn id="26" idx="5"/>
            </p:cNvCxnSpPr>
            <p:nvPr/>
          </p:nvCxnSpPr>
          <p:spPr bwMode="auto">
            <a:xfrm flipH="1" flipV="1">
              <a:off x="3381292" y="3613388"/>
              <a:ext cx="782384" cy="1287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8" idx="2"/>
              <a:endCxn id="24" idx="5"/>
            </p:cNvCxnSpPr>
            <p:nvPr/>
          </p:nvCxnSpPr>
          <p:spPr bwMode="auto">
            <a:xfrm flipH="1" flipV="1">
              <a:off x="3391112" y="4549492"/>
              <a:ext cx="743804" cy="427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34" idx="5"/>
              <a:endCxn id="30" idx="1"/>
            </p:cNvCxnSpPr>
            <p:nvPr/>
          </p:nvCxnSpPr>
          <p:spPr bwMode="auto">
            <a:xfrm>
              <a:off x="4317397" y="3181340"/>
              <a:ext cx="743987" cy="121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32" idx="2"/>
              <a:endCxn id="26" idx="6"/>
            </p:cNvCxnSpPr>
            <p:nvPr/>
          </p:nvCxnSpPr>
          <p:spPr bwMode="auto">
            <a:xfrm flipH="1">
              <a:off x="3410052" y="3537012"/>
              <a:ext cx="15889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30" idx="2"/>
              <a:endCxn id="26" idx="5"/>
            </p:cNvCxnSpPr>
            <p:nvPr/>
          </p:nvCxnSpPr>
          <p:spPr bwMode="auto">
            <a:xfrm flipH="1" flipV="1">
              <a:off x="3381292" y="3613388"/>
              <a:ext cx="1651332" cy="859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32" idx="4"/>
              <a:endCxn id="30" idx="0"/>
            </p:cNvCxnSpPr>
            <p:nvPr/>
          </p:nvCxnSpPr>
          <p:spPr bwMode="auto">
            <a:xfrm>
              <a:off x="5097205" y="3645024"/>
              <a:ext cx="33612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30" idx="3"/>
              <a:endCxn id="24" idx="6"/>
            </p:cNvCxnSpPr>
            <p:nvPr/>
          </p:nvCxnSpPr>
          <p:spPr bwMode="auto">
            <a:xfrm flipH="1" flipV="1">
              <a:off x="3419872" y="4473116"/>
              <a:ext cx="1641512" cy="76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30" idx="4"/>
              <a:endCxn id="28" idx="6"/>
            </p:cNvCxnSpPr>
            <p:nvPr/>
          </p:nvCxnSpPr>
          <p:spPr bwMode="auto">
            <a:xfrm flipH="1">
              <a:off x="4331301" y="4581128"/>
              <a:ext cx="799516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32" idx="3"/>
              <a:endCxn id="24" idx="7"/>
            </p:cNvCxnSpPr>
            <p:nvPr/>
          </p:nvCxnSpPr>
          <p:spPr bwMode="auto">
            <a:xfrm flipH="1">
              <a:off x="3391112" y="3613388"/>
              <a:ext cx="1636660" cy="783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08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 Flow Graph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/>
              <a:t>e</a:t>
            </a:r>
            <a:r>
              <a:rPr lang="en-CA" dirty="0" smtClean="0"/>
              <a:t> = </a:t>
            </a:r>
            <a:r>
              <a:rPr lang="en-CA" dirty="0" err="1" smtClean="0"/>
              <a:t>d+f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f</a:t>
            </a:r>
            <a:r>
              <a:rPr lang="en-CA" dirty="0" smtClean="0"/>
              <a:t>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f+c</a:t>
            </a:r>
            <a:endParaRPr lang="en-CA" dirty="0" smtClean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951018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360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Allocation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 smtClean="0"/>
              <a:t>r</a:t>
            </a:r>
            <a:r>
              <a:rPr lang="en-CA" baseline="-25000" dirty="0" smtClean="0"/>
              <a:t>2</a:t>
            </a:r>
            <a:r>
              <a:rPr lang="en-CA" dirty="0" smtClean="0"/>
              <a:t> = r</a:t>
            </a:r>
            <a:r>
              <a:rPr lang="en-CA" baseline="-25000" dirty="0" smtClean="0"/>
              <a:t>3</a:t>
            </a:r>
            <a:r>
              <a:rPr lang="en-CA" dirty="0" smtClean="0"/>
              <a:t> +r</a:t>
            </a:r>
            <a:r>
              <a:rPr lang="en-CA" baseline="-25000" dirty="0" smtClean="0"/>
              <a:t>4</a:t>
            </a:r>
            <a:endParaRPr lang="en-CA" dirty="0" smtClean="0"/>
          </a:p>
          <a:p>
            <a:pPr algn="ctr"/>
            <a:r>
              <a:rPr lang="en-CA" dirty="0" smtClean="0"/>
              <a:t>r</a:t>
            </a:r>
            <a:r>
              <a:rPr lang="en-CA" baseline="-25000" dirty="0" smtClean="0"/>
              <a:t>3</a:t>
            </a:r>
            <a:r>
              <a:rPr lang="en-CA" dirty="0" smtClean="0"/>
              <a:t> = -r</a:t>
            </a:r>
            <a:r>
              <a:rPr lang="en-CA" baseline="-25000" dirty="0" smtClean="0"/>
              <a:t>2</a:t>
            </a:r>
            <a:endParaRPr lang="en-CA" dirty="0" smtClean="0"/>
          </a:p>
          <a:p>
            <a:pPr algn="ctr"/>
            <a:r>
              <a:rPr lang="en-CA" dirty="0" smtClean="0"/>
              <a:t>r</a:t>
            </a:r>
            <a:r>
              <a:rPr lang="en-CA" baseline="-25000" dirty="0" smtClean="0"/>
              <a:t>2</a:t>
            </a:r>
            <a:r>
              <a:rPr lang="en-CA" dirty="0" smtClean="0"/>
              <a:t> = r</a:t>
            </a:r>
            <a:r>
              <a:rPr lang="en-CA" baseline="-25000" dirty="0" smtClean="0"/>
              <a:t>3</a:t>
            </a:r>
            <a:r>
              <a:rPr lang="en-CA" dirty="0" smtClean="0"/>
              <a:t> + r</a:t>
            </a:r>
            <a:r>
              <a:rPr lang="en-CA" baseline="-25000" dirty="0" smtClean="0"/>
              <a:t>1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r</a:t>
            </a:r>
            <a:r>
              <a:rPr lang="en-CA" baseline="-25000" dirty="0" smtClean="0"/>
              <a:t>1</a:t>
            </a:r>
            <a:r>
              <a:rPr lang="en-CA" dirty="0" smtClean="0"/>
              <a:t> = 2* r</a:t>
            </a:r>
            <a:r>
              <a:rPr lang="en-CA" baseline="-25000" dirty="0" smtClean="0"/>
              <a:t>2</a:t>
            </a:r>
            <a:endParaRPr lang="en-CA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r</a:t>
            </a:r>
            <a:r>
              <a:rPr lang="en-CA" baseline="-25000" dirty="0" smtClean="0"/>
              <a:t>3</a:t>
            </a:r>
            <a:r>
              <a:rPr lang="en-CA" dirty="0" smtClean="0"/>
              <a:t> = r</a:t>
            </a:r>
            <a:r>
              <a:rPr lang="en-CA" baseline="-25000" dirty="0" smtClean="0"/>
              <a:t>3</a:t>
            </a:r>
            <a:r>
              <a:rPr lang="en-CA" dirty="0" smtClean="0"/>
              <a:t> + r</a:t>
            </a:r>
            <a:r>
              <a:rPr lang="en-CA" baseline="-25000" dirty="0" smtClean="0"/>
              <a:t>2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r</a:t>
            </a:r>
            <a:r>
              <a:rPr lang="en-CA" baseline="-25000" dirty="0" smtClean="0"/>
              <a:t>2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r</a:t>
            </a:r>
            <a:r>
              <a:rPr kumimoji="0" lang="en-CA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2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r</a:t>
            </a:r>
            <a:r>
              <a:rPr lang="en-CA" baseline="-25000" dirty="0" smtClean="0"/>
              <a:t>3</a:t>
            </a:r>
            <a:r>
              <a:rPr lang="en-CA" dirty="0" smtClean="0"/>
              <a:t> = r</a:t>
            </a:r>
            <a:r>
              <a:rPr lang="en-CA" baseline="-25000" dirty="0" smtClean="0"/>
              <a:t>1</a:t>
            </a:r>
            <a:r>
              <a:rPr lang="en-CA" dirty="0" smtClean="0"/>
              <a:t> + r</a:t>
            </a:r>
            <a:r>
              <a:rPr lang="en-CA" baseline="-25000" dirty="0" smtClean="0"/>
              <a:t>4</a:t>
            </a:r>
            <a:endParaRPr lang="en-CA" dirty="0" smtClean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951018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654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do we compute graph coloring?</a:t>
            </a:r>
          </a:p>
          <a:p>
            <a:r>
              <a:rPr lang="en-CA" dirty="0" smtClean="0"/>
              <a:t>It is not easy :</a:t>
            </a:r>
          </a:p>
          <a:p>
            <a:pPr lvl="1"/>
            <a:r>
              <a:rPr lang="en-CA" dirty="0" smtClean="0"/>
              <a:t>The problem is NP-hard. No efficient algorithms are known </a:t>
            </a:r>
          </a:p>
          <a:p>
            <a:pPr lvl="2"/>
            <a:r>
              <a:rPr lang="en-CA" dirty="0" smtClean="0"/>
              <a:t>Solution: use heuristics</a:t>
            </a:r>
          </a:p>
          <a:p>
            <a:pPr lvl="1"/>
            <a:r>
              <a:rPr lang="en-CA" dirty="0" smtClean="0"/>
              <a:t>A coloring might not exist for a given number of registers</a:t>
            </a:r>
          </a:p>
          <a:p>
            <a:pPr lvl="2"/>
            <a:r>
              <a:rPr lang="en-CA" dirty="0" smtClean="0"/>
              <a:t>Solution: register spilling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0572-2491-8A47-AB57-D32652E0DB27}" type="datetime1">
              <a:rPr lang="en-US"/>
              <a:pPr/>
              <a:t>5/13/2016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177A-73B0-0545-9AC6-FB8C4F55ACC3}" type="slidenum">
              <a:rPr lang="en-US"/>
              <a:pPr/>
              <a:t>17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Register Allocation as Graph Coloring</a:t>
            </a:r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808"/>
            <a:ext cx="791864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Main idea </a:t>
            </a:r>
            <a:r>
              <a:rPr lang="en-US" sz="2800" dirty="0"/>
              <a:t>for solving whether a graph G is </a:t>
            </a:r>
            <a:r>
              <a:rPr lang="en-US" sz="2800" i="1" dirty="0"/>
              <a:t>k</a:t>
            </a:r>
            <a:r>
              <a:rPr lang="en-US" sz="2800" dirty="0"/>
              <a:t>-colorable: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Pick any node </a:t>
            </a:r>
            <a:r>
              <a:rPr lang="en-US" sz="2800" i="1" dirty="0"/>
              <a:t>t</a:t>
            </a:r>
            <a:r>
              <a:rPr lang="en-US" sz="2800" dirty="0" smtClean="0"/>
              <a:t> </a:t>
            </a:r>
            <a:r>
              <a:rPr lang="en-US" sz="2800" dirty="0"/>
              <a:t>with fewer than </a:t>
            </a:r>
            <a:r>
              <a:rPr lang="en-US" sz="2800" i="1" dirty="0"/>
              <a:t>k</a:t>
            </a:r>
            <a:r>
              <a:rPr lang="en-US" sz="2800" dirty="0"/>
              <a:t> </a:t>
            </a:r>
            <a:r>
              <a:rPr lang="en-US" sz="2800" dirty="0" smtClean="0"/>
              <a:t>neighbor's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Remove </a:t>
            </a:r>
            <a:r>
              <a:rPr lang="en-US" sz="2800" i="1" dirty="0"/>
              <a:t>n</a:t>
            </a:r>
            <a:r>
              <a:rPr lang="en-US" sz="2800" dirty="0"/>
              <a:t> and adjacent edges to create a new graph G’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If G’ is</a:t>
            </a:r>
            <a:r>
              <a:rPr lang="en-US" sz="2800" i="1" dirty="0" smtClean="0"/>
              <a:t> k</a:t>
            </a:r>
            <a:r>
              <a:rPr lang="en-US" sz="2800" dirty="0" smtClean="0"/>
              <a:t>-colorable, then so is G (the original graph)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Let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,…,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be the colors assigned to the neighbors of t in G’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Since n&lt;k we can pick some color for t that is different from its neighbors 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4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6FAD-9298-A54F-89AD-156D9874EC7C}" type="datetime1">
              <a:rPr lang="en-US"/>
              <a:pPr/>
              <a:t>5/13/2016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18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Allocation as Graph Coloring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Heuristic for graph coloring:</a:t>
            </a:r>
          </a:p>
          <a:p>
            <a:pPr lvl="1"/>
            <a:r>
              <a:rPr lang="en-US" sz="2400" dirty="0" smtClean="0"/>
              <a:t>Ordering nodes (in an stack)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Pick a node t with fewer than k neighbors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Put t on a stack and remove it from the graph (RIG)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Repeat until the graph is empty</a:t>
            </a:r>
          </a:p>
          <a:p>
            <a:pPr lvl="1"/>
            <a:r>
              <a:rPr lang="en-US" sz="2400" dirty="0" smtClean="0"/>
              <a:t>Assigning color to nodes on the stack: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Start with the last node added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At each step pick a color different from those assigned to already colored neighbors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79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a</a:t>
            </a:r>
            <a:endParaRPr lang="en-CA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44209" y="2347366"/>
            <a:ext cx="494236" cy="763985"/>
            <a:chOff x="4092620" y="2448991"/>
            <a:chExt cx="494236" cy="763985"/>
          </a:xfrm>
        </p:grpSpPr>
        <p:sp>
          <p:nvSpPr>
            <p:cNvPr id="34" name="Oval 3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92620" y="2448991"/>
              <a:ext cx="49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</a:t>
              </a:r>
              <a:endParaRPr lang="en-CA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3" name="Straight Connector 12"/>
          <p:cNvCxnSpPr>
            <a:stCxn id="34" idx="2"/>
            <a:endCxn id="26" idx="7"/>
          </p:cNvCxnSpPr>
          <p:nvPr/>
        </p:nvCxnSpPr>
        <p:spPr bwMode="auto">
          <a:xfrm flipH="1">
            <a:off x="5732881" y="3003339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5"/>
            <a:endCxn id="30" idx="1"/>
          </p:cNvCxnSpPr>
          <p:nvPr/>
        </p:nvCxnSpPr>
        <p:spPr bwMode="auto">
          <a:xfrm>
            <a:off x="6668986" y="3079715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939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Intermediate code uses unlimited temporaries</a:t>
            </a:r>
          </a:p>
          <a:p>
            <a:pPr lvl="1"/>
            <a:r>
              <a:rPr lang="en-CA" dirty="0" smtClean="0"/>
              <a:t>Simplifying code generation and optimization</a:t>
            </a:r>
          </a:p>
          <a:p>
            <a:pPr lvl="1"/>
            <a:r>
              <a:rPr lang="en-CA" dirty="0" smtClean="0"/>
              <a:t>Complicates final translation to assembly </a:t>
            </a:r>
          </a:p>
          <a:p>
            <a:r>
              <a:rPr lang="en-US" dirty="0" smtClean="0"/>
              <a:t>Intermediate code uses too many temporaries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d</a:t>
            </a:r>
            <a:endParaRPr lang="en-CA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stack={a}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471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/>
              <a:t>Note: All nodes now have fewer than 4 neighbors </a:t>
            </a:r>
          </a:p>
          <a:p>
            <a:pPr marL="857250" lvl="2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The graph coloring is </a:t>
            </a:r>
          </a:p>
          <a:p>
            <a:pPr marL="857250" lvl="2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guaranteed to succeed 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c</a:t>
            </a:r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896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>
                <a:solidFill>
                  <a:schemeClr val="accent2"/>
                </a:solidFill>
              </a:rPr>
              <a:t>b</a:t>
            </a:r>
            <a:endParaRPr lang="en-CA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470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>
                <a:solidFill>
                  <a:schemeClr val="accent2"/>
                </a:solidFill>
              </a:rPr>
              <a:t>e</a:t>
            </a:r>
            <a:endParaRPr lang="en-CA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605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>
                <a:solidFill>
                  <a:schemeClr val="accent2"/>
                </a:solidFill>
              </a:rPr>
              <a:t>f</a:t>
            </a:r>
            <a:endParaRPr lang="en-CA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e,b,c,d,a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1647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/>
              <a:t>Empty graph – done with the first part</a:t>
            </a:r>
          </a:p>
          <a:p>
            <a:pPr marL="457200" lvl="1" indent="0">
              <a:buNone/>
            </a:pPr>
            <a:r>
              <a:rPr lang="en-CA" dirty="0" smtClean="0"/>
              <a:t>Now we have the order for assigning colors to nodes, start coloring the nodes (from </a:t>
            </a:r>
            <a:r>
              <a:rPr lang="en-CA" dirty="0"/>
              <a:t>the top of the </a:t>
            </a:r>
            <a:r>
              <a:rPr lang="en-CA" dirty="0" smtClean="0"/>
              <a:t>stack)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f,e,b,c,d,a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e,b,c,d,a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34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CA" dirty="0" smtClean="0"/>
              <a:t> must be in a different register from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8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21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No worries! The ordering insures we can find a color for all nodes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r</a:t>
              </a:r>
              <a:r>
                <a:rPr lang="en-CA" b="1" baseline="-25000" dirty="0" smtClean="0"/>
                <a:t>4</a:t>
              </a:r>
              <a:endParaRPr lang="en-CA" b="1" dirty="0"/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585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problem:</a:t>
            </a:r>
          </a:p>
          <a:p>
            <a:pPr marL="457200" lvl="1" indent="0">
              <a:buNone/>
            </a:pPr>
            <a:r>
              <a:rPr lang="en-CA" dirty="0" smtClean="0"/>
              <a:t>Rewrite the intermediate code to use no more temporaries than there are machine registers</a:t>
            </a:r>
          </a:p>
          <a:p>
            <a:pPr marL="514350" indent="-457200"/>
            <a:endParaRPr lang="en-CA" dirty="0" smtClean="0"/>
          </a:p>
          <a:p>
            <a:pPr marL="514350" indent="-457200"/>
            <a:r>
              <a:rPr lang="en-CA" dirty="0" smtClean="0"/>
              <a:t>Method:</a:t>
            </a:r>
            <a:endParaRPr lang="en-CA" dirty="0"/>
          </a:p>
          <a:p>
            <a:pPr marL="914400" lvl="1" indent="-457200"/>
            <a:r>
              <a:rPr lang="en-CA" dirty="0" smtClean="0"/>
              <a:t>Assign multiple temporaries to each register</a:t>
            </a:r>
          </a:p>
          <a:p>
            <a:pPr marL="914400" lvl="1" indent="-457200"/>
            <a:r>
              <a:rPr lang="en-CA" dirty="0" smtClean="0"/>
              <a:t>But without changing the program behavior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d</a:t>
            </a:r>
            <a:r>
              <a:rPr lang="en-CA" dirty="0" smtClean="0"/>
              <a:t> can be in the same register as </a:t>
            </a:r>
            <a:r>
              <a:rPr lang="en-CA" dirty="0" smtClean="0">
                <a:solidFill>
                  <a:schemeClr val="accent2"/>
                </a:solidFill>
              </a:rPr>
              <a:t>b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stack={a}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r</a:t>
              </a:r>
              <a:r>
                <a:rPr lang="en-CA" b="1" baseline="-25000" dirty="0" smtClean="0"/>
                <a:t>4</a:t>
              </a:r>
              <a:endParaRPr lang="en-CA" b="1" dirty="0"/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r>
                <a:rPr lang="en-CA" b="1" dirty="0" smtClean="0"/>
                <a:t>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>
            <a:stCxn id="28" idx="1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8" idx="2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24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r</a:t>
              </a:r>
              <a:r>
                <a:rPr lang="en-CA" b="1" baseline="-25000" dirty="0" smtClean="0"/>
                <a:t>4</a:t>
              </a:r>
              <a:endParaRPr lang="en-CA" b="1" dirty="0"/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r>
                <a:rPr lang="en-CA" b="1" dirty="0" smtClean="0"/>
                <a:t>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>
            <a:stCxn id="28" idx="1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8" idx="2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444209" y="2347366"/>
            <a:ext cx="906392" cy="763985"/>
            <a:chOff x="4092620" y="2448991"/>
            <a:chExt cx="906392" cy="763985"/>
          </a:xfrm>
        </p:grpSpPr>
        <p:sp>
          <p:nvSpPr>
            <p:cNvPr id="34" name="Oval 3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92620" y="2448991"/>
              <a:ext cx="906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  </a:t>
              </a:r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36" name="Straight Connector 35"/>
          <p:cNvCxnSpPr>
            <a:stCxn id="34" idx="2"/>
          </p:cNvCxnSpPr>
          <p:nvPr/>
        </p:nvCxnSpPr>
        <p:spPr bwMode="auto">
          <a:xfrm flipH="1">
            <a:off x="5732881" y="3003339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4" idx="5"/>
          </p:cNvCxnSpPr>
          <p:nvPr/>
        </p:nvCxnSpPr>
        <p:spPr bwMode="auto">
          <a:xfrm>
            <a:off x="6668986" y="3079715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5682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happens if the graph coloring heuristic fails to find a coloring?</a:t>
            </a:r>
          </a:p>
          <a:p>
            <a:endParaRPr lang="en-CA" dirty="0" smtClean="0"/>
          </a:p>
          <a:p>
            <a:r>
              <a:rPr lang="en-CA" dirty="0" smtClean="0"/>
              <a:t>In this case we cannot hold all values in the registers</a:t>
            </a:r>
          </a:p>
          <a:p>
            <a:pPr lvl="1"/>
            <a:r>
              <a:rPr lang="en-CA" dirty="0" smtClean="0"/>
              <a:t>Some values should be </a:t>
            </a:r>
            <a:r>
              <a:rPr lang="en-CA" i="1" dirty="0" smtClean="0">
                <a:solidFill>
                  <a:schemeClr val="accent2"/>
                </a:solidFill>
              </a:rPr>
              <a:t>spilled</a:t>
            </a:r>
            <a:r>
              <a:rPr lang="en-CA" dirty="0" smtClean="0"/>
              <a:t> to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838200" y="762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ndara"/>
                <a:ea typeface="+mj-ea"/>
                <a:cs typeface="Candara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9pPr>
          </a:lstStyle>
          <a:p>
            <a:pPr eaLnBrk="1" hangingPunct="1"/>
            <a:r>
              <a:rPr lang="en-US" kern="0" dirty="0" smtClean="0"/>
              <a:t>Register Allocation as Graph Coloring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86862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K-coloring fails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if all nodes have k or more neighbors?</a:t>
            </a:r>
          </a:p>
          <a:p>
            <a:r>
              <a:rPr lang="en-CA" dirty="0" smtClean="0"/>
              <a:t>Try to find a 3 coloring of this graph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a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64089" y="3715518"/>
            <a:ext cx="494236" cy="763985"/>
            <a:chOff x="4092620" y="2448991"/>
            <a:chExt cx="494236" cy="763985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2448991"/>
              <a:ext cx="49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</a:t>
              </a:r>
              <a:endParaRPr lang="en-CA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0481" y="4377878"/>
            <a:ext cx="1013148" cy="533673"/>
            <a:chOff x="4149772" y="2679303"/>
            <a:chExt cx="1013148" cy="53367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04093" y="5457998"/>
            <a:ext cx="1195560" cy="461665"/>
            <a:chOff x="4149772" y="2823319"/>
            <a:chExt cx="1195560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49233" y="6135687"/>
            <a:ext cx="921248" cy="605681"/>
            <a:chOff x="4092620" y="2996952"/>
            <a:chExt cx="921248" cy="605681"/>
          </a:xfrm>
        </p:grpSpPr>
        <p:sp>
          <p:nvSpPr>
            <p:cNvPr id="16" name="Oval 1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43269" y="4435598"/>
            <a:ext cx="839421" cy="475953"/>
            <a:chOff x="3707905" y="2737023"/>
            <a:chExt cx="839421" cy="475953"/>
          </a:xfrm>
        </p:grpSpPr>
        <p:sp>
          <p:nvSpPr>
            <p:cNvPr id="19" name="Oval 1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95936" y="5457998"/>
            <a:ext cx="767413" cy="461665"/>
            <a:chOff x="3650752" y="2823319"/>
            <a:chExt cx="767413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24" name="Straight Connector 23"/>
          <p:cNvCxnSpPr>
            <a:stCxn id="7" idx="2"/>
            <a:endCxn id="19" idx="7"/>
          </p:cNvCxnSpPr>
          <p:nvPr/>
        </p:nvCxnSpPr>
        <p:spPr bwMode="auto">
          <a:xfrm flipH="1">
            <a:off x="4652761" y="4371491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22" idx="0"/>
            <a:endCxn id="19" idx="4"/>
          </p:cNvCxnSpPr>
          <p:nvPr/>
        </p:nvCxnSpPr>
        <p:spPr bwMode="auto">
          <a:xfrm flipH="1" flipV="1">
            <a:off x="4583329" y="4911551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6" idx="1"/>
            <a:endCxn id="19" idx="5"/>
          </p:cNvCxnSpPr>
          <p:nvPr/>
        </p:nvCxnSpPr>
        <p:spPr bwMode="auto">
          <a:xfrm flipH="1" flipV="1">
            <a:off x="4652761" y="4879915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6" idx="2"/>
            <a:endCxn id="22" idx="5"/>
          </p:cNvCxnSpPr>
          <p:nvPr/>
        </p:nvCxnSpPr>
        <p:spPr bwMode="auto">
          <a:xfrm flipH="1" flipV="1">
            <a:off x="4662581" y="5816019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5"/>
          </p:cNvCxnSpPr>
          <p:nvPr/>
        </p:nvCxnSpPr>
        <p:spPr bwMode="auto">
          <a:xfrm>
            <a:off x="5588866" y="4447867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2"/>
            <a:endCxn id="19" idx="6"/>
          </p:cNvCxnSpPr>
          <p:nvPr/>
        </p:nvCxnSpPr>
        <p:spPr bwMode="auto">
          <a:xfrm flipH="1">
            <a:off x="4681521" y="4803539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3" idx="2"/>
            <a:endCxn id="19" idx="5"/>
          </p:cNvCxnSpPr>
          <p:nvPr/>
        </p:nvCxnSpPr>
        <p:spPr bwMode="auto">
          <a:xfrm flipH="1" flipV="1">
            <a:off x="4652761" y="4879915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0" idx="4"/>
          </p:cNvCxnSpPr>
          <p:nvPr/>
        </p:nvCxnSpPr>
        <p:spPr bwMode="auto">
          <a:xfrm>
            <a:off x="6368674" y="4911551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3" idx="3"/>
            <a:endCxn id="22" idx="6"/>
          </p:cNvCxnSpPr>
          <p:nvPr/>
        </p:nvCxnSpPr>
        <p:spPr bwMode="auto">
          <a:xfrm flipH="1" flipV="1">
            <a:off x="4691341" y="5739643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6" idx="6"/>
          </p:cNvCxnSpPr>
          <p:nvPr/>
        </p:nvCxnSpPr>
        <p:spPr bwMode="auto">
          <a:xfrm flipH="1">
            <a:off x="5602770" y="5847655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0" idx="3"/>
            <a:endCxn id="22" idx="7"/>
          </p:cNvCxnSpPr>
          <p:nvPr/>
        </p:nvCxnSpPr>
        <p:spPr bwMode="auto">
          <a:xfrm flipH="1">
            <a:off x="4662581" y="4879915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2674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of 3-coloring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Gut stuck here! There is no node that if we remove it is guaranteed 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to find 3-coloring for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the graph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51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6FAD-9298-A54F-89AD-156D9874EC7C}" type="datetime1">
              <a:rPr lang="en-US"/>
              <a:pPr/>
              <a:t>5/13/2016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35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Coloring</a:t>
            </a:r>
            <a:endParaRPr 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414592" cy="4114800"/>
          </a:xfrm>
        </p:spPr>
        <p:txBody>
          <a:bodyPr/>
          <a:lstStyle/>
          <a:p>
            <a:r>
              <a:rPr lang="en-US" sz="2800" dirty="0"/>
              <a:t>If every node in </a:t>
            </a:r>
            <a:r>
              <a:rPr lang="en-US" sz="2800" dirty="0">
                <a:solidFill>
                  <a:schemeClr val="accent2"/>
                </a:solidFill>
              </a:rPr>
              <a:t>G</a:t>
            </a:r>
            <a:r>
              <a:rPr lang="en-US" sz="2800" dirty="0"/>
              <a:t> has more than </a:t>
            </a:r>
            <a:r>
              <a:rPr lang="en-US" sz="2800" i="1" dirty="0"/>
              <a:t>k</a:t>
            </a:r>
            <a:r>
              <a:rPr lang="en-US" sz="2800" dirty="0"/>
              <a:t> </a:t>
            </a:r>
            <a:r>
              <a:rPr lang="en-US" sz="2800" dirty="0" smtClean="0"/>
              <a:t>neighbors,   </a:t>
            </a:r>
            <a:r>
              <a:rPr lang="en-US" sz="2800" i="1" dirty="0" smtClean="0"/>
              <a:t>k</a:t>
            </a:r>
            <a:r>
              <a:rPr lang="en-US" sz="2800" dirty="0" smtClean="0"/>
              <a:t>-coloring </a:t>
            </a:r>
            <a:r>
              <a:rPr lang="en-US" sz="2800" dirty="0"/>
              <a:t>of </a:t>
            </a:r>
            <a:r>
              <a:rPr lang="en-US" sz="2800" dirty="0">
                <a:solidFill>
                  <a:schemeClr val="accent2"/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 smtClean="0"/>
              <a:t>might not be </a:t>
            </a:r>
            <a:r>
              <a:rPr lang="en-US" sz="2800" dirty="0"/>
              <a:t>possible</a:t>
            </a:r>
          </a:p>
          <a:p>
            <a:endParaRPr lang="en-US" sz="2800" dirty="0" smtClean="0"/>
          </a:p>
          <a:p>
            <a:r>
              <a:rPr lang="en-US" sz="2800" dirty="0" smtClean="0"/>
              <a:t>Pick a node as candidate for spilling, </a:t>
            </a:r>
            <a:r>
              <a:rPr lang="en-US" sz="2800" dirty="0"/>
              <a:t>remove it from the graph and continue </a:t>
            </a:r>
            <a:r>
              <a:rPr lang="en-US" sz="2800" i="1" dirty="0" smtClean="0"/>
              <a:t>k</a:t>
            </a:r>
            <a:r>
              <a:rPr lang="en-US" sz="2800" dirty="0" smtClean="0"/>
              <a:t>-coloring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2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Optimistic 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r>
              <a:rPr lang="en-CA" dirty="0" smtClean="0"/>
              <a:t> and continue:</a:t>
            </a:r>
          </a:p>
          <a:p>
            <a:pPr lvl="1"/>
            <a:r>
              <a:rPr lang="en-CA" dirty="0" smtClean="0"/>
              <a:t>The ordering: </a:t>
            </a:r>
            <a:r>
              <a:rPr lang="en-CA" dirty="0" smtClean="0">
                <a:solidFill>
                  <a:schemeClr val="accent2"/>
                </a:solidFill>
              </a:rPr>
              <a:t> {</a:t>
            </a:r>
            <a:r>
              <a:rPr lang="en-CA" dirty="0" err="1" smtClean="0">
                <a:solidFill>
                  <a:schemeClr val="accent2"/>
                </a:solidFill>
              </a:rPr>
              <a:t>c,e,d,b,</a:t>
            </a:r>
            <a:r>
              <a:rPr lang="en-CA" dirty="0" err="1" smtClean="0">
                <a:solidFill>
                  <a:srgbClr val="FF0000"/>
                </a:solidFill>
              </a:rPr>
              <a:t>f</a:t>
            </a:r>
            <a:r>
              <a:rPr lang="en-CA" dirty="0" err="1" smtClean="0">
                <a:solidFill>
                  <a:schemeClr val="accent2"/>
                </a:solidFill>
              </a:rPr>
              <a:t>,a</a:t>
            </a:r>
            <a:r>
              <a:rPr lang="en-CA" dirty="0" smtClean="0">
                <a:solidFill>
                  <a:schemeClr val="accent2"/>
                </a:solidFill>
              </a:rPr>
              <a:t>}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486505" y="3873822"/>
            <a:ext cx="1013148" cy="533673"/>
            <a:chOff x="4149772" y="2679303"/>
            <a:chExt cx="1013148" cy="533673"/>
          </a:xfrm>
        </p:grpSpPr>
        <p:sp>
          <p:nvSpPr>
            <p:cNvPr id="35" name="Oval 34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20117" y="4953942"/>
            <a:ext cx="1195560" cy="461665"/>
            <a:chOff x="4149772" y="2823319"/>
            <a:chExt cx="1195560" cy="461665"/>
          </a:xfrm>
        </p:grpSpPr>
        <p:sp>
          <p:nvSpPr>
            <p:cNvPr id="38" name="Oval 3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65257" y="5631631"/>
            <a:ext cx="921248" cy="605681"/>
            <a:chOff x="4092620" y="2996952"/>
            <a:chExt cx="921248" cy="605681"/>
          </a:xfrm>
        </p:grpSpPr>
        <p:sp>
          <p:nvSpPr>
            <p:cNvPr id="41" name="Oval 40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11960" y="4953942"/>
            <a:ext cx="767413" cy="461665"/>
            <a:chOff x="3650752" y="2823319"/>
            <a:chExt cx="767413" cy="461665"/>
          </a:xfrm>
        </p:grpSpPr>
        <p:sp>
          <p:nvSpPr>
            <p:cNvPr id="44" name="Oval 4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46" name="Straight Connector 45"/>
          <p:cNvCxnSpPr>
            <a:stCxn id="41" idx="2"/>
            <a:endCxn id="44" idx="5"/>
          </p:cNvCxnSpPr>
          <p:nvPr/>
        </p:nvCxnSpPr>
        <p:spPr bwMode="auto">
          <a:xfrm flipH="1" flipV="1">
            <a:off x="4878605" y="531196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35" idx="4"/>
            <a:endCxn id="38" idx="0"/>
          </p:cNvCxnSpPr>
          <p:nvPr/>
        </p:nvCxnSpPr>
        <p:spPr bwMode="auto">
          <a:xfrm>
            <a:off x="6584698" y="440749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38" idx="3"/>
            <a:endCxn id="44" idx="6"/>
          </p:cNvCxnSpPr>
          <p:nvPr/>
        </p:nvCxnSpPr>
        <p:spPr bwMode="auto">
          <a:xfrm flipH="1" flipV="1">
            <a:off x="4907365" y="523558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38" idx="4"/>
            <a:endCxn id="41" idx="6"/>
          </p:cNvCxnSpPr>
          <p:nvPr/>
        </p:nvCxnSpPr>
        <p:spPr bwMode="auto">
          <a:xfrm flipH="1">
            <a:off x="5818794" y="534359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35" idx="3"/>
            <a:endCxn id="44" idx="7"/>
          </p:cNvCxnSpPr>
          <p:nvPr/>
        </p:nvCxnSpPr>
        <p:spPr bwMode="auto">
          <a:xfrm flipH="1">
            <a:off x="4878605" y="4375859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599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Optimistic 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CA" sz="3200" dirty="0" smtClean="0"/>
              <a:t>Color the nodes </a:t>
            </a:r>
            <a:r>
              <a:rPr lang="en-CA" sz="3200" dirty="0">
                <a:solidFill>
                  <a:schemeClr val="accent2"/>
                </a:solidFill>
              </a:rPr>
              <a:t>{</a:t>
            </a:r>
            <a:r>
              <a:rPr lang="en-CA" sz="3200" dirty="0" err="1">
                <a:solidFill>
                  <a:schemeClr val="accent2"/>
                </a:solidFill>
              </a:rPr>
              <a:t>c,e,d,b,</a:t>
            </a:r>
            <a:r>
              <a:rPr lang="en-CA" sz="3200" dirty="0" err="1">
                <a:solidFill>
                  <a:srgbClr val="FF0000"/>
                </a:solidFill>
              </a:rPr>
              <a:t>f</a:t>
            </a:r>
            <a:r>
              <a:rPr lang="en-CA" sz="3200" dirty="0" err="1">
                <a:solidFill>
                  <a:schemeClr val="accent2"/>
                </a:solidFill>
              </a:rPr>
              <a:t>,a</a:t>
            </a:r>
            <a:r>
              <a:rPr lang="en-CA" sz="3200" dirty="0" smtClean="0">
                <a:solidFill>
                  <a:schemeClr val="accent2"/>
                </a:solidFill>
              </a:rPr>
              <a:t>}</a:t>
            </a:r>
            <a:endParaRPr lang="en-CA" sz="3200" dirty="0" smtClean="0"/>
          </a:p>
          <a:p>
            <a:r>
              <a:rPr lang="en-CA" dirty="0" smtClean="0"/>
              <a:t>Try to assign a color to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endParaRPr lang="en-CA" dirty="0" smtClean="0"/>
          </a:p>
          <a:p>
            <a:r>
              <a:rPr lang="en-CA" dirty="0" smtClean="0">
                <a:solidFill>
                  <a:schemeClr val="tx2"/>
                </a:solidFill>
              </a:rPr>
              <a:t>We hope that among 4 neighbors of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r>
              <a:rPr lang="en-CA" dirty="0" smtClean="0">
                <a:solidFill>
                  <a:schemeClr val="tx2"/>
                </a:solidFill>
              </a:rPr>
              <a:t> we use less than 3 colors (</a:t>
            </a:r>
            <a:r>
              <a:rPr lang="en-CA" i="1" dirty="0" smtClean="0">
                <a:solidFill>
                  <a:schemeClr val="accent2"/>
                </a:solidFill>
              </a:rPr>
              <a:t>optimistic coloring</a:t>
            </a:r>
            <a:r>
              <a:rPr lang="en-CA" dirty="0" smtClean="0">
                <a:solidFill>
                  <a:schemeClr val="tx2"/>
                </a:solidFill>
              </a:rPr>
              <a:t>)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707904" y="5385990"/>
            <a:ext cx="911429" cy="461665"/>
            <a:chOff x="3434728" y="2823319"/>
            <a:chExt cx="911429" cy="461665"/>
          </a:xfrm>
        </p:grpSpPr>
        <p:sp>
          <p:nvSpPr>
            <p:cNvPr id="27" name="Oval 2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35" name="Straight Connector 34"/>
          <p:cNvCxnSpPr>
            <a:stCxn id="27" idx="0"/>
          </p:cNvCxnSpPr>
          <p:nvPr/>
        </p:nvCxnSpPr>
        <p:spPr bwMode="auto">
          <a:xfrm flipH="1" flipV="1">
            <a:off x="4511321" y="4839543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3707904" y="4365104"/>
            <a:ext cx="901609" cy="474439"/>
            <a:chOff x="3444548" y="2738537"/>
            <a:chExt cx="901609" cy="474439"/>
          </a:xfrm>
        </p:grpSpPr>
        <p:sp>
          <p:nvSpPr>
            <p:cNvPr id="37" name="Oval 3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98473" y="4305870"/>
            <a:ext cx="1013148" cy="533673"/>
            <a:chOff x="4149772" y="2679303"/>
            <a:chExt cx="1013148" cy="53367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2" name="Straight Connector 41"/>
          <p:cNvCxnSpPr>
            <a:stCxn id="40" idx="2"/>
          </p:cNvCxnSpPr>
          <p:nvPr/>
        </p:nvCxnSpPr>
        <p:spPr bwMode="auto">
          <a:xfrm flipH="1">
            <a:off x="4609513" y="4731531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40" idx="3"/>
          </p:cNvCxnSpPr>
          <p:nvPr/>
        </p:nvCxnSpPr>
        <p:spPr bwMode="auto">
          <a:xfrm flipH="1">
            <a:off x="4590573" y="4807907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6232085" y="5385990"/>
            <a:ext cx="1195560" cy="461665"/>
            <a:chOff x="4149772" y="2823319"/>
            <a:chExt cx="1195560" cy="461665"/>
          </a:xfrm>
        </p:grpSpPr>
        <p:sp>
          <p:nvSpPr>
            <p:cNvPr id="45" name="Oval 44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r</a:t>
              </a:r>
              <a:r>
                <a:rPr lang="en-CA" b="1" baseline="-25000" dirty="0"/>
                <a:t>1</a:t>
              </a:r>
              <a:endParaRPr lang="en-CA" b="1" dirty="0"/>
            </a:p>
          </p:txBody>
        </p:sp>
      </p:grpSp>
      <p:cxnSp>
        <p:nvCxnSpPr>
          <p:cNvPr id="47" name="Straight Connector 46"/>
          <p:cNvCxnSpPr>
            <a:stCxn id="45" idx="2"/>
          </p:cNvCxnSpPr>
          <p:nvPr/>
        </p:nvCxnSpPr>
        <p:spPr bwMode="auto">
          <a:xfrm flipH="1" flipV="1">
            <a:off x="4580753" y="4807907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296666" y="4839543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5" idx="3"/>
          </p:cNvCxnSpPr>
          <p:nvPr/>
        </p:nvCxnSpPr>
        <p:spPr bwMode="auto">
          <a:xfrm flipH="1" flipV="1">
            <a:off x="4619333" y="5667635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Group 49"/>
          <p:cNvGrpSpPr/>
          <p:nvPr/>
        </p:nvGrpSpPr>
        <p:grpSpPr>
          <a:xfrm>
            <a:off x="5277225" y="6063679"/>
            <a:ext cx="921248" cy="605681"/>
            <a:chOff x="4092620" y="2996952"/>
            <a:chExt cx="921248" cy="605681"/>
          </a:xfrm>
        </p:grpSpPr>
        <p:sp>
          <p:nvSpPr>
            <p:cNvPr id="51" name="Oval 50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r>
                <a:rPr lang="en-CA" b="1" dirty="0" smtClean="0"/>
                <a:t>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3" name="Straight Connector 52"/>
          <p:cNvCxnSpPr>
            <a:stCxn id="51" idx="1"/>
          </p:cNvCxnSpPr>
          <p:nvPr/>
        </p:nvCxnSpPr>
        <p:spPr bwMode="auto">
          <a:xfrm flipH="1" flipV="1">
            <a:off x="4580753" y="4807907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51" idx="2"/>
          </p:cNvCxnSpPr>
          <p:nvPr/>
        </p:nvCxnSpPr>
        <p:spPr bwMode="auto">
          <a:xfrm flipH="1" flipV="1">
            <a:off x="4590573" y="5744011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endCxn id="51" idx="6"/>
          </p:cNvCxnSpPr>
          <p:nvPr/>
        </p:nvCxnSpPr>
        <p:spPr bwMode="auto">
          <a:xfrm flipH="1">
            <a:off x="5530762" y="5775647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572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6FAD-9298-A54F-89AD-156D9874EC7C}" type="datetime1">
              <a:rPr lang="en-US"/>
              <a:pPr/>
              <a:t>5/13/2016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38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Spilling </a:t>
            </a:r>
            <a:endParaRPr 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If </a:t>
            </a:r>
            <a:r>
              <a:rPr lang="en-US" sz="2800" dirty="0" smtClean="0"/>
              <a:t>optimistic coloring fails, we spill </a:t>
            </a:r>
            <a:r>
              <a:rPr lang="en-US" sz="2800" dirty="0" smtClean="0">
                <a:solidFill>
                  <a:schemeClr val="accent2"/>
                </a:solidFill>
              </a:rPr>
              <a:t>f</a:t>
            </a:r>
          </a:p>
          <a:p>
            <a:pPr lvl="1"/>
            <a:r>
              <a:rPr lang="en-US" sz="2400" dirty="0" smtClean="0"/>
              <a:t>Allocate a memory location for </a:t>
            </a:r>
            <a:r>
              <a:rPr lang="en-US" sz="2400" dirty="0" smtClean="0">
                <a:solidFill>
                  <a:schemeClr val="accent2"/>
                </a:solidFill>
              </a:rPr>
              <a:t>f</a:t>
            </a:r>
          </a:p>
          <a:p>
            <a:pPr lvl="2"/>
            <a:r>
              <a:rPr lang="en-US" sz="2000" dirty="0" smtClean="0"/>
              <a:t>Typically in the current stack frame</a:t>
            </a:r>
          </a:p>
          <a:p>
            <a:pPr lvl="2"/>
            <a:r>
              <a:rPr lang="en-US" sz="2000" dirty="0" smtClean="0"/>
              <a:t>Call this address </a:t>
            </a:r>
            <a:r>
              <a:rPr lang="en-US" sz="2000" dirty="0" err="1" smtClean="0">
                <a:solidFill>
                  <a:schemeClr val="accent2"/>
                </a:solidFill>
              </a:rPr>
              <a:t>fa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800" dirty="0" smtClean="0"/>
              <a:t>Before each operation that reads </a:t>
            </a:r>
            <a:r>
              <a:rPr lang="en-US" sz="2800" dirty="0" smtClean="0">
                <a:solidFill>
                  <a:schemeClr val="accent2"/>
                </a:solidFill>
              </a:rPr>
              <a:t>f</a:t>
            </a:r>
            <a:r>
              <a:rPr lang="en-US" sz="2800" dirty="0" smtClean="0"/>
              <a:t>, insert </a:t>
            </a:r>
          </a:p>
          <a:p>
            <a:pPr marL="457200" lvl="1" indent="0">
              <a:buNone/>
            </a:pPr>
            <a:r>
              <a:rPr lang="en-US" sz="2400" dirty="0" smtClean="0"/>
              <a:t>           </a:t>
            </a:r>
            <a:r>
              <a:rPr lang="en-US" sz="2400" dirty="0" smtClean="0">
                <a:solidFill>
                  <a:schemeClr val="accent2"/>
                </a:solidFill>
              </a:rPr>
              <a:t>f = load </a:t>
            </a:r>
            <a:r>
              <a:rPr lang="en-US" sz="2400" dirty="0" err="1" smtClean="0">
                <a:solidFill>
                  <a:schemeClr val="accent2"/>
                </a:solidFill>
              </a:rPr>
              <a:t>fa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800" dirty="0"/>
              <a:t>A</a:t>
            </a:r>
            <a:r>
              <a:rPr lang="en-US" sz="2800" dirty="0" smtClean="0"/>
              <a:t>fter each operation that writes </a:t>
            </a:r>
            <a:r>
              <a:rPr lang="en-US" sz="2800" dirty="0" smtClean="0">
                <a:solidFill>
                  <a:schemeClr val="accent2"/>
                </a:solidFill>
              </a:rPr>
              <a:t>f</a:t>
            </a:r>
            <a:r>
              <a:rPr lang="en-US" sz="2800" dirty="0" smtClean="0"/>
              <a:t>, insert</a:t>
            </a:r>
          </a:p>
          <a:p>
            <a:pPr marL="457200" lvl="1" indent="0">
              <a:buNone/>
            </a:pPr>
            <a:r>
              <a:rPr lang="en-US" sz="2400" dirty="0" smtClean="0"/>
              <a:t>           </a:t>
            </a:r>
            <a:r>
              <a:rPr lang="en-US" sz="2400" dirty="0" smtClean="0">
                <a:solidFill>
                  <a:schemeClr val="accent2"/>
                </a:solidFill>
              </a:rPr>
              <a:t>store f, </a:t>
            </a:r>
            <a:r>
              <a:rPr lang="en-US" sz="2400" dirty="0" err="1" smtClean="0">
                <a:solidFill>
                  <a:schemeClr val="accent2"/>
                </a:solidFill>
              </a:rPr>
              <a:t>fa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514350" indent="-457200"/>
            <a:r>
              <a:rPr lang="en-US" sz="2800" dirty="0" smtClean="0"/>
              <a:t>Spilling is slow but sometimes necessary.</a:t>
            </a:r>
          </a:p>
        </p:txBody>
      </p:sp>
    </p:spTree>
    <p:extLst>
      <p:ext uri="{BB962C8B-B14F-4D97-AF65-F5344CB8AC3E}">
        <p14:creationId xmlns:p14="http://schemas.microsoft.com/office/powerpoint/2010/main" val="27368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Original Code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/>
              <a:t>e</a:t>
            </a:r>
            <a:r>
              <a:rPr lang="en-CA" dirty="0" smtClean="0"/>
              <a:t> = </a:t>
            </a:r>
            <a:r>
              <a:rPr lang="en-CA" dirty="0" err="1" smtClean="0"/>
              <a:t>d+f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f</a:t>
            </a:r>
            <a:r>
              <a:rPr lang="en-CA" dirty="0" smtClean="0"/>
              <a:t>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f+c</a:t>
            </a:r>
            <a:endParaRPr lang="en-CA" dirty="0" smtClean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951018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631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598168" cy="4114800"/>
          </a:xfrm>
        </p:spPr>
        <p:txBody>
          <a:bodyPr/>
          <a:lstStyle/>
          <a:p>
            <a:r>
              <a:rPr lang="en-CA" sz="2800" dirty="0" smtClean="0"/>
              <a:t>Consider the program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chemeClr val="accent2"/>
                </a:solidFill>
              </a:rPr>
              <a:t>a = c + d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chemeClr val="accent2"/>
                </a:solidFill>
              </a:rPr>
              <a:t>e </a:t>
            </a:r>
            <a:r>
              <a:rPr lang="en-CA" sz="2400" dirty="0">
                <a:solidFill>
                  <a:schemeClr val="accent2"/>
                </a:solidFill>
              </a:rPr>
              <a:t>= </a:t>
            </a:r>
            <a:r>
              <a:rPr lang="en-CA" sz="2400" dirty="0" smtClean="0">
                <a:solidFill>
                  <a:schemeClr val="accent2"/>
                </a:solidFill>
              </a:rPr>
              <a:t>a </a:t>
            </a:r>
            <a:r>
              <a:rPr lang="en-CA" sz="2400" dirty="0">
                <a:solidFill>
                  <a:schemeClr val="accent2"/>
                </a:solidFill>
              </a:rPr>
              <a:t>+ </a:t>
            </a:r>
            <a:r>
              <a:rPr lang="en-CA" sz="2400" dirty="0" smtClean="0">
                <a:solidFill>
                  <a:schemeClr val="accent2"/>
                </a:solidFill>
              </a:rPr>
              <a:t>b</a:t>
            </a:r>
            <a:endParaRPr lang="en-CA" sz="24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CA" sz="2400" dirty="0" smtClean="0">
                <a:solidFill>
                  <a:schemeClr val="accent2"/>
                </a:solidFill>
              </a:rPr>
              <a:t>f </a:t>
            </a:r>
            <a:r>
              <a:rPr lang="en-CA" sz="2400" dirty="0">
                <a:solidFill>
                  <a:schemeClr val="accent2"/>
                </a:solidFill>
              </a:rPr>
              <a:t>= </a:t>
            </a:r>
            <a:r>
              <a:rPr lang="en-CA" sz="2400" dirty="0" smtClean="0">
                <a:solidFill>
                  <a:schemeClr val="accent2"/>
                </a:solidFill>
              </a:rPr>
              <a:t>e - 1</a:t>
            </a:r>
            <a:endParaRPr lang="en-CA" sz="2400" dirty="0">
              <a:solidFill>
                <a:schemeClr val="accent2"/>
              </a:solidFill>
            </a:endParaRPr>
          </a:p>
          <a:p>
            <a:pPr marL="514350" indent="-457200"/>
            <a:r>
              <a:rPr lang="en-CA" sz="2800" dirty="0" smtClean="0"/>
              <a:t>Assume </a:t>
            </a:r>
            <a:r>
              <a:rPr lang="en-CA" sz="2800" dirty="0" smtClean="0">
                <a:solidFill>
                  <a:schemeClr val="accent2"/>
                </a:solidFill>
              </a:rPr>
              <a:t>a</a:t>
            </a:r>
            <a:r>
              <a:rPr lang="en-CA" sz="2800" dirty="0" smtClean="0"/>
              <a:t> &amp; </a:t>
            </a:r>
            <a:r>
              <a:rPr lang="en-CA" sz="2800" dirty="0" smtClean="0">
                <a:solidFill>
                  <a:schemeClr val="accent2"/>
                </a:solidFill>
              </a:rPr>
              <a:t>e</a:t>
            </a:r>
            <a:r>
              <a:rPr lang="en-CA" sz="2800" dirty="0" smtClean="0"/>
              <a:t> dead after use </a:t>
            </a:r>
          </a:p>
          <a:p>
            <a:pPr marL="914400" lvl="1" indent="-457200"/>
            <a:r>
              <a:rPr lang="en-CA" sz="2400" dirty="0" smtClean="0"/>
              <a:t>A dead temporary can be “reused”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34272" y="1988840"/>
            <a:ext cx="359816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CA" sz="2800" kern="0" dirty="0" smtClean="0"/>
              <a:t>Can allocate </a:t>
            </a:r>
            <a:r>
              <a:rPr lang="en-CA" sz="2800" kern="0" dirty="0" smtClean="0">
                <a:solidFill>
                  <a:schemeClr val="accent2"/>
                </a:solidFill>
              </a:rPr>
              <a:t>a</a:t>
            </a:r>
            <a:r>
              <a:rPr lang="en-CA" sz="2800" kern="0" dirty="0" smtClean="0"/>
              <a:t>, </a:t>
            </a:r>
            <a:r>
              <a:rPr lang="en-CA" sz="2800" kern="0" dirty="0" smtClean="0">
                <a:solidFill>
                  <a:schemeClr val="accent2"/>
                </a:solidFill>
              </a:rPr>
              <a:t>e</a:t>
            </a:r>
            <a:r>
              <a:rPr lang="en-CA" sz="2800" kern="0" dirty="0" smtClean="0"/>
              <a:t> and </a:t>
            </a:r>
            <a:r>
              <a:rPr lang="en-CA" sz="2800" kern="0" dirty="0" smtClean="0">
                <a:solidFill>
                  <a:schemeClr val="accent2"/>
                </a:solidFill>
              </a:rPr>
              <a:t>f</a:t>
            </a:r>
            <a:r>
              <a:rPr lang="en-CA" sz="2800" kern="0" dirty="0" smtClean="0"/>
              <a:t> all to one register (</a:t>
            </a:r>
            <a:r>
              <a:rPr lang="en-CA" sz="2800" kern="0" dirty="0" smtClean="0">
                <a:solidFill>
                  <a:schemeClr val="accent2"/>
                </a:solidFill>
              </a:rPr>
              <a:t>r1</a:t>
            </a:r>
            <a:r>
              <a:rPr lang="en-CA" sz="2800" kern="0" dirty="0" smtClean="0"/>
              <a:t>)</a:t>
            </a:r>
          </a:p>
          <a:p>
            <a:pPr marL="457200" lvl="1" indent="0" eaLnBrk="1" hangingPunct="1">
              <a:buFontTx/>
              <a:buNone/>
            </a:pPr>
            <a:r>
              <a:rPr lang="en-CA" sz="2400" kern="0" dirty="0" smtClean="0">
                <a:solidFill>
                  <a:schemeClr val="accent2"/>
                </a:solidFill>
              </a:rPr>
              <a:t>r1 = 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2</a:t>
            </a:r>
            <a:r>
              <a:rPr lang="en-CA" sz="2400" kern="0" dirty="0" smtClean="0">
                <a:solidFill>
                  <a:schemeClr val="accent2"/>
                </a:solidFill>
              </a:rPr>
              <a:t> + 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3</a:t>
            </a:r>
            <a:endParaRPr lang="en-CA" sz="2400" kern="0" dirty="0" smtClean="0">
              <a:solidFill>
                <a:schemeClr val="accent2"/>
              </a:solidFill>
            </a:endParaRPr>
          </a:p>
          <a:p>
            <a:pPr marL="457200" lvl="1" indent="0" eaLnBrk="1" hangingPunct="1">
              <a:buFontTx/>
              <a:buNone/>
            </a:pPr>
            <a:r>
              <a:rPr lang="en-CA" sz="2400" kern="0" dirty="0" smtClean="0">
                <a:solidFill>
                  <a:schemeClr val="accent2"/>
                </a:solidFill>
              </a:rPr>
              <a:t>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1</a:t>
            </a:r>
            <a:r>
              <a:rPr lang="en-CA" sz="2400" kern="0" dirty="0" smtClean="0">
                <a:solidFill>
                  <a:schemeClr val="accent2"/>
                </a:solidFill>
              </a:rPr>
              <a:t> = 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1</a:t>
            </a:r>
            <a:r>
              <a:rPr lang="en-CA" sz="2400" kern="0" dirty="0" smtClean="0">
                <a:solidFill>
                  <a:schemeClr val="accent2"/>
                </a:solidFill>
              </a:rPr>
              <a:t> + 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4</a:t>
            </a:r>
            <a:endParaRPr lang="en-CA" sz="2400" kern="0" dirty="0" smtClean="0">
              <a:solidFill>
                <a:schemeClr val="accent2"/>
              </a:solidFill>
            </a:endParaRPr>
          </a:p>
          <a:p>
            <a:pPr marL="457200" lvl="1" indent="0" eaLnBrk="1" hangingPunct="1">
              <a:buFontTx/>
              <a:buNone/>
            </a:pPr>
            <a:r>
              <a:rPr lang="en-CA" sz="2400" kern="0" dirty="0" smtClean="0">
                <a:solidFill>
                  <a:schemeClr val="accent2"/>
                </a:solidFill>
              </a:rPr>
              <a:t>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1</a:t>
            </a:r>
            <a:r>
              <a:rPr lang="en-CA" sz="2400" kern="0" dirty="0" smtClean="0">
                <a:solidFill>
                  <a:schemeClr val="accent2"/>
                </a:solidFill>
              </a:rPr>
              <a:t> = 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1</a:t>
            </a:r>
            <a:r>
              <a:rPr lang="en-CA" sz="2400" kern="0" dirty="0" smtClean="0">
                <a:solidFill>
                  <a:schemeClr val="accent2"/>
                </a:solidFill>
              </a:rPr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310392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after Spilling f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060848"/>
            <a:ext cx="1656184" cy="154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 smtClean="0"/>
              <a:t>f1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algn="ctr"/>
            <a:r>
              <a:rPr lang="en-CA" dirty="0"/>
              <a:t>e</a:t>
            </a:r>
            <a:r>
              <a:rPr lang="en-CA" dirty="0" smtClean="0"/>
              <a:t> = d+f1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3890607"/>
            <a:ext cx="1656184" cy="7870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f2 = 2*e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store f2, </a:t>
            </a:r>
            <a:r>
              <a:rPr lang="en-CA" dirty="0" err="1" smtClean="0"/>
              <a:t>fa</a:t>
            </a:r>
            <a:endParaRPr lang="en-CA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5292080" y="3827104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277111"/>
            <a:ext cx="1656184" cy="7920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f3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604405"/>
            <a:ext cx="1584176" cy="2862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604405"/>
            <a:ext cx="1656184" cy="2226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677630"/>
            <a:ext cx="1613320" cy="599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638892"/>
            <a:ext cx="1627040" cy="638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474383" y="4050453"/>
            <a:ext cx="4008353" cy="29144"/>
          </a:xfrm>
          <a:prstGeom prst="curvedConnector5">
            <a:avLst>
              <a:gd name="adj1" fmla="val -5703"/>
              <a:gd name="adj2" fmla="val -11667722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069201"/>
            <a:ext cx="294670" cy="21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638892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733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Recompute</a:t>
            </a:r>
            <a:r>
              <a:rPr lang="en-CA" dirty="0" smtClean="0"/>
              <a:t> the </a:t>
            </a:r>
            <a:r>
              <a:rPr lang="en-CA" dirty="0" err="1" smtClean="0"/>
              <a:t>Liveness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060848"/>
            <a:ext cx="1656184" cy="154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 smtClean="0"/>
              <a:t>f1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algn="ctr"/>
            <a:r>
              <a:rPr lang="en-CA" dirty="0"/>
              <a:t>e</a:t>
            </a:r>
            <a:r>
              <a:rPr lang="en-CA" dirty="0" smtClean="0"/>
              <a:t> = d+f1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3890607"/>
            <a:ext cx="1656184" cy="7870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f2 = 2*e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store f2, </a:t>
            </a:r>
            <a:r>
              <a:rPr lang="en-CA" dirty="0" err="1" smtClean="0"/>
              <a:t>fa</a:t>
            </a:r>
            <a:endParaRPr lang="en-CA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827104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277111"/>
            <a:ext cx="1656184" cy="7920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f3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604405"/>
            <a:ext cx="1584176" cy="2862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604405"/>
            <a:ext cx="1584176" cy="2226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677630"/>
            <a:ext cx="1613320" cy="599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638892"/>
            <a:ext cx="1555032" cy="638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474383" y="4050453"/>
            <a:ext cx="4008353" cy="29144"/>
          </a:xfrm>
          <a:prstGeom prst="curvedConnector5">
            <a:avLst>
              <a:gd name="adj1" fmla="val -5703"/>
              <a:gd name="adj2" fmla="val -12648205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069201"/>
            <a:ext cx="294670" cy="21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048164" y="4638892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2445296" y="4797152"/>
            <a:ext cx="1039496" cy="461665"/>
            <a:chOff x="2812424" y="1988840"/>
            <a:chExt cx="1039496" cy="461665"/>
          </a:xfrm>
        </p:grpSpPr>
        <p:sp>
          <p:nvSpPr>
            <p:cNvPr id="18" name="Rectangle 17"/>
            <p:cNvSpPr/>
            <p:nvPr/>
          </p:nvSpPr>
          <p:spPr>
            <a:xfrm>
              <a:off x="2812424" y="1988840"/>
              <a:ext cx="8723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{f, c}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8" idx="3"/>
            </p:cNvCxnSpPr>
            <p:nvPr/>
          </p:nvCxnSpPr>
          <p:spPr bwMode="auto">
            <a:xfrm>
              <a:off x="3684779" y="2219673"/>
              <a:ext cx="16714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028699" y="6021288"/>
            <a:ext cx="920075" cy="461665"/>
            <a:chOff x="2931845" y="1988840"/>
            <a:chExt cx="920075" cy="461665"/>
          </a:xfrm>
        </p:grpSpPr>
        <p:sp>
          <p:nvSpPr>
            <p:cNvPr id="22" name="Rectangle 21"/>
            <p:cNvSpPr/>
            <p:nvPr/>
          </p:nvSpPr>
          <p:spPr>
            <a:xfrm>
              <a:off x="2931845" y="1988840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>
                  <a:solidFill>
                    <a:srgbClr val="FF0000"/>
                  </a:solidFill>
                </a:rPr>
                <a:t>b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3565353" y="2219673"/>
              <a:ext cx="2865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6156176" y="5013176"/>
            <a:ext cx="849532" cy="461665"/>
            <a:chOff x="4932040" y="3530625"/>
            <a:chExt cx="849532" cy="461665"/>
          </a:xfrm>
        </p:grpSpPr>
        <p:sp>
          <p:nvSpPr>
            <p:cNvPr id="25" name="Rectangle 24"/>
            <p:cNvSpPr/>
            <p:nvPr/>
          </p:nvSpPr>
          <p:spPr>
            <a:xfrm>
              <a:off x="5148064" y="3530625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flipH="1">
              <a:off x="4932040" y="3789040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7" name="Rectangle 26"/>
          <p:cNvSpPr/>
          <p:nvPr/>
        </p:nvSpPr>
        <p:spPr>
          <a:xfrm>
            <a:off x="7352309" y="1988840"/>
            <a:ext cx="1180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{b, c, f}</a:t>
            </a:r>
            <a:endParaRPr lang="en-CA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211960" y="4623519"/>
            <a:ext cx="1008112" cy="461665"/>
            <a:chOff x="2747101" y="1988840"/>
            <a:chExt cx="1008112" cy="461665"/>
          </a:xfrm>
        </p:grpSpPr>
        <p:sp>
          <p:nvSpPr>
            <p:cNvPr id="29" name="Rectangle 28"/>
            <p:cNvSpPr/>
            <p:nvPr/>
          </p:nvSpPr>
          <p:spPr>
            <a:xfrm>
              <a:off x="2747101" y="1988840"/>
              <a:ext cx="8723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{f, c}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2237708" y="3356992"/>
            <a:ext cx="966140" cy="461665"/>
            <a:chOff x="2795593" y="1988840"/>
            <a:chExt cx="966140" cy="461665"/>
          </a:xfrm>
        </p:grpSpPr>
        <p:sp>
          <p:nvSpPr>
            <p:cNvPr id="32" name="Rectangle 31"/>
            <p:cNvSpPr/>
            <p:nvPr/>
          </p:nvSpPr>
          <p:spPr>
            <a:xfrm>
              <a:off x="2795593" y="1988840"/>
              <a:ext cx="9060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e}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6198280" y="4437112"/>
            <a:ext cx="1737731" cy="461665"/>
            <a:chOff x="4527532" y="3488234"/>
            <a:chExt cx="1737731" cy="461665"/>
          </a:xfrm>
        </p:grpSpPr>
        <p:sp>
          <p:nvSpPr>
            <p:cNvPr id="35" name="Rectangle 34"/>
            <p:cNvSpPr/>
            <p:nvPr/>
          </p:nvSpPr>
          <p:spPr>
            <a:xfrm>
              <a:off x="5085132" y="3488234"/>
              <a:ext cx="11801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{b, c,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flipH="1">
              <a:off x="4527532" y="3789040"/>
              <a:ext cx="67797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5780830" y="3284984"/>
            <a:ext cx="1701604" cy="461665"/>
            <a:chOff x="4708380" y="3488234"/>
            <a:chExt cx="1701604" cy="461665"/>
          </a:xfrm>
        </p:grpSpPr>
        <p:sp>
          <p:nvSpPr>
            <p:cNvPr id="38" name="Rectangle 37"/>
            <p:cNvSpPr/>
            <p:nvPr/>
          </p:nvSpPr>
          <p:spPr>
            <a:xfrm>
              <a:off x="4939710" y="3488234"/>
              <a:ext cx="14702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d, e,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2406824" y="2564904"/>
            <a:ext cx="1463237" cy="461665"/>
            <a:chOff x="2658536" y="1988840"/>
            <a:chExt cx="1463237" cy="461665"/>
          </a:xfrm>
        </p:grpSpPr>
        <p:sp>
          <p:nvSpPr>
            <p:cNvPr id="41" name="Rectangle 40"/>
            <p:cNvSpPr/>
            <p:nvPr/>
          </p:nvSpPr>
          <p:spPr>
            <a:xfrm>
              <a:off x="2658536" y="1988840"/>
              <a:ext cx="11801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d,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407392" y="2248296"/>
            <a:ext cx="1454421" cy="461665"/>
            <a:chOff x="2667352" y="1988840"/>
            <a:chExt cx="1454421" cy="461665"/>
          </a:xfrm>
        </p:grpSpPr>
        <p:sp>
          <p:nvSpPr>
            <p:cNvPr id="44" name="Rectangle 43"/>
            <p:cNvSpPr/>
            <p:nvPr/>
          </p:nvSpPr>
          <p:spPr>
            <a:xfrm>
              <a:off x="2667352" y="1988840"/>
              <a:ext cx="11624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{a, c,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6572918" y="3933056"/>
            <a:ext cx="1599482" cy="461665"/>
            <a:chOff x="4708380" y="3488234"/>
            <a:chExt cx="1599482" cy="461665"/>
          </a:xfrm>
        </p:grpSpPr>
        <p:sp>
          <p:nvSpPr>
            <p:cNvPr id="49" name="Rectangle 48"/>
            <p:cNvSpPr/>
            <p:nvPr/>
          </p:nvSpPr>
          <p:spPr>
            <a:xfrm>
              <a:off x="4837588" y="3488234"/>
              <a:ext cx="14702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{b, c, e,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505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Recompute</a:t>
            </a:r>
            <a:r>
              <a:rPr lang="en-CA" dirty="0" smtClean="0"/>
              <a:t> the </a:t>
            </a:r>
            <a:r>
              <a:rPr lang="en-CA" dirty="0" err="1" smtClean="0"/>
              <a:t>Liveness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060848"/>
            <a:ext cx="1656184" cy="154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 smtClean="0"/>
              <a:t>f1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algn="ctr"/>
            <a:r>
              <a:rPr lang="en-CA" dirty="0"/>
              <a:t>e</a:t>
            </a:r>
            <a:r>
              <a:rPr lang="en-CA" dirty="0" smtClean="0"/>
              <a:t> = d+f1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3890607"/>
            <a:ext cx="1656184" cy="7870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f2 = 2*e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store f2, </a:t>
            </a:r>
            <a:r>
              <a:rPr lang="en-CA" dirty="0" err="1" smtClean="0"/>
              <a:t>fa</a:t>
            </a:r>
            <a:endParaRPr lang="en-CA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827104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277111"/>
            <a:ext cx="1656184" cy="7920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f3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604405"/>
            <a:ext cx="1584176" cy="2862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604405"/>
            <a:ext cx="1584176" cy="2226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677630"/>
            <a:ext cx="1613320" cy="599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638892"/>
            <a:ext cx="1555032" cy="638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474383" y="4050453"/>
            <a:ext cx="4008353" cy="29144"/>
          </a:xfrm>
          <a:prstGeom prst="curvedConnector5">
            <a:avLst>
              <a:gd name="adj1" fmla="val -5703"/>
              <a:gd name="adj2" fmla="val -12648205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069201"/>
            <a:ext cx="294670" cy="21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048164" y="4638892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2445296" y="4797152"/>
            <a:ext cx="1039496" cy="461665"/>
            <a:chOff x="2812424" y="1988840"/>
            <a:chExt cx="1039496" cy="461665"/>
          </a:xfrm>
        </p:grpSpPr>
        <p:sp>
          <p:nvSpPr>
            <p:cNvPr id="18" name="Rectangle 17"/>
            <p:cNvSpPr/>
            <p:nvPr/>
          </p:nvSpPr>
          <p:spPr>
            <a:xfrm>
              <a:off x="2812424" y="1988840"/>
              <a:ext cx="8723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{f, c}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8" idx="3"/>
            </p:cNvCxnSpPr>
            <p:nvPr/>
          </p:nvCxnSpPr>
          <p:spPr bwMode="auto">
            <a:xfrm>
              <a:off x="3684779" y="2219673"/>
              <a:ext cx="16714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028699" y="6021288"/>
            <a:ext cx="920075" cy="461665"/>
            <a:chOff x="2931845" y="1988840"/>
            <a:chExt cx="920075" cy="461665"/>
          </a:xfrm>
        </p:grpSpPr>
        <p:sp>
          <p:nvSpPr>
            <p:cNvPr id="22" name="Rectangle 21"/>
            <p:cNvSpPr/>
            <p:nvPr/>
          </p:nvSpPr>
          <p:spPr>
            <a:xfrm>
              <a:off x="2931845" y="1988840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>
                  <a:solidFill>
                    <a:srgbClr val="FF0000"/>
                  </a:solidFill>
                </a:rPr>
                <a:t>b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3565353" y="2219673"/>
              <a:ext cx="2865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6156176" y="5013176"/>
            <a:ext cx="849532" cy="461665"/>
            <a:chOff x="4932040" y="3530625"/>
            <a:chExt cx="849532" cy="461665"/>
          </a:xfrm>
        </p:grpSpPr>
        <p:sp>
          <p:nvSpPr>
            <p:cNvPr id="25" name="Rectangle 24"/>
            <p:cNvSpPr/>
            <p:nvPr/>
          </p:nvSpPr>
          <p:spPr>
            <a:xfrm>
              <a:off x="5148064" y="3530625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flipH="1">
              <a:off x="4932040" y="3789040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7" name="Rectangle 26"/>
          <p:cNvSpPr/>
          <p:nvPr/>
        </p:nvSpPr>
        <p:spPr>
          <a:xfrm>
            <a:off x="7352309" y="1988840"/>
            <a:ext cx="1180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{b, c, f}</a:t>
            </a:r>
            <a:endParaRPr lang="en-CA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211960" y="4623519"/>
            <a:ext cx="1008112" cy="461665"/>
            <a:chOff x="2747101" y="1988840"/>
            <a:chExt cx="1008112" cy="461665"/>
          </a:xfrm>
        </p:grpSpPr>
        <p:sp>
          <p:nvSpPr>
            <p:cNvPr id="29" name="Rectangle 28"/>
            <p:cNvSpPr/>
            <p:nvPr/>
          </p:nvSpPr>
          <p:spPr>
            <a:xfrm>
              <a:off x="2747101" y="1988840"/>
              <a:ext cx="8723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{f, c}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2237708" y="3356992"/>
            <a:ext cx="966140" cy="461665"/>
            <a:chOff x="2795593" y="1988840"/>
            <a:chExt cx="966140" cy="461665"/>
          </a:xfrm>
        </p:grpSpPr>
        <p:sp>
          <p:nvSpPr>
            <p:cNvPr id="32" name="Rectangle 31"/>
            <p:cNvSpPr/>
            <p:nvPr/>
          </p:nvSpPr>
          <p:spPr>
            <a:xfrm>
              <a:off x="2795593" y="1988840"/>
              <a:ext cx="9060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e}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6198280" y="4437112"/>
            <a:ext cx="1737731" cy="461665"/>
            <a:chOff x="4527532" y="3488234"/>
            <a:chExt cx="1737731" cy="461665"/>
          </a:xfrm>
        </p:grpSpPr>
        <p:sp>
          <p:nvSpPr>
            <p:cNvPr id="35" name="Rectangle 34"/>
            <p:cNvSpPr/>
            <p:nvPr/>
          </p:nvSpPr>
          <p:spPr>
            <a:xfrm>
              <a:off x="5085132" y="3488234"/>
              <a:ext cx="11801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{b, c,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flipH="1">
              <a:off x="4527532" y="3789040"/>
              <a:ext cx="67797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5780830" y="3284984"/>
            <a:ext cx="1701604" cy="461665"/>
            <a:chOff x="4708380" y="3488234"/>
            <a:chExt cx="1701604" cy="461665"/>
          </a:xfrm>
        </p:grpSpPr>
        <p:sp>
          <p:nvSpPr>
            <p:cNvPr id="38" name="Rectangle 37"/>
            <p:cNvSpPr/>
            <p:nvPr/>
          </p:nvSpPr>
          <p:spPr>
            <a:xfrm>
              <a:off x="4939710" y="3488234"/>
              <a:ext cx="14702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d, e,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2406824" y="2564904"/>
            <a:ext cx="1463237" cy="461665"/>
            <a:chOff x="2658536" y="1988840"/>
            <a:chExt cx="1463237" cy="461665"/>
          </a:xfrm>
        </p:grpSpPr>
        <p:sp>
          <p:nvSpPr>
            <p:cNvPr id="41" name="Rectangle 40"/>
            <p:cNvSpPr/>
            <p:nvPr/>
          </p:nvSpPr>
          <p:spPr>
            <a:xfrm>
              <a:off x="2658536" y="1988840"/>
              <a:ext cx="11801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d,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407392" y="2248296"/>
            <a:ext cx="1454421" cy="461665"/>
            <a:chOff x="2667352" y="1988840"/>
            <a:chExt cx="1454421" cy="461665"/>
          </a:xfrm>
        </p:grpSpPr>
        <p:sp>
          <p:nvSpPr>
            <p:cNvPr id="44" name="Rectangle 43"/>
            <p:cNvSpPr/>
            <p:nvPr/>
          </p:nvSpPr>
          <p:spPr>
            <a:xfrm>
              <a:off x="2667352" y="1988840"/>
              <a:ext cx="11624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{a, c,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6572918" y="3933056"/>
            <a:ext cx="1599482" cy="461665"/>
            <a:chOff x="4708380" y="3488234"/>
            <a:chExt cx="1599482" cy="461665"/>
          </a:xfrm>
        </p:grpSpPr>
        <p:sp>
          <p:nvSpPr>
            <p:cNvPr id="49" name="Rectangle 48"/>
            <p:cNvSpPr/>
            <p:nvPr/>
          </p:nvSpPr>
          <p:spPr>
            <a:xfrm>
              <a:off x="4837588" y="3488234"/>
              <a:ext cx="14702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{b, c, e,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Multiply 9"/>
          <p:cNvSpPr/>
          <p:nvPr/>
        </p:nvSpPr>
        <p:spPr bwMode="auto">
          <a:xfrm>
            <a:off x="3182916" y="2320825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1" name="Multiply 50"/>
          <p:cNvSpPr/>
          <p:nvPr/>
        </p:nvSpPr>
        <p:spPr bwMode="auto">
          <a:xfrm>
            <a:off x="3197772" y="2651721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2" name="Multiply 51"/>
          <p:cNvSpPr/>
          <p:nvPr/>
        </p:nvSpPr>
        <p:spPr bwMode="auto">
          <a:xfrm>
            <a:off x="2578276" y="4883969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4" name="Multiply 53"/>
          <p:cNvSpPr/>
          <p:nvPr/>
        </p:nvSpPr>
        <p:spPr bwMode="auto">
          <a:xfrm>
            <a:off x="4355976" y="4725144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5" name="Multiply 54"/>
          <p:cNvSpPr/>
          <p:nvPr/>
        </p:nvSpPr>
        <p:spPr bwMode="auto">
          <a:xfrm>
            <a:off x="7546828" y="4509120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Multiply 55"/>
          <p:cNvSpPr/>
          <p:nvPr/>
        </p:nvSpPr>
        <p:spPr bwMode="auto">
          <a:xfrm>
            <a:off x="7762852" y="4005064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Multiply 56"/>
          <p:cNvSpPr/>
          <p:nvPr/>
        </p:nvSpPr>
        <p:spPr bwMode="auto">
          <a:xfrm>
            <a:off x="7071348" y="3343225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Multiply 57"/>
          <p:cNvSpPr/>
          <p:nvPr/>
        </p:nvSpPr>
        <p:spPr bwMode="auto">
          <a:xfrm>
            <a:off x="8128968" y="2060848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686744" y="2967335"/>
            <a:ext cx="2087967" cy="461665"/>
            <a:chOff x="2581592" y="1988840"/>
            <a:chExt cx="2087967" cy="461665"/>
          </a:xfrm>
        </p:grpSpPr>
        <p:sp>
          <p:nvSpPr>
            <p:cNvPr id="60" name="Rectangle 59"/>
            <p:cNvSpPr/>
            <p:nvPr/>
          </p:nvSpPr>
          <p:spPr>
            <a:xfrm>
              <a:off x="2581592" y="1988840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00B050"/>
                  </a:solidFill>
                </a:rPr>
                <a:t>{c, d, f1}</a:t>
              </a:r>
              <a:endParaRPr lang="en-CA" dirty="0">
                <a:solidFill>
                  <a:srgbClr val="00B050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0664" y="2248249"/>
              <a:ext cx="85889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983496" y="4047455"/>
            <a:ext cx="1212240" cy="461665"/>
            <a:chOff x="2549493" y="1988840"/>
            <a:chExt cx="1212240" cy="461665"/>
          </a:xfrm>
        </p:grpSpPr>
        <p:sp>
          <p:nvSpPr>
            <p:cNvPr id="63" name="Rectangle 62"/>
            <p:cNvSpPr/>
            <p:nvPr/>
          </p:nvSpPr>
          <p:spPr>
            <a:xfrm>
              <a:off x="2549493" y="1988840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00B050"/>
                  </a:solidFill>
                </a:rPr>
                <a:t>{c, f2}</a:t>
              </a:r>
              <a:endParaRPr lang="en-CA" dirty="0">
                <a:solidFill>
                  <a:srgbClr val="00B050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2639680" y="5487615"/>
            <a:ext cx="1212240" cy="461665"/>
            <a:chOff x="2549493" y="1988840"/>
            <a:chExt cx="1212240" cy="461665"/>
          </a:xfrm>
        </p:grpSpPr>
        <p:sp>
          <p:nvSpPr>
            <p:cNvPr id="66" name="Rectangle 65"/>
            <p:cNvSpPr/>
            <p:nvPr/>
          </p:nvSpPr>
          <p:spPr>
            <a:xfrm>
              <a:off x="2549493" y="1988840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00B050"/>
                  </a:solidFill>
                </a:rPr>
                <a:t>{c, f3}</a:t>
              </a:r>
              <a:endParaRPr lang="en-CA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432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Rebuild the Interference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8062664" cy="4114800"/>
          </a:xfrm>
        </p:spPr>
        <p:txBody>
          <a:bodyPr/>
          <a:lstStyle/>
          <a:p>
            <a:r>
              <a:rPr lang="en-CA" dirty="0" smtClean="0"/>
              <a:t>New </a:t>
            </a:r>
            <a:r>
              <a:rPr lang="en-CA" dirty="0" err="1" smtClean="0"/>
              <a:t>liveness</a:t>
            </a:r>
            <a:r>
              <a:rPr lang="en-CA" dirty="0" smtClean="0"/>
              <a:t> information is almost as before</a:t>
            </a:r>
          </a:p>
          <a:p>
            <a:pPr lvl="1"/>
            <a:r>
              <a:rPr lang="en-CA" dirty="0" smtClean="0"/>
              <a:t>Note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r>
              <a:rPr lang="en-CA" dirty="0" smtClean="0"/>
              <a:t> has been split into three temporaries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fi</a:t>
            </a:r>
            <a:r>
              <a:rPr lang="en-CA" dirty="0" smtClean="0"/>
              <a:t> is live only</a:t>
            </a:r>
          </a:p>
          <a:p>
            <a:pPr lvl="1"/>
            <a:r>
              <a:rPr lang="en-CA" dirty="0" smtClean="0"/>
              <a:t>Between a </a:t>
            </a:r>
            <a:r>
              <a:rPr lang="en-CA" dirty="0" smtClean="0">
                <a:solidFill>
                  <a:schemeClr val="accent2"/>
                </a:solidFill>
              </a:rPr>
              <a:t>fi = load </a:t>
            </a:r>
            <a:r>
              <a:rPr lang="en-CA" dirty="0" err="1" smtClean="0">
                <a:solidFill>
                  <a:schemeClr val="accent2"/>
                </a:solidFill>
              </a:rPr>
              <a:t>fa</a:t>
            </a:r>
            <a:r>
              <a:rPr lang="en-CA" dirty="0" smtClean="0"/>
              <a:t> and the next instruction</a:t>
            </a:r>
          </a:p>
          <a:p>
            <a:pPr lvl="1"/>
            <a:r>
              <a:rPr lang="en-CA" dirty="0" smtClean="0"/>
              <a:t>Between a </a:t>
            </a:r>
            <a:r>
              <a:rPr lang="en-CA" dirty="0" smtClean="0">
                <a:solidFill>
                  <a:schemeClr val="accent2"/>
                </a:solidFill>
              </a:rPr>
              <a:t>store fi, </a:t>
            </a:r>
            <a:r>
              <a:rPr lang="en-CA" dirty="0" err="1" smtClean="0">
                <a:solidFill>
                  <a:schemeClr val="accent2"/>
                </a:solidFill>
              </a:rPr>
              <a:t>fa</a:t>
            </a:r>
            <a:r>
              <a:rPr lang="en-CA" dirty="0" smtClean="0"/>
              <a:t> and the preceding instr.</a:t>
            </a:r>
          </a:p>
          <a:p>
            <a:r>
              <a:rPr lang="en-CA" dirty="0" smtClean="0"/>
              <a:t>Spilling reduces the live range of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</a:p>
          <a:p>
            <a:pPr lvl="1"/>
            <a:r>
              <a:rPr lang="en-CA" dirty="0" smtClean="0"/>
              <a:t>And thus reduces its interferences</a:t>
            </a:r>
          </a:p>
          <a:p>
            <a:pPr lvl="1"/>
            <a:r>
              <a:rPr lang="en-CA" dirty="0" smtClean="0"/>
              <a:t>Which results in fewer RIG neighbors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Rebuild the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424936" cy="4114800"/>
          </a:xfrm>
        </p:spPr>
        <p:txBody>
          <a:bodyPr/>
          <a:lstStyle/>
          <a:p>
            <a:r>
              <a:rPr lang="en-CA" dirty="0" smtClean="0"/>
              <a:t>Some edges of the spilled nodes are removed</a:t>
            </a:r>
          </a:p>
          <a:p>
            <a:r>
              <a:rPr lang="en-CA" dirty="0" smtClean="0"/>
              <a:t>In our case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r>
              <a:rPr lang="en-CA" dirty="0" smtClean="0"/>
              <a:t> still interferes only with </a:t>
            </a:r>
            <a:r>
              <a:rPr lang="en-CA" dirty="0" smtClean="0">
                <a:solidFill>
                  <a:schemeClr val="accent2"/>
                </a:solidFill>
              </a:rPr>
              <a:t>c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2"/>
                </a:solidFill>
              </a:rPr>
              <a:t>d</a:t>
            </a:r>
          </a:p>
          <a:p>
            <a:r>
              <a:rPr lang="en-CA" dirty="0" smtClean="0"/>
              <a:t>And the new RIG is 3-colorable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95937" y="3573016"/>
            <a:ext cx="494236" cy="763985"/>
            <a:chOff x="4092620" y="2448991"/>
            <a:chExt cx="494236" cy="763985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2448991"/>
              <a:ext cx="49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</a:t>
              </a:r>
              <a:endParaRPr lang="en-CA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02329" y="4235376"/>
            <a:ext cx="1013148" cy="533673"/>
            <a:chOff x="4149772" y="2679303"/>
            <a:chExt cx="1013148" cy="53367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2040" y="5489129"/>
            <a:ext cx="926284" cy="604167"/>
            <a:chOff x="4145871" y="2996952"/>
            <a:chExt cx="926284" cy="604167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45871" y="3139454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81081" y="5993185"/>
            <a:ext cx="921248" cy="605681"/>
            <a:chOff x="4092620" y="2996952"/>
            <a:chExt cx="921248" cy="605681"/>
          </a:xfrm>
        </p:grpSpPr>
        <p:sp>
          <p:nvSpPr>
            <p:cNvPr id="16" name="Oval 1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75117" y="4293096"/>
            <a:ext cx="839421" cy="475953"/>
            <a:chOff x="3707905" y="2737023"/>
            <a:chExt cx="839421" cy="475953"/>
          </a:xfrm>
        </p:grpSpPr>
        <p:sp>
          <p:nvSpPr>
            <p:cNvPr id="19" name="Oval 1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f1</a:t>
              </a:r>
              <a:endParaRPr lang="en-CA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27784" y="5315496"/>
            <a:ext cx="767413" cy="461665"/>
            <a:chOff x="3650752" y="2823319"/>
            <a:chExt cx="767413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26" name="Straight Connector 25"/>
          <p:cNvCxnSpPr>
            <a:stCxn id="16" idx="1"/>
            <a:endCxn id="19" idx="5"/>
          </p:cNvCxnSpPr>
          <p:nvPr/>
        </p:nvCxnSpPr>
        <p:spPr bwMode="auto">
          <a:xfrm flipH="1" flipV="1">
            <a:off x="3284609" y="473741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6" idx="2"/>
            <a:endCxn id="22" idx="5"/>
          </p:cNvCxnSpPr>
          <p:nvPr/>
        </p:nvCxnSpPr>
        <p:spPr bwMode="auto">
          <a:xfrm flipH="1" flipV="1">
            <a:off x="3294429" y="567351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5"/>
          </p:cNvCxnSpPr>
          <p:nvPr/>
        </p:nvCxnSpPr>
        <p:spPr bwMode="auto">
          <a:xfrm>
            <a:off x="4220714" y="4305365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3" idx="2"/>
            <a:endCxn id="19" idx="5"/>
          </p:cNvCxnSpPr>
          <p:nvPr/>
        </p:nvCxnSpPr>
        <p:spPr bwMode="auto">
          <a:xfrm flipH="1" flipV="1">
            <a:off x="3284609" y="473741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0" idx="4"/>
          </p:cNvCxnSpPr>
          <p:nvPr/>
        </p:nvCxnSpPr>
        <p:spPr bwMode="auto">
          <a:xfrm>
            <a:off x="5000522" y="476904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3" idx="3"/>
            <a:endCxn id="22" idx="6"/>
          </p:cNvCxnSpPr>
          <p:nvPr/>
        </p:nvCxnSpPr>
        <p:spPr bwMode="auto">
          <a:xfrm flipH="1" flipV="1">
            <a:off x="3323189" y="559714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6" idx="6"/>
          </p:cNvCxnSpPr>
          <p:nvPr/>
        </p:nvCxnSpPr>
        <p:spPr bwMode="auto">
          <a:xfrm flipH="1">
            <a:off x="4234618" y="570515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0" idx="3"/>
            <a:endCxn id="22" idx="7"/>
          </p:cNvCxnSpPr>
          <p:nvPr/>
        </p:nvCxnSpPr>
        <p:spPr bwMode="auto">
          <a:xfrm flipH="1">
            <a:off x="3294429" y="473741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5935116" y="4623519"/>
            <a:ext cx="1013148" cy="533673"/>
            <a:chOff x="4149772" y="2679303"/>
            <a:chExt cx="1013148" cy="533673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35116" y="5703639"/>
            <a:ext cx="1013148" cy="533673"/>
            <a:chOff x="4149772" y="2679303"/>
            <a:chExt cx="1013148" cy="533673"/>
          </a:xfrm>
        </p:grpSpPr>
        <p:sp>
          <p:nvSpPr>
            <p:cNvPr id="39" name="Oval 3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f2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1" name="Straight Connector 40"/>
          <p:cNvCxnSpPr>
            <a:stCxn id="36" idx="3"/>
            <a:endCxn id="13" idx="7"/>
          </p:cNvCxnSpPr>
          <p:nvPr/>
        </p:nvCxnSpPr>
        <p:spPr bwMode="auto">
          <a:xfrm flipH="1">
            <a:off x="5103566" y="5125556"/>
            <a:ext cx="860310" cy="395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9" idx="2"/>
          </p:cNvCxnSpPr>
          <p:nvPr/>
        </p:nvCxnSpPr>
        <p:spPr bwMode="auto">
          <a:xfrm flipH="1" flipV="1">
            <a:off x="5098714" y="5635329"/>
            <a:ext cx="836402" cy="4939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29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Spilling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r>
              <a:rPr lang="en-CA" sz="2800" dirty="0" smtClean="0"/>
              <a:t>Additional spilling might be required before a coloring is found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 smtClean="0"/>
              <a:t>remove a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 </a:t>
              </a:r>
              <a:r>
                <a:rPr lang="en-CA" b="1" dirty="0" smtClean="0">
                  <a:solidFill>
                    <a:srgbClr val="00B050"/>
                  </a:solidFill>
                </a:rPr>
                <a:t> 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7192864" y="4379392"/>
            <a:ext cx="1195560" cy="461665"/>
            <a:chOff x="4149772" y="2823319"/>
            <a:chExt cx="1195560" cy="461665"/>
          </a:xfrm>
        </p:grpSpPr>
        <p:sp>
          <p:nvSpPr>
            <p:cNvPr id="48" name="Oval 4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cxnSp>
        <p:nvCxnSpPr>
          <p:cNvPr id="50" name="Straight Connector 49"/>
          <p:cNvCxnSpPr>
            <a:stCxn id="48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endCxn id="48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8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endCxn id="54" idx="6"/>
          </p:cNvCxnSpPr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Group 57"/>
          <p:cNvGrpSpPr/>
          <p:nvPr/>
        </p:nvGrpSpPr>
        <p:grpSpPr>
          <a:xfrm>
            <a:off x="6252860" y="2636912"/>
            <a:ext cx="906392" cy="763985"/>
            <a:chOff x="4092620" y="2448991"/>
            <a:chExt cx="906392" cy="763985"/>
          </a:xfrm>
        </p:grpSpPr>
        <p:sp>
          <p:nvSpPr>
            <p:cNvPr id="59" name="Oval 5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92620" y="2448991"/>
              <a:ext cx="906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  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61" name="Straight Connector 60"/>
          <p:cNvCxnSpPr>
            <a:stCxn id="59" idx="2"/>
          </p:cNvCxnSpPr>
          <p:nvPr/>
        </p:nvCxnSpPr>
        <p:spPr bwMode="auto">
          <a:xfrm flipH="1">
            <a:off x="5541532" y="3292885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9" idx="6"/>
            <a:endCxn id="43" idx="1"/>
          </p:cNvCxnSpPr>
          <p:nvPr/>
        </p:nvCxnSpPr>
        <p:spPr bwMode="auto">
          <a:xfrm>
            <a:off x="6506397" y="3292885"/>
            <a:ext cx="681615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59" idx="3"/>
            <a:endCxn id="36" idx="7"/>
          </p:cNvCxnSpPr>
          <p:nvPr/>
        </p:nvCxnSpPr>
        <p:spPr bwMode="auto">
          <a:xfrm flipH="1">
            <a:off x="5551352" y="3369261"/>
            <a:ext cx="787420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59" idx="4"/>
            <a:endCxn id="54" idx="0"/>
          </p:cNvCxnSpPr>
          <p:nvPr/>
        </p:nvCxnSpPr>
        <p:spPr bwMode="auto">
          <a:xfrm flipH="1">
            <a:off x="6393349" y="3400897"/>
            <a:ext cx="14856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873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c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smtClean="0">
                <a:solidFill>
                  <a:srgbClr val="FF0000"/>
                </a:solidFill>
              </a:rPr>
              <a:t>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 </a:t>
              </a:r>
              <a:r>
                <a:rPr lang="en-CA" b="1" dirty="0" smtClean="0">
                  <a:solidFill>
                    <a:srgbClr val="00B050"/>
                  </a:solidFill>
                </a:rPr>
                <a:t> 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7192864" y="4379392"/>
            <a:ext cx="1195560" cy="461665"/>
            <a:chOff x="4149772" y="2823319"/>
            <a:chExt cx="1195560" cy="461665"/>
          </a:xfrm>
        </p:grpSpPr>
        <p:sp>
          <p:nvSpPr>
            <p:cNvPr id="48" name="Oval 4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cxnSp>
        <p:nvCxnSpPr>
          <p:cNvPr id="50" name="Straight Connector 49"/>
          <p:cNvCxnSpPr>
            <a:stCxn id="48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endCxn id="48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8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endCxn id="54" idx="6"/>
          </p:cNvCxnSpPr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837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</a:t>
            </a:r>
            <a:r>
              <a:rPr lang="en-CA" sz="2800" dirty="0" smtClean="0"/>
              <a:t>b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 </a:t>
              </a:r>
              <a:r>
                <a:rPr lang="en-CA" b="1" dirty="0" smtClean="0">
                  <a:solidFill>
                    <a:srgbClr val="00B050"/>
                  </a:solidFill>
                </a:rPr>
                <a:t> 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58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</a:t>
            </a:r>
            <a:r>
              <a:rPr lang="en-CA" sz="2800" dirty="0" smtClean="0"/>
              <a:t>e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 </a:t>
              </a:r>
              <a:r>
                <a:rPr lang="en-CA" b="1" dirty="0" smtClean="0">
                  <a:solidFill>
                    <a:srgbClr val="00B050"/>
                  </a:solidFill>
                </a:rPr>
                <a:t> 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6976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History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CA" dirty="0" smtClean="0"/>
              <a:t>Register allocation is as old as compilers</a:t>
            </a:r>
          </a:p>
          <a:p>
            <a:pPr lvl="1"/>
            <a:r>
              <a:rPr lang="en-CA" dirty="0" smtClean="0"/>
              <a:t>Register allocation was used in the original FORTRAN compiler in 1950’s</a:t>
            </a:r>
          </a:p>
          <a:p>
            <a:pPr lvl="1"/>
            <a:r>
              <a:rPr lang="en-CA" dirty="0" smtClean="0"/>
              <a:t>Very crude algorithm</a:t>
            </a:r>
          </a:p>
          <a:p>
            <a:r>
              <a:rPr lang="en-CA" dirty="0" smtClean="0"/>
              <a:t>A breakthrough came in 1980</a:t>
            </a:r>
          </a:p>
          <a:p>
            <a:pPr lvl="1"/>
            <a:r>
              <a:rPr lang="en-CA" dirty="0" smtClean="0"/>
              <a:t>Register allocation scheme based on graph coloring</a:t>
            </a:r>
          </a:p>
          <a:p>
            <a:pPr lvl="1"/>
            <a:r>
              <a:rPr lang="en-CA" dirty="0" smtClean="0"/>
              <a:t>Relatively simple, global and works well in practice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f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0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</a:t>
            </a:r>
            <a:r>
              <a:rPr lang="en-CA" sz="2800" dirty="0" smtClean="0"/>
              <a:t>d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f,e,b,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9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d,f,e,b,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</a:t>
            </a:r>
            <a:r>
              <a:rPr lang="en-CA" sz="2800" dirty="0"/>
              <a:t>{</a:t>
            </a:r>
            <a:r>
              <a:rPr lang="en-CA" sz="2800" dirty="0" err="1"/>
              <a:t>f,e,b,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8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r2</a:t>
              </a:r>
              <a:r>
                <a:rPr lang="en-CA" b="1" dirty="0" smtClean="0"/>
                <a:t>   f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756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r2</a:t>
              </a:r>
              <a:r>
                <a:rPr lang="en-CA" b="1" dirty="0" smtClean="0"/>
                <a:t>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r3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997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r2</a:t>
              </a:r>
              <a:r>
                <a:rPr lang="en-CA" b="1" dirty="0" smtClean="0"/>
                <a:t>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r3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r3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253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smtClean="0">
                <a:solidFill>
                  <a:srgbClr val="FF0000"/>
                </a:solidFill>
              </a:rPr>
              <a:t>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r2</a:t>
              </a:r>
              <a:r>
                <a:rPr lang="en-CA" b="1" dirty="0" smtClean="0"/>
                <a:t>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r3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r3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 </a:t>
              </a:r>
              <a:r>
                <a:rPr lang="en-CA" b="1" dirty="0">
                  <a:solidFill>
                    <a:srgbClr val="FF0000"/>
                  </a:solidFill>
                </a:rPr>
                <a:t>S</a:t>
              </a:r>
              <a:r>
                <a:rPr lang="en-CA" b="1" dirty="0" smtClean="0">
                  <a:solidFill>
                    <a:srgbClr val="FF0000"/>
                  </a:solidFill>
                </a:rPr>
                <a:t>pilled!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47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r2</a:t>
              </a:r>
              <a:r>
                <a:rPr lang="en-CA" b="1" dirty="0" smtClean="0"/>
                <a:t>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r3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r3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 </a:t>
              </a:r>
              <a:r>
                <a:rPr lang="en-CA" b="1" dirty="0" smtClean="0">
                  <a:solidFill>
                    <a:srgbClr val="FF0000"/>
                  </a:solidFill>
                </a:rPr>
                <a:t>Spilled!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252860" y="2636912"/>
            <a:ext cx="1528406" cy="763985"/>
            <a:chOff x="4092620" y="2448991"/>
            <a:chExt cx="1528406" cy="76398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92620" y="2448991"/>
              <a:ext cx="1528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  </a:t>
              </a:r>
              <a:r>
                <a:rPr lang="en-CA" b="1" dirty="0">
                  <a:solidFill>
                    <a:srgbClr val="FF0000"/>
                  </a:solidFill>
                </a:rPr>
                <a:t>S</a:t>
              </a:r>
              <a:r>
                <a:rPr lang="en-CA" b="1" dirty="0" smtClean="0">
                  <a:solidFill>
                    <a:srgbClr val="FF0000"/>
                  </a:solidFill>
                </a:rPr>
                <a:t>pilled!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30" idx="2"/>
          </p:cNvCxnSpPr>
          <p:nvPr/>
        </p:nvCxnSpPr>
        <p:spPr bwMode="auto">
          <a:xfrm flipH="1">
            <a:off x="5541532" y="3292885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30" idx="6"/>
          </p:cNvCxnSpPr>
          <p:nvPr/>
        </p:nvCxnSpPr>
        <p:spPr bwMode="auto">
          <a:xfrm>
            <a:off x="6506397" y="3292885"/>
            <a:ext cx="681615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0" idx="3"/>
          </p:cNvCxnSpPr>
          <p:nvPr/>
        </p:nvCxnSpPr>
        <p:spPr bwMode="auto">
          <a:xfrm flipH="1">
            <a:off x="5551352" y="3369261"/>
            <a:ext cx="787420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30" idx="4"/>
          </p:cNvCxnSpPr>
          <p:nvPr/>
        </p:nvCxnSpPr>
        <p:spPr bwMode="auto">
          <a:xfrm flipH="1">
            <a:off x="6393349" y="3400897"/>
            <a:ext cx="14856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714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d,f,e,b,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Principles of Register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 smtClean="0"/>
              <a:t>Temporaries t</a:t>
            </a:r>
            <a:r>
              <a:rPr lang="en-CA" i="1" baseline="-25000" dirty="0" smtClean="0"/>
              <a:t>1</a:t>
            </a:r>
            <a:r>
              <a:rPr lang="en-CA" i="1" dirty="0" smtClean="0"/>
              <a:t> can t</a:t>
            </a:r>
            <a:r>
              <a:rPr lang="en-CA" i="1" baseline="-25000" dirty="0" smtClean="0"/>
              <a:t>2</a:t>
            </a:r>
            <a:r>
              <a:rPr lang="en-CA" i="1" dirty="0" smtClean="0"/>
              <a:t> can share the same register if </a:t>
            </a:r>
            <a:r>
              <a:rPr lang="en-CA" i="1" dirty="0" smtClean="0">
                <a:solidFill>
                  <a:schemeClr val="accent2"/>
                </a:solidFill>
              </a:rPr>
              <a:t>at any point in the program at most one</a:t>
            </a:r>
            <a:r>
              <a:rPr lang="en-CA" i="1" dirty="0" smtClean="0"/>
              <a:t> of t</a:t>
            </a:r>
            <a:r>
              <a:rPr lang="en-CA" i="1" baseline="-25000" dirty="0" smtClean="0"/>
              <a:t>1</a:t>
            </a:r>
            <a:r>
              <a:rPr lang="en-CA" i="1" dirty="0" smtClean="0"/>
              <a:t> or t</a:t>
            </a:r>
            <a:r>
              <a:rPr lang="en-CA" i="1" baseline="-25000" dirty="0" smtClean="0"/>
              <a:t>2</a:t>
            </a:r>
            <a:r>
              <a:rPr lang="en-CA" i="1" dirty="0" smtClean="0"/>
              <a:t> is </a:t>
            </a:r>
            <a:r>
              <a:rPr lang="en-CA" i="1" dirty="0" smtClean="0">
                <a:solidFill>
                  <a:schemeClr val="accent2"/>
                </a:solidFill>
              </a:rPr>
              <a:t>live</a:t>
            </a:r>
          </a:p>
          <a:p>
            <a:pPr lvl="1"/>
            <a:r>
              <a:rPr lang="en-CA" i="1" dirty="0" smtClean="0"/>
              <a:t>If t</a:t>
            </a:r>
            <a:r>
              <a:rPr lang="en-CA" i="1" baseline="-25000" dirty="0" smtClean="0"/>
              <a:t>1</a:t>
            </a:r>
            <a:r>
              <a:rPr lang="en-CA" i="1" dirty="0" smtClean="0"/>
              <a:t> and t</a:t>
            </a:r>
            <a:r>
              <a:rPr lang="en-CA" i="1" baseline="-25000" dirty="0" smtClean="0"/>
              <a:t>2</a:t>
            </a:r>
            <a:r>
              <a:rPr lang="en-CA" i="1" dirty="0" smtClean="0"/>
              <a:t> are live at the same time, they cannot share a register</a:t>
            </a:r>
          </a:p>
          <a:p>
            <a:r>
              <a:rPr lang="en-CA" dirty="0" smtClean="0"/>
              <a:t>We need </a:t>
            </a:r>
            <a:r>
              <a:rPr lang="en-CA" dirty="0" err="1" smtClean="0"/>
              <a:t>liveness</a:t>
            </a:r>
            <a:r>
              <a:rPr lang="en-CA" dirty="0" smtClean="0"/>
              <a:t> analysis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8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</a:t>
            </a:r>
            <a:r>
              <a:rPr lang="en-CA" sz="2800" dirty="0"/>
              <a:t>{</a:t>
            </a:r>
            <a:r>
              <a:rPr lang="en-CA" sz="2800" dirty="0" err="1"/>
              <a:t>f,e,b,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5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r1   f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755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r1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r2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38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r1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r2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r2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775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smtClean="0">
                <a:solidFill>
                  <a:srgbClr val="FF0000"/>
                </a:solidFill>
              </a:rPr>
              <a:t>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r1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r2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r2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 </a:t>
              </a:r>
              <a:r>
                <a:rPr lang="en-CA" b="1" dirty="0" smtClean="0">
                  <a:solidFill>
                    <a:srgbClr val="FF0000"/>
                  </a:solidFill>
                </a:rPr>
                <a:t>r3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084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r1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r2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r2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 </a:t>
              </a:r>
              <a:r>
                <a:rPr lang="en-CA" b="1" dirty="0" smtClean="0">
                  <a:solidFill>
                    <a:srgbClr val="FF0000"/>
                  </a:solidFill>
                </a:rPr>
                <a:t>r3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252860" y="2636912"/>
            <a:ext cx="1528406" cy="763985"/>
            <a:chOff x="4092620" y="2448991"/>
            <a:chExt cx="1528406" cy="76398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92620" y="2448991"/>
              <a:ext cx="1528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  </a:t>
              </a:r>
              <a:r>
                <a:rPr lang="en-CA" b="1" dirty="0" smtClean="0">
                  <a:solidFill>
                    <a:srgbClr val="FF0000"/>
                  </a:solidFill>
                </a:rPr>
                <a:t>r3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30" idx="2"/>
          </p:cNvCxnSpPr>
          <p:nvPr/>
        </p:nvCxnSpPr>
        <p:spPr bwMode="auto">
          <a:xfrm flipH="1">
            <a:off x="5541532" y="3292885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30" idx="6"/>
          </p:cNvCxnSpPr>
          <p:nvPr/>
        </p:nvCxnSpPr>
        <p:spPr bwMode="auto">
          <a:xfrm>
            <a:off x="6506397" y="3292885"/>
            <a:ext cx="681615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0" idx="3"/>
          </p:cNvCxnSpPr>
          <p:nvPr/>
        </p:nvCxnSpPr>
        <p:spPr bwMode="auto">
          <a:xfrm flipH="1">
            <a:off x="5551352" y="3369261"/>
            <a:ext cx="787420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30" idx="4"/>
          </p:cNvCxnSpPr>
          <p:nvPr/>
        </p:nvCxnSpPr>
        <p:spPr bwMode="auto">
          <a:xfrm flipH="1">
            <a:off x="6393349" y="3400897"/>
            <a:ext cx="14856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689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Spilling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r>
              <a:rPr lang="en-CA" sz="2800" dirty="0" smtClean="0"/>
              <a:t>Many different heuristics for picking a node to spill</a:t>
            </a:r>
          </a:p>
          <a:p>
            <a:pPr lvl="1"/>
            <a:r>
              <a:rPr lang="en-CA" sz="2400" dirty="0" smtClean="0"/>
              <a:t>Spill temporaries with most conflicts</a:t>
            </a:r>
          </a:p>
          <a:p>
            <a:pPr lvl="1"/>
            <a:r>
              <a:rPr lang="en-CA" sz="2400" dirty="0" smtClean="0"/>
              <a:t>Spill temporaries with few definitions and uses</a:t>
            </a:r>
          </a:p>
          <a:p>
            <a:pPr lvl="1"/>
            <a:r>
              <a:rPr lang="en-CA" sz="2400" dirty="0" smtClean="0"/>
              <a:t>Avoid spilling in inner loops (heavily visited regions of the code)</a:t>
            </a:r>
          </a:p>
          <a:p>
            <a:r>
              <a:rPr lang="en-CA" sz="2800" dirty="0" smtClean="0"/>
              <a:t>C allows </a:t>
            </a:r>
            <a:r>
              <a:rPr lang="en-US" sz="2800" dirty="0"/>
              <a:t>a </a:t>
            </a:r>
            <a:r>
              <a:rPr lang="en-US" sz="2800" i="1" dirty="0" smtClean="0">
                <a:solidFill>
                  <a:schemeClr val="accent2"/>
                </a:solidFill>
              </a:rPr>
              <a:t>register</a:t>
            </a:r>
            <a:r>
              <a:rPr lang="en-US" sz="2800" dirty="0" smtClean="0"/>
              <a:t> </a:t>
            </a:r>
            <a:r>
              <a:rPr lang="en-US" sz="2800" dirty="0"/>
              <a:t>keyword to direct the compiler whether a variable contains a value that is heavily used.</a:t>
            </a:r>
            <a:endParaRPr lang="en-CA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0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Live Ranges and Live Intervals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smtClean="0"/>
              <a:t>live range for </a:t>
            </a:r>
            <a:r>
              <a:rPr lang="en-CA" dirty="0"/>
              <a:t>a variable is the set of program </a:t>
            </a:r>
            <a:r>
              <a:rPr lang="en-CA" dirty="0" smtClean="0"/>
              <a:t>points </a:t>
            </a:r>
            <a:r>
              <a:rPr lang="en-CA" dirty="0"/>
              <a:t>at which that variable is live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dirty="0"/>
              <a:t>The </a:t>
            </a:r>
            <a:r>
              <a:rPr lang="en-CA" dirty="0" smtClean="0"/>
              <a:t>live interval for </a:t>
            </a:r>
            <a:r>
              <a:rPr lang="en-CA" dirty="0"/>
              <a:t>a variable is the smallest </a:t>
            </a:r>
            <a:r>
              <a:rPr lang="en-CA" dirty="0" err="1" smtClean="0"/>
              <a:t>subrange</a:t>
            </a:r>
            <a:r>
              <a:rPr lang="en-CA" dirty="0" smtClean="0"/>
              <a:t> </a:t>
            </a:r>
            <a:r>
              <a:rPr lang="en-CA" dirty="0"/>
              <a:t>of the IR code containing all a variable's </a:t>
            </a:r>
            <a:r>
              <a:rPr lang="en-CA" dirty="0" smtClean="0"/>
              <a:t>live </a:t>
            </a:r>
            <a:r>
              <a:rPr lang="en-CA" dirty="0"/>
              <a:t>ranges.</a:t>
            </a:r>
          </a:p>
          <a:p>
            <a:pPr lvl="1"/>
            <a:r>
              <a:rPr lang="en-CA" dirty="0" smtClean="0"/>
              <a:t>A property of the IR code, not CFG.</a:t>
            </a:r>
          </a:p>
          <a:p>
            <a:pPr lvl="1"/>
            <a:r>
              <a:rPr lang="en-CA" dirty="0" smtClean="0"/>
              <a:t>Less precise than live ranges, but simpler to work with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4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899592" y="2823319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2" y="3255367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0820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3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Live Variables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/>
              <a:t>e</a:t>
            </a:r>
            <a:r>
              <a:rPr lang="en-CA" dirty="0" smtClean="0"/>
              <a:t> = </a:t>
            </a:r>
            <a:r>
              <a:rPr lang="en-CA" dirty="0" err="1" smtClean="0"/>
              <a:t>d+f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f</a:t>
            </a:r>
            <a:r>
              <a:rPr lang="en-CA" dirty="0" smtClean="0"/>
              <a:t>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b</a:t>
            </a:r>
            <a:r>
              <a:rPr lang="en-CA" dirty="0" smtClean="0"/>
              <a:t>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f+c</a:t>
            </a:r>
            <a:endParaRPr lang="en-CA" dirty="0" smtClean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2555776" y="5085184"/>
            <a:ext cx="1001024" cy="461665"/>
            <a:chOff x="2850896" y="1988840"/>
            <a:chExt cx="1001024" cy="461665"/>
          </a:xfrm>
        </p:grpSpPr>
        <p:sp>
          <p:nvSpPr>
            <p:cNvPr id="36" name="Rectangle 35"/>
            <p:cNvSpPr/>
            <p:nvPr/>
          </p:nvSpPr>
          <p:spPr>
            <a:xfrm>
              <a:off x="2850896" y="1988840"/>
              <a:ext cx="7954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f,c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6" idx="3"/>
            </p:cNvCxnSpPr>
            <p:nvPr/>
          </p:nvCxnSpPr>
          <p:spPr bwMode="auto">
            <a:xfrm>
              <a:off x="3646307" y="2219673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3028699" y="6135687"/>
            <a:ext cx="920075" cy="461665"/>
            <a:chOff x="2931845" y="1988840"/>
            <a:chExt cx="920075" cy="461665"/>
          </a:xfrm>
        </p:grpSpPr>
        <p:sp>
          <p:nvSpPr>
            <p:cNvPr id="39" name="Rectangle 38"/>
            <p:cNvSpPr/>
            <p:nvPr/>
          </p:nvSpPr>
          <p:spPr>
            <a:xfrm>
              <a:off x="2931845" y="1988840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>
                  <a:solidFill>
                    <a:srgbClr val="FF0000"/>
                  </a:solidFill>
                </a:rPr>
                <a:t>b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9" idx="3"/>
            </p:cNvCxnSpPr>
            <p:nvPr/>
          </p:nvCxnSpPr>
          <p:spPr bwMode="auto">
            <a:xfrm>
              <a:off x="3565353" y="2219673"/>
              <a:ext cx="2865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6156176" y="5343599"/>
            <a:ext cx="849532" cy="461665"/>
            <a:chOff x="4932040" y="3530625"/>
            <a:chExt cx="849532" cy="461665"/>
          </a:xfrm>
        </p:grpSpPr>
        <p:sp>
          <p:nvSpPr>
            <p:cNvPr id="46" name="Rectangle 45"/>
            <p:cNvSpPr/>
            <p:nvPr/>
          </p:nvSpPr>
          <p:spPr>
            <a:xfrm>
              <a:off x="5148064" y="3530625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 bwMode="auto">
            <a:xfrm flipH="1">
              <a:off x="4932040" y="3789040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0" name="Rectangle 59"/>
          <p:cNvSpPr/>
          <p:nvPr/>
        </p:nvSpPr>
        <p:spPr>
          <a:xfrm>
            <a:off x="7212810" y="2420888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{</a:t>
            </a:r>
            <a:r>
              <a:rPr lang="en-CA" dirty="0" err="1" smtClean="0">
                <a:solidFill>
                  <a:srgbClr val="FF0000"/>
                </a:solidFill>
              </a:rPr>
              <a:t>b,c,f</a:t>
            </a:r>
            <a:r>
              <a:rPr lang="en-CA" dirty="0" smtClean="0">
                <a:solidFill>
                  <a:srgbClr val="FF0000"/>
                </a:solidFill>
              </a:rPr>
              <a:t>}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733907"/>
            <a:ext cx="5760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Compute live variables for each point</a:t>
            </a:r>
          </a:p>
        </p:txBody>
      </p: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951018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4243747" y="5085184"/>
            <a:ext cx="904317" cy="461665"/>
            <a:chOff x="2850896" y="1988840"/>
            <a:chExt cx="904317" cy="461665"/>
          </a:xfrm>
        </p:grpSpPr>
        <p:sp>
          <p:nvSpPr>
            <p:cNvPr id="50" name="Rectangle 49"/>
            <p:cNvSpPr/>
            <p:nvPr/>
          </p:nvSpPr>
          <p:spPr>
            <a:xfrm>
              <a:off x="2850896" y="1988840"/>
              <a:ext cx="7954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f,c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466937" y="3759423"/>
            <a:ext cx="927668" cy="461665"/>
            <a:chOff x="2834065" y="1988840"/>
            <a:chExt cx="927668" cy="461665"/>
          </a:xfrm>
        </p:grpSpPr>
        <p:sp>
          <p:nvSpPr>
            <p:cNvPr id="57" name="Rectangle 56"/>
            <p:cNvSpPr/>
            <p:nvPr/>
          </p:nvSpPr>
          <p:spPr>
            <a:xfrm>
              <a:off x="2834065" y="1988840"/>
              <a:ext cx="8290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c,e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6198280" y="4725144"/>
            <a:ext cx="1660787" cy="461665"/>
            <a:chOff x="4527532" y="3488234"/>
            <a:chExt cx="1660787" cy="461665"/>
          </a:xfrm>
        </p:grpSpPr>
        <p:sp>
          <p:nvSpPr>
            <p:cNvPr id="69" name="Rectangle 68"/>
            <p:cNvSpPr/>
            <p:nvPr/>
          </p:nvSpPr>
          <p:spPr>
            <a:xfrm>
              <a:off x="5162076" y="3488234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b,c,f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 flipH="1">
              <a:off x="4527532" y="3789040"/>
              <a:ext cx="67797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5652120" y="3615407"/>
            <a:ext cx="1455466" cy="461665"/>
            <a:chOff x="4708380" y="3488234"/>
            <a:chExt cx="1455466" cy="461665"/>
          </a:xfrm>
        </p:grpSpPr>
        <p:sp>
          <p:nvSpPr>
            <p:cNvPr id="72" name="Rectangle 71"/>
            <p:cNvSpPr/>
            <p:nvPr/>
          </p:nvSpPr>
          <p:spPr>
            <a:xfrm>
              <a:off x="4924404" y="3488234"/>
              <a:ext cx="12394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c,d,e,f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681651" y="3140968"/>
            <a:ext cx="1386293" cy="461665"/>
            <a:chOff x="2735480" y="1988840"/>
            <a:chExt cx="1386293" cy="461665"/>
          </a:xfrm>
        </p:grpSpPr>
        <p:sp>
          <p:nvSpPr>
            <p:cNvPr id="75" name="Rectangle 74"/>
            <p:cNvSpPr/>
            <p:nvPr/>
          </p:nvSpPr>
          <p:spPr>
            <a:xfrm>
              <a:off x="2735480" y="1988840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c,d,f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2690467" y="2780928"/>
            <a:ext cx="1377477" cy="461665"/>
            <a:chOff x="2744296" y="1988840"/>
            <a:chExt cx="1377477" cy="461665"/>
          </a:xfrm>
        </p:grpSpPr>
        <p:sp>
          <p:nvSpPr>
            <p:cNvPr id="78" name="Rectangle 77"/>
            <p:cNvSpPr/>
            <p:nvPr/>
          </p:nvSpPr>
          <p:spPr>
            <a:xfrm>
              <a:off x="2744296" y="1988840"/>
              <a:ext cx="10086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a,c,f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6572918" y="4293096"/>
            <a:ext cx="1455466" cy="461665"/>
            <a:chOff x="4708380" y="3488234"/>
            <a:chExt cx="1455466" cy="461665"/>
          </a:xfrm>
        </p:grpSpPr>
        <p:sp>
          <p:nvSpPr>
            <p:cNvPr id="81" name="Rectangle 80"/>
            <p:cNvSpPr/>
            <p:nvPr/>
          </p:nvSpPr>
          <p:spPr>
            <a:xfrm>
              <a:off x="4924404" y="3488234"/>
              <a:ext cx="12394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b,c,e,f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1927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2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491880" y="3854418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491880" y="484767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07904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52" name="TextBox 51"/>
          <p:cNvSpPr txBox="1"/>
          <p:nvPr/>
        </p:nvSpPr>
        <p:spPr>
          <a:xfrm>
            <a:off x="367932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07904" y="209859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07904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23928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52" name="TextBox 51"/>
          <p:cNvSpPr txBox="1"/>
          <p:nvPr/>
        </p:nvSpPr>
        <p:spPr>
          <a:xfrm>
            <a:off x="367932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316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07904" y="209859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923927" y="252483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3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 bwMode="auto">
          <a:xfrm>
            <a:off x="4145303" y="1612721"/>
            <a:ext cx="196385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07904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23928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52" name="TextBox 51"/>
          <p:cNvSpPr txBox="1"/>
          <p:nvPr/>
        </p:nvSpPr>
        <p:spPr>
          <a:xfrm>
            <a:off x="367932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316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41296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07904" y="209859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923927" y="252483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39952" y="5338010"/>
            <a:ext cx="193800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Allocation with Live Intervals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541040" cy="4114800"/>
          </a:xfrm>
        </p:spPr>
        <p:txBody>
          <a:bodyPr/>
          <a:lstStyle/>
          <a:p>
            <a:r>
              <a:rPr lang="en-CA" sz="2400" dirty="0"/>
              <a:t>Given the live intervals for all the </a:t>
            </a:r>
            <a:r>
              <a:rPr lang="en-CA" sz="2400" dirty="0" smtClean="0"/>
              <a:t> variables </a:t>
            </a:r>
            <a:r>
              <a:rPr lang="en-CA" sz="2400" dirty="0"/>
              <a:t>in the program, we can </a:t>
            </a:r>
            <a:r>
              <a:rPr lang="en-CA" sz="2400" dirty="0" smtClean="0"/>
              <a:t>allocate </a:t>
            </a:r>
            <a:r>
              <a:rPr lang="en-CA" sz="2400" dirty="0"/>
              <a:t>registers using a </a:t>
            </a:r>
            <a:r>
              <a:rPr lang="en-CA" sz="2400" dirty="0" smtClean="0"/>
              <a:t>simple greedy </a:t>
            </a:r>
            <a:r>
              <a:rPr lang="en-CA" sz="2400" dirty="0"/>
              <a:t>algorithm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Idea: Track which registers are free </a:t>
            </a:r>
            <a:r>
              <a:rPr lang="en-CA" sz="2400" dirty="0" smtClean="0"/>
              <a:t>at </a:t>
            </a:r>
            <a:r>
              <a:rPr lang="en-CA" sz="2400" dirty="0"/>
              <a:t>each point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When a live interval begins, give </a:t>
            </a:r>
            <a:r>
              <a:rPr lang="en-CA" sz="2400" dirty="0" smtClean="0"/>
              <a:t>that </a:t>
            </a:r>
            <a:r>
              <a:rPr lang="en-CA" sz="2400" dirty="0"/>
              <a:t>variable a free register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When a live interval ends, the </a:t>
            </a:r>
            <a:r>
              <a:rPr lang="en-CA" sz="2400" dirty="0" smtClean="0"/>
              <a:t>register </a:t>
            </a:r>
            <a:r>
              <a:rPr lang="en-CA" sz="2400" dirty="0"/>
              <a:t>is once again free</a:t>
            </a:r>
            <a:r>
              <a:rPr lang="en-CA" sz="2400" dirty="0" smtClean="0"/>
              <a:t>.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7600343" y="1972761"/>
            <a:ext cx="196385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98848" y="197044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14872" y="197276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30896" y="197044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46920" y="197276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62944" y="197044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378968" y="197276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684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647144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528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1912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7134368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58208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9633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6298848" y="197398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514872" y="197455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730896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946920" y="197455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162944" y="245863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378967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594992" y="5698050"/>
            <a:ext cx="193800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0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62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Interference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Construct an undirected graph</a:t>
            </a:r>
          </a:p>
          <a:p>
            <a:pPr lvl="1"/>
            <a:r>
              <a:rPr lang="en-CA" dirty="0" smtClean="0"/>
              <a:t>A node for each temporary</a:t>
            </a:r>
          </a:p>
          <a:p>
            <a:pPr lvl="1"/>
            <a:r>
              <a:rPr lang="en-CA" dirty="0" smtClean="0"/>
              <a:t>An edge between </a:t>
            </a:r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CA" baseline="-25000" dirty="0" smtClean="0">
                <a:solidFill>
                  <a:schemeClr val="accent2"/>
                </a:solidFill>
              </a:rPr>
              <a:t>1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CA" baseline="-25000" dirty="0" smtClean="0">
                <a:solidFill>
                  <a:schemeClr val="accent2"/>
                </a:solidFill>
              </a:rPr>
              <a:t>2</a:t>
            </a:r>
            <a:r>
              <a:rPr lang="en-CA" dirty="0"/>
              <a:t> </a:t>
            </a:r>
            <a:r>
              <a:rPr lang="en-CA" dirty="0" smtClean="0"/>
              <a:t>if they are live simultaneously at some point in the program </a:t>
            </a:r>
          </a:p>
          <a:p>
            <a:r>
              <a:rPr lang="en-CA" dirty="0" smtClean="0"/>
              <a:t>This is the </a:t>
            </a:r>
            <a:r>
              <a:rPr lang="en-CA" i="1" dirty="0" smtClean="0">
                <a:solidFill>
                  <a:schemeClr val="accent2"/>
                </a:solidFill>
              </a:rPr>
              <a:t>register interference graph</a:t>
            </a:r>
            <a:r>
              <a:rPr lang="en-CA" dirty="0" smtClean="0"/>
              <a:t> (RIG)</a:t>
            </a:r>
          </a:p>
          <a:p>
            <a:pPr lvl="1"/>
            <a:r>
              <a:rPr lang="en-CA" dirty="0" smtClean="0"/>
              <a:t>Two temporaries can be allocated to the same register if there is no edge connecting them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1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3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53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63691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381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63691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99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306839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1784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306839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837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5949280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458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5949280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49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90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Interference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8840"/>
            <a:ext cx="7772400" cy="4114800"/>
          </a:xfrm>
        </p:spPr>
        <p:txBody>
          <a:bodyPr/>
          <a:lstStyle/>
          <a:p>
            <a:r>
              <a:rPr lang="en-CA" dirty="0" smtClean="0"/>
              <a:t>For our example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solidFill>
                  <a:schemeClr val="accent2"/>
                </a:solidFill>
              </a:rPr>
              <a:t>a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2"/>
                </a:solidFill>
              </a:rPr>
              <a:t>c</a:t>
            </a:r>
            <a:r>
              <a:rPr lang="en-CA" dirty="0" smtClean="0"/>
              <a:t> cannot be in the same register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a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2"/>
                </a:solidFill>
              </a:rPr>
              <a:t>d</a:t>
            </a:r>
            <a:r>
              <a:rPr lang="en-CA" dirty="0" smtClean="0"/>
              <a:t> could be in the same register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4020611" y="2060848"/>
            <a:ext cx="2999661" cy="2924225"/>
            <a:chOff x="2796475" y="2550616"/>
            <a:chExt cx="2999661" cy="2924225"/>
          </a:xfrm>
        </p:grpSpPr>
        <p:grpSp>
          <p:nvGrpSpPr>
            <p:cNvPr id="8" name="Group 7"/>
            <p:cNvGrpSpPr/>
            <p:nvPr/>
          </p:nvGrpSpPr>
          <p:grpSpPr>
            <a:xfrm>
              <a:off x="4092620" y="2550616"/>
              <a:ext cx="494236" cy="662360"/>
              <a:chOff x="4092620" y="2550616"/>
              <a:chExt cx="494236" cy="66236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92620" y="2550616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/>
                  <a:t>a</a:t>
                </a:r>
                <a:endParaRPr lang="en-CA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999012" y="3111351"/>
              <a:ext cx="725116" cy="533673"/>
              <a:chOff x="4149772" y="2679303"/>
              <a:chExt cx="725116" cy="533673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380652" y="2679303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b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032624" y="4191471"/>
              <a:ext cx="763512" cy="461665"/>
              <a:chOff x="4149772" y="2823319"/>
              <a:chExt cx="763512" cy="461665"/>
            </a:xfrm>
          </p:grpSpPr>
          <p:sp>
            <p:nvSpPr>
              <p:cNvPr id="13" name="Oval 12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19048" y="2823319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c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077764" y="4869160"/>
              <a:ext cx="494236" cy="605681"/>
              <a:chOff x="4092620" y="2996952"/>
              <a:chExt cx="494236" cy="605681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92620" y="3140968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d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796475" y="3068960"/>
              <a:ext cx="613577" cy="576064"/>
              <a:chOff x="3732580" y="2636912"/>
              <a:chExt cx="613577" cy="576064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32580" y="2636912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f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868483" y="4191471"/>
              <a:ext cx="551389" cy="461665"/>
              <a:chOff x="3794768" y="2823319"/>
              <a:chExt cx="551389" cy="461665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94768" y="2823319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e</a:t>
                </a:r>
              </a:p>
            </p:txBody>
          </p:sp>
        </p:grpSp>
        <p:cxnSp>
          <p:nvCxnSpPr>
            <p:cNvPr id="25" name="Straight Connector 24"/>
            <p:cNvCxnSpPr>
              <a:stCxn id="6" idx="2"/>
              <a:endCxn id="19" idx="7"/>
            </p:cNvCxnSpPr>
            <p:nvPr/>
          </p:nvCxnSpPr>
          <p:spPr bwMode="auto">
            <a:xfrm flipH="1">
              <a:off x="3381292" y="3104964"/>
              <a:ext cx="768480" cy="3556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22" idx="0"/>
              <a:endCxn id="19" idx="4"/>
            </p:cNvCxnSpPr>
            <p:nvPr/>
          </p:nvCxnSpPr>
          <p:spPr bwMode="auto">
            <a:xfrm flipH="1" flipV="1">
              <a:off x="3311860" y="3645024"/>
              <a:ext cx="982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16" idx="1"/>
              <a:endCxn id="19" idx="5"/>
            </p:cNvCxnSpPr>
            <p:nvPr/>
          </p:nvCxnSpPr>
          <p:spPr bwMode="auto">
            <a:xfrm flipH="1" flipV="1">
              <a:off x="3381292" y="3613388"/>
              <a:ext cx="782384" cy="1287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6" idx="2"/>
              <a:endCxn id="22" idx="5"/>
            </p:cNvCxnSpPr>
            <p:nvPr/>
          </p:nvCxnSpPr>
          <p:spPr bwMode="auto">
            <a:xfrm flipH="1" flipV="1">
              <a:off x="3391112" y="4549492"/>
              <a:ext cx="743804" cy="427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6" idx="5"/>
              <a:endCxn id="13" idx="1"/>
            </p:cNvCxnSpPr>
            <p:nvPr/>
          </p:nvCxnSpPr>
          <p:spPr bwMode="auto">
            <a:xfrm>
              <a:off x="4317397" y="3181340"/>
              <a:ext cx="743987" cy="121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10" idx="2"/>
              <a:endCxn id="19" idx="6"/>
            </p:cNvCxnSpPr>
            <p:nvPr/>
          </p:nvCxnSpPr>
          <p:spPr bwMode="auto">
            <a:xfrm flipH="1">
              <a:off x="3410052" y="3537012"/>
              <a:ext cx="15889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13" idx="2"/>
              <a:endCxn id="19" idx="5"/>
            </p:cNvCxnSpPr>
            <p:nvPr/>
          </p:nvCxnSpPr>
          <p:spPr bwMode="auto">
            <a:xfrm flipH="1" flipV="1">
              <a:off x="3381292" y="3613388"/>
              <a:ext cx="1651332" cy="859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10" idx="4"/>
              <a:endCxn id="13" idx="0"/>
            </p:cNvCxnSpPr>
            <p:nvPr/>
          </p:nvCxnSpPr>
          <p:spPr bwMode="auto">
            <a:xfrm>
              <a:off x="5097205" y="3645024"/>
              <a:ext cx="33612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13" idx="3"/>
              <a:endCxn id="22" idx="6"/>
            </p:cNvCxnSpPr>
            <p:nvPr/>
          </p:nvCxnSpPr>
          <p:spPr bwMode="auto">
            <a:xfrm flipH="1" flipV="1">
              <a:off x="3419872" y="4473116"/>
              <a:ext cx="1641512" cy="76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13" idx="4"/>
              <a:endCxn id="16" idx="6"/>
            </p:cNvCxnSpPr>
            <p:nvPr/>
          </p:nvCxnSpPr>
          <p:spPr bwMode="auto">
            <a:xfrm flipH="1">
              <a:off x="4331301" y="4581128"/>
              <a:ext cx="799516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10" idx="3"/>
              <a:endCxn id="22" idx="7"/>
            </p:cNvCxnSpPr>
            <p:nvPr/>
          </p:nvCxnSpPr>
          <p:spPr bwMode="auto">
            <a:xfrm flipH="1">
              <a:off x="3391112" y="3613388"/>
              <a:ext cx="1636660" cy="783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6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Scan Register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sz="2400" dirty="0"/>
              <a:t>If a register cannot be found for a </a:t>
            </a:r>
            <a:r>
              <a:rPr lang="en-CA" sz="2400" dirty="0" smtClean="0"/>
              <a:t>variable </a:t>
            </a:r>
            <a:r>
              <a:rPr lang="en-CA" sz="2400" dirty="0" smtClean="0">
                <a:solidFill>
                  <a:schemeClr val="accent2"/>
                </a:solidFill>
              </a:rPr>
              <a:t>v</a:t>
            </a:r>
            <a:r>
              <a:rPr lang="en-CA" sz="2400" dirty="0" smtClean="0"/>
              <a:t>, </a:t>
            </a:r>
            <a:r>
              <a:rPr lang="en-CA" sz="2400" dirty="0"/>
              <a:t>we </a:t>
            </a:r>
            <a:r>
              <a:rPr lang="en-CA" sz="2400" dirty="0" smtClean="0"/>
              <a:t>may </a:t>
            </a:r>
            <a:r>
              <a:rPr lang="en-CA" sz="2400" dirty="0"/>
              <a:t>need to </a:t>
            </a:r>
            <a:r>
              <a:rPr lang="en-CA" sz="2400" dirty="0" smtClean="0"/>
              <a:t>spill</a:t>
            </a:r>
            <a:r>
              <a:rPr lang="en-CA" sz="2400" dirty="0"/>
              <a:t> </a:t>
            </a:r>
            <a:r>
              <a:rPr lang="en-CA" sz="2400" dirty="0" smtClean="0"/>
              <a:t>a </a:t>
            </a:r>
            <a:r>
              <a:rPr lang="en-CA" sz="2400" dirty="0"/>
              <a:t>variable.</a:t>
            </a:r>
          </a:p>
          <a:p>
            <a:r>
              <a:rPr lang="en-CA" sz="2400" dirty="0"/>
              <a:t>This algorithm is called </a:t>
            </a:r>
            <a:r>
              <a:rPr lang="en-CA" sz="2400" dirty="0" smtClean="0"/>
              <a:t>linear </a:t>
            </a:r>
            <a:r>
              <a:rPr lang="en-CA" sz="2400" dirty="0"/>
              <a:t>scan register </a:t>
            </a:r>
            <a:r>
              <a:rPr lang="en-CA" sz="2400" dirty="0" smtClean="0"/>
              <a:t>allocation and </a:t>
            </a:r>
            <a:r>
              <a:rPr lang="en-CA" sz="2400" dirty="0"/>
              <a:t>is a comparatively new algorithm</a:t>
            </a:r>
            <a:r>
              <a:rPr lang="en-CA" sz="2400" dirty="0" smtClean="0"/>
              <a:t>.</a:t>
            </a:r>
          </a:p>
          <a:p>
            <a:r>
              <a:rPr lang="en-CA" sz="2400" dirty="0" smtClean="0"/>
              <a:t>Pros:</a:t>
            </a:r>
          </a:p>
          <a:p>
            <a:pPr lvl="1"/>
            <a:r>
              <a:rPr lang="en-CA" sz="2000" dirty="0" smtClean="0"/>
              <a:t>Very efficient</a:t>
            </a:r>
          </a:p>
          <a:p>
            <a:pPr lvl="1"/>
            <a:r>
              <a:rPr lang="en-CA" sz="2000" dirty="0" smtClean="0"/>
              <a:t>Works well in many cases</a:t>
            </a:r>
          </a:p>
          <a:p>
            <a:pPr lvl="1"/>
            <a:r>
              <a:rPr lang="en-CA" sz="2000" dirty="0" smtClean="0"/>
              <a:t>Allocation needs one pass, the code can be generated simultaneously </a:t>
            </a:r>
          </a:p>
          <a:p>
            <a:pPr lvl="1"/>
            <a:r>
              <a:rPr lang="en-CA" sz="2000" dirty="0" smtClean="0"/>
              <a:t>Used in JIT compilers like Java </a:t>
            </a:r>
            <a:r>
              <a:rPr lang="en-CA" sz="2000" dirty="0" err="1" smtClean="0"/>
              <a:t>HotSpot</a:t>
            </a:r>
            <a:endParaRPr lang="en-CA" sz="2000" dirty="0" smtClean="0"/>
          </a:p>
          <a:p>
            <a:r>
              <a:rPr lang="en-CA" sz="2400" dirty="0" smtClean="0"/>
              <a:t>Cons:</a:t>
            </a:r>
          </a:p>
          <a:p>
            <a:pPr lvl="1"/>
            <a:r>
              <a:rPr lang="en-CA" sz="2000" dirty="0" smtClean="0"/>
              <a:t>Not as good as graph coloring approach</a:t>
            </a:r>
            <a:endParaRPr lang="en-CA" sz="2000" dirty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990656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Register allocation is a “must have” in compilers, because: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Intermediate code uses too many temporaries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makes  a big difference in performance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err="1"/>
              <a:t>liveness</a:t>
            </a:r>
            <a:r>
              <a:rPr lang="en-US" sz="2800" dirty="0"/>
              <a:t> </a:t>
            </a:r>
            <a:r>
              <a:rPr lang="en-US" sz="2800" dirty="0" smtClean="0"/>
              <a:t>at </a:t>
            </a:r>
            <a:r>
              <a:rPr lang="en-US" sz="2800" dirty="0"/>
              <a:t>each location can be used for register allocation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Register </a:t>
            </a:r>
            <a:r>
              <a:rPr lang="en-US" sz="2800" dirty="0" smtClean="0"/>
              <a:t>allocation </a:t>
            </a:r>
            <a:r>
              <a:rPr lang="en-US" sz="2800" dirty="0"/>
              <a:t>as heuristic graph </a:t>
            </a:r>
            <a:r>
              <a:rPr lang="en-US" sz="2800" dirty="0" smtClean="0"/>
              <a:t>coloring uses live ranges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The basis for the technique used in GCC</a:t>
            </a:r>
            <a:endParaRPr lang="en-CA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Linear scan register allocation uses live intervals</a:t>
            </a:r>
            <a:endParaRPr lang="en-CA" dirty="0"/>
          </a:p>
          <a:p>
            <a:pPr lvl="1">
              <a:lnSpc>
                <a:spcPct val="90000"/>
              </a:lnSpc>
            </a:pPr>
            <a:r>
              <a:rPr lang="en-CA" sz="2400" dirty="0"/>
              <a:t>Often used in JIT compilers due to efficiency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4D53-9657-0D4C-9362-309C7141D817}" type="datetime1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6509</TotalTime>
  <Words>3446</Words>
  <Application>Microsoft Office PowerPoint</Application>
  <PresentationFormat>On-screen Show (4:3)</PresentationFormat>
  <Paragraphs>1190</Paragraphs>
  <Slides>91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Blank Presentation</vt:lpstr>
      <vt:lpstr>PowerPoint Presentation</vt:lpstr>
      <vt:lpstr>Register Allocation</vt:lpstr>
      <vt:lpstr>Register Allocation</vt:lpstr>
      <vt:lpstr>Example</vt:lpstr>
      <vt:lpstr>History </vt:lpstr>
      <vt:lpstr>Principles of Register Allocation</vt:lpstr>
      <vt:lpstr>Live Variables</vt:lpstr>
      <vt:lpstr>Register Interference Graph</vt:lpstr>
      <vt:lpstr>Register Interference Graph</vt:lpstr>
      <vt:lpstr>Register Interference Graph</vt:lpstr>
      <vt:lpstr>Graph Coloring</vt:lpstr>
      <vt:lpstr>Register Allocation as Graph Coloring</vt:lpstr>
      <vt:lpstr>Example</vt:lpstr>
      <vt:lpstr>Control Flow Graph</vt:lpstr>
      <vt:lpstr>Register Allocation</vt:lpstr>
      <vt:lpstr>Graph Coloring</vt:lpstr>
      <vt:lpstr>Register Allocation as Graph Coloring</vt:lpstr>
      <vt:lpstr>Register Allocation as Graph Coloring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K-coloring fails</vt:lpstr>
      <vt:lpstr>Example of 3-coloring</vt:lpstr>
      <vt:lpstr>Optimistic Coloring</vt:lpstr>
      <vt:lpstr>Optimistic Coloring</vt:lpstr>
      <vt:lpstr>Optimistic Coloring</vt:lpstr>
      <vt:lpstr>Spilling </vt:lpstr>
      <vt:lpstr>Original Code</vt:lpstr>
      <vt:lpstr>Code after Spilling f</vt:lpstr>
      <vt:lpstr>Recompute the Liveness</vt:lpstr>
      <vt:lpstr>Recompute the Liveness</vt:lpstr>
      <vt:lpstr>Rebuild the Interference Graph</vt:lpstr>
      <vt:lpstr>Rebuild the Interference Graph</vt:lpstr>
      <vt:lpstr>Spilling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Spilling </vt:lpstr>
      <vt:lpstr>Live Ranges and 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Linear Scan Register Allocation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shabnam</cp:lastModifiedBy>
  <cp:revision>920</cp:revision>
  <cp:lastPrinted>2007-11-05T23:43:39Z</cp:lastPrinted>
  <dcterms:created xsi:type="dcterms:W3CDTF">2011-11-22T22:27:52Z</dcterms:created>
  <dcterms:modified xsi:type="dcterms:W3CDTF">2016-05-13T07:07:15Z</dcterms:modified>
</cp:coreProperties>
</file>