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6"/>
  </p:notesMasterIdLst>
  <p:handoutMasterIdLst>
    <p:handoutMasterId r:id="rId117"/>
  </p:handoutMasterIdLst>
  <p:sldIdLst>
    <p:sldId id="491" r:id="rId2"/>
    <p:sldId id="365" r:id="rId3"/>
    <p:sldId id="366" r:id="rId4"/>
    <p:sldId id="367" r:id="rId5"/>
    <p:sldId id="368" r:id="rId6"/>
    <p:sldId id="477" r:id="rId7"/>
    <p:sldId id="478" r:id="rId8"/>
    <p:sldId id="479" r:id="rId9"/>
    <p:sldId id="480" r:id="rId10"/>
    <p:sldId id="482" r:id="rId11"/>
    <p:sldId id="481" r:id="rId12"/>
    <p:sldId id="483" r:id="rId13"/>
    <p:sldId id="489" r:id="rId14"/>
    <p:sldId id="369" r:id="rId15"/>
    <p:sldId id="370" r:id="rId16"/>
    <p:sldId id="371" r:id="rId17"/>
    <p:sldId id="372" r:id="rId18"/>
    <p:sldId id="373" r:id="rId19"/>
    <p:sldId id="314" r:id="rId20"/>
    <p:sldId id="374" r:id="rId21"/>
    <p:sldId id="381" r:id="rId22"/>
    <p:sldId id="382" r:id="rId23"/>
    <p:sldId id="383" r:id="rId24"/>
    <p:sldId id="384" r:id="rId25"/>
    <p:sldId id="385" r:id="rId26"/>
    <p:sldId id="387" r:id="rId27"/>
    <p:sldId id="388" r:id="rId28"/>
    <p:sldId id="389" r:id="rId29"/>
    <p:sldId id="390" r:id="rId30"/>
    <p:sldId id="391" r:id="rId31"/>
    <p:sldId id="392" r:id="rId32"/>
    <p:sldId id="393" r:id="rId33"/>
    <p:sldId id="394" r:id="rId34"/>
    <p:sldId id="396" r:id="rId35"/>
    <p:sldId id="395" r:id="rId36"/>
    <p:sldId id="397" r:id="rId37"/>
    <p:sldId id="399" r:id="rId38"/>
    <p:sldId id="398" r:id="rId39"/>
    <p:sldId id="400" r:id="rId40"/>
    <p:sldId id="402" r:id="rId41"/>
    <p:sldId id="401" r:id="rId42"/>
    <p:sldId id="403" r:id="rId43"/>
    <p:sldId id="405" r:id="rId44"/>
    <p:sldId id="404" r:id="rId45"/>
    <p:sldId id="406" r:id="rId46"/>
    <p:sldId id="407" r:id="rId47"/>
    <p:sldId id="408" r:id="rId48"/>
    <p:sldId id="409" r:id="rId49"/>
    <p:sldId id="410" r:id="rId50"/>
    <p:sldId id="411" r:id="rId51"/>
    <p:sldId id="412" r:id="rId52"/>
    <p:sldId id="414" r:id="rId53"/>
    <p:sldId id="423" r:id="rId54"/>
    <p:sldId id="416" r:id="rId55"/>
    <p:sldId id="484" r:id="rId56"/>
    <p:sldId id="485" r:id="rId57"/>
    <p:sldId id="486" r:id="rId58"/>
    <p:sldId id="487" r:id="rId59"/>
    <p:sldId id="488" r:id="rId60"/>
    <p:sldId id="417" r:id="rId61"/>
    <p:sldId id="418" r:id="rId62"/>
    <p:sldId id="422" r:id="rId63"/>
    <p:sldId id="424" r:id="rId64"/>
    <p:sldId id="426" r:id="rId65"/>
    <p:sldId id="427" r:id="rId66"/>
    <p:sldId id="428" r:id="rId67"/>
    <p:sldId id="429" r:id="rId68"/>
    <p:sldId id="430" r:id="rId69"/>
    <p:sldId id="431" r:id="rId70"/>
    <p:sldId id="432" r:id="rId71"/>
    <p:sldId id="433" r:id="rId72"/>
    <p:sldId id="434" r:id="rId73"/>
    <p:sldId id="435" r:id="rId74"/>
    <p:sldId id="436" r:id="rId75"/>
    <p:sldId id="437" r:id="rId76"/>
    <p:sldId id="438" r:id="rId77"/>
    <p:sldId id="439" r:id="rId78"/>
    <p:sldId id="440" r:id="rId79"/>
    <p:sldId id="441" r:id="rId80"/>
    <p:sldId id="442" r:id="rId81"/>
    <p:sldId id="443" r:id="rId82"/>
    <p:sldId id="444" r:id="rId83"/>
    <p:sldId id="445" r:id="rId84"/>
    <p:sldId id="446" r:id="rId85"/>
    <p:sldId id="447" r:id="rId86"/>
    <p:sldId id="448" r:id="rId87"/>
    <p:sldId id="449" r:id="rId88"/>
    <p:sldId id="450" r:id="rId89"/>
    <p:sldId id="451" r:id="rId90"/>
    <p:sldId id="453" r:id="rId91"/>
    <p:sldId id="454" r:id="rId92"/>
    <p:sldId id="452" r:id="rId93"/>
    <p:sldId id="456" r:id="rId94"/>
    <p:sldId id="457" r:id="rId95"/>
    <p:sldId id="458" r:id="rId96"/>
    <p:sldId id="459" r:id="rId97"/>
    <p:sldId id="460" r:id="rId98"/>
    <p:sldId id="461" r:id="rId99"/>
    <p:sldId id="462" r:id="rId100"/>
    <p:sldId id="463" r:id="rId101"/>
    <p:sldId id="464" r:id="rId102"/>
    <p:sldId id="465" r:id="rId103"/>
    <p:sldId id="466" r:id="rId104"/>
    <p:sldId id="467" r:id="rId105"/>
    <p:sldId id="468" r:id="rId106"/>
    <p:sldId id="469" r:id="rId107"/>
    <p:sldId id="470" r:id="rId108"/>
    <p:sldId id="471" r:id="rId109"/>
    <p:sldId id="472" r:id="rId110"/>
    <p:sldId id="473" r:id="rId111"/>
    <p:sldId id="474" r:id="rId112"/>
    <p:sldId id="490" r:id="rId113"/>
    <p:sldId id="475" r:id="rId114"/>
    <p:sldId id="476" r:id="rId115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91" d="100"/>
          <a:sy n="91" d="100"/>
        </p:scale>
        <p:origin x="-672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viewProps" Target="viewProps.xml"/><Relationship Id="rId121" Type="http://schemas.openxmlformats.org/officeDocument/2006/relationships/theme" Target="theme/theme1.xml"/><Relationship Id="rId122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notesMaster" Target="notesMasters/notesMaster1.xml"/><Relationship Id="rId117" Type="http://schemas.openxmlformats.org/officeDocument/2006/relationships/handoutMaster" Target="handoutMasters/handoutMaster1.xml"/><Relationship Id="rId118" Type="http://schemas.openxmlformats.org/officeDocument/2006/relationships/printerSettings" Target="printerSettings/printerSettings1.bin"/><Relationship Id="rId119" Type="http://schemas.openxmlformats.org/officeDocument/2006/relationships/presProps" Target="presProps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0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80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CA0A2F-E726-574C-964A-DC3C2839BC5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54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2B22E4E-6464-CD42-B08D-9DCAF3EA11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22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Ensure that program obeys certain kinds of sanity checks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22E4E-6464-CD42-B08D-9DCAF3EA119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74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 smtClean="0">
                <a:solidFill>
                  <a:schemeClr val="tx1"/>
                </a:solidFill>
                <a:effectLst/>
                <a:latin typeface="Times" charset="0"/>
                <a:ea typeface="+mn-ea"/>
                <a:cs typeface="+mn-cs"/>
              </a:rPr>
              <a:t>Use the pumping lemma for context-free languages,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22E4E-6464-CD42-B08D-9DCAF3EA119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46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4A51B2-102E-2947-8144-11AA8F0DDFC1}" type="slidenum">
              <a:rPr lang="en-US"/>
              <a:pPr/>
              <a:t>19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4A51B2-102E-2947-8144-11AA8F0DDFC1}" type="slidenum">
              <a:rPr lang="en-US"/>
              <a:pPr/>
              <a:t>52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Examples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Given a class name, find class descriptor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Given variable name, find descriptor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Although they</a:t>
            </a:r>
            <a:r>
              <a:rPr lang="en-CA" baseline="0" dirty="0" smtClean="0"/>
              <a:t> are logically distinct, you can combine some of them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B22E4E-6464-CD42-B08D-9DCAF3EA119E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7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57AC28-EC3C-F047-BBC2-770E73A9AA54}" type="datetime1">
              <a:rPr lang="en-US"/>
              <a:pPr/>
              <a:t>16-06-28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7841DEF-BF3B-4144-AFA6-B8539C7D3E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845D8B6-617B-3149-AB8E-5F28B9AB3FE1}" type="datetime1">
              <a:rPr lang="en-US"/>
              <a:pPr/>
              <a:t>16-06-28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CF255DC-7B2E-634E-99C1-9D48374D60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EE529EB-7538-714C-A27C-8B95B037B6C3}" type="datetime1">
              <a:rPr lang="en-US"/>
              <a:pPr/>
              <a:t>16-06-28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7143C4C-2FAD-0443-965C-E4C16A18A9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80F5C78-A4D1-8547-8DEF-FCD3434B0FE6}" type="datetime1">
              <a:rPr lang="en-US"/>
              <a:pPr/>
              <a:t>16-06-28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37873A0-4CAA-5E4F-8263-726D2648E1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20306B-9D7B-3747-A825-2FBC002DBFF6}" type="datetime1">
              <a:rPr lang="en-US"/>
              <a:pPr/>
              <a:t>16-06-28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DB18D54-89E1-314D-AF93-5B18280DD0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2486BC8-FEAD-004C-A62C-A17DC3948EA0}" type="datetime1">
              <a:rPr lang="en-US"/>
              <a:pPr/>
              <a:t>16-06-28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2D52A33-D68E-5848-958A-F220C26CD7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446DF26-EE37-A04C-A3BF-037488BE6430}" type="datetime1">
              <a:rPr lang="en-US"/>
              <a:pPr/>
              <a:t>16-06-28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5250733-ED48-9D4B-A6A6-2CF0518BF5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471DDDA-F45C-1842-B43F-9AB7C21896EA}" type="datetime1">
              <a:rPr lang="en-US"/>
              <a:pPr/>
              <a:t>16-06-28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6A4C1E5-C717-1C48-B8D9-41C74F9914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6039D10-BDB3-6647-89AC-CC4E8A29D135}" type="datetime1">
              <a:rPr lang="en-US"/>
              <a:pPr/>
              <a:t>16-06-28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7FC5285-C486-E846-81A0-1A939264E9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7541D10-95F2-3149-BEA8-65DAB6625EF0}" type="datetime1">
              <a:rPr lang="en-US"/>
              <a:pPr/>
              <a:t>16-06-28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2A4EFC9-EF96-D741-9CBA-8978BEB16B9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293B254-CA89-814B-89BC-589288F32BE5}" type="datetime1">
              <a:rPr lang="en-US"/>
              <a:pPr/>
              <a:t>16-06-28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D7812BC-77FC-0645-99F8-AA3F6F56F8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Candara"/>
                <a:cs typeface="Candara"/>
              </a:defRPr>
            </a:lvl1pPr>
          </a:lstStyle>
          <a:p>
            <a:fld id="{1C447063-4AB9-B145-B5A0-FFA9EF5237D2}" type="datetime1">
              <a:rPr lang="en-US" smtClean="0"/>
              <a:pPr/>
              <a:t>16-06-28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ndara"/>
                <a:cs typeface="Candara"/>
              </a:defRPr>
            </a:lvl1pPr>
          </a:lstStyle>
          <a:p>
            <a:fld id="{0E526C52-9B35-5C40-87B8-31EF37CAC2B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ndara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ndara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Semantics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6444208" y="548675"/>
            <a:ext cx="2286542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Semantics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8104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Other Goals of Semantic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Gather useful information about the program for code generation:</a:t>
            </a:r>
          </a:p>
          <a:p>
            <a:pPr lvl="1"/>
            <a:r>
              <a:rPr lang="en-CA" dirty="0" smtClean="0"/>
              <a:t>Determine what variables are meant by each identifier</a:t>
            </a:r>
          </a:p>
          <a:p>
            <a:pPr lvl="1"/>
            <a:r>
              <a:rPr lang="en-CA" dirty="0" smtClean="0"/>
              <a:t>Build an internal representation of inheritance hierarchies </a:t>
            </a:r>
          </a:p>
          <a:p>
            <a:pPr lvl="1"/>
            <a:r>
              <a:rPr lang="en-CA" dirty="0" smtClean="0"/>
              <a:t>Keep track of variables which are in scope at each program point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05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function3();</a:t>
            </a:r>
            <a:endParaRPr lang="en-CA" sz="1800" kern="0" dirty="0">
              <a:solidFill>
                <a:srgbClr val="FF0000"/>
              </a:solidFill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87762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309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 </a:t>
            </a:r>
            <a:r>
              <a:rPr lang="en-CA" sz="1800" kern="0" dirty="0" smtClean="0">
                <a:solidFill>
                  <a:srgbClr val="FF0000"/>
                </a:solidFill>
              </a:rPr>
              <a:t>      </a:t>
            </a:r>
            <a:r>
              <a:rPr lang="en-CA" sz="1800" kern="0" dirty="0" err="1" smtClean="0">
                <a:solidFill>
                  <a:srgbClr val="FF0000"/>
                </a:solidFill>
              </a:rPr>
              <a:t>int</a:t>
            </a:r>
            <a:r>
              <a:rPr lang="en-CA" sz="1800" kern="0" dirty="0" smtClean="0">
                <a:solidFill>
                  <a:srgbClr val="FF0000"/>
                </a:solidFill>
              </a:rPr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17509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103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 </a:t>
            </a:r>
            <a:r>
              <a:rPr lang="en-CA" sz="1800" kern="0" dirty="0" smtClean="0">
                <a:solidFill>
                  <a:srgbClr val="FF0000"/>
                </a:solidFill>
              </a:rPr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3210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104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732240" y="3501008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180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105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 </a:t>
            </a:r>
            <a:r>
              <a:rPr lang="en-CA" sz="1800" kern="0" dirty="0" smtClean="0">
                <a:solidFill>
                  <a:srgbClr val="FF0000"/>
                </a:solidFill>
              </a:rPr>
              <a:t>      </a:t>
            </a:r>
            <a:r>
              <a:rPr lang="en-CA" sz="1800" kern="0" dirty="0" err="1" smtClean="0">
                <a:solidFill>
                  <a:srgbClr val="FF0000"/>
                </a:solidFill>
              </a:rPr>
              <a:t>int</a:t>
            </a:r>
            <a:r>
              <a:rPr lang="en-CA" sz="1800" kern="0" dirty="0" smtClean="0">
                <a:solidFill>
                  <a:srgbClr val="FF0000"/>
                </a:solidFill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732240" y="3501008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732240" y="371703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X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39132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106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 </a:t>
            </a:r>
            <a:r>
              <a:rPr lang="en-CA" sz="1800" kern="0" dirty="0" smtClean="0">
                <a:solidFill>
                  <a:srgbClr val="FF0000"/>
                </a:solidFill>
              </a:rPr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732240" y="3501008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732240" y="371703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X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72389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107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v</a:t>
            </a:r>
            <a:r>
              <a:rPr lang="en-CA" sz="1800" kern="0" dirty="0" smtClean="0">
                <a:solidFill>
                  <a:srgbClr val="FF0000"/>
                </a:solidFill>
              </a:rPr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732240" y="3501008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732240" y="371703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X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877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108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 </a:t>
            </a:r>
            <a:r>
              <a:rPr lang="en-CA" sz="1800" kern="0" dirty="0" smtClean="0">
                <a:solidFill>
                  <a:srgbClr val="FF0000"/>
                </a:solidFill>
              </a:rPr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0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732240" y="3501008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732240" y="371703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X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214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109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}</a:t>
            </a:r>
            <a:endParaRPr lang="en-CA" sz="1800" kern="0" dirty="0">
              <a:solidFill>
                <a:srgbClr val="FF0000"/>
              </a:solidFill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0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732240" y="3501008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732240" y="371703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X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060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Limitation of CFGs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16832"/>
            <a:ext cx="7772400" cy="4114800"/>
          </a:xfrm>
        </p:spPr>
        <p:txBody>
          <a:bodyPr/>
          <a:lstStyle/>
          <a:p>
            <a:r>
              <a:rPr lang="en-CA" dirty="0" smtClean="0"/>
              <a:t>Using CFGs</a:t>
            </a:r>
          </a:p>
          <a:p>
            <a:pPr lvl="1"/>
            <a:r>
              <a:rPr lang="en-CA" dirty="0" smtClean="0"/>
              <a:t>How would you prevent duplicates class definitions?</a:t>
            </a:r>
          </a:p>
          <a:p>
            <a:pPr lvl="1"/>
            <a:r>
              <a:rPr lang="en-CA" dirty="0" smtClean="0"/>
              <a:t>How would you differentiate variables of one type from variables of another type?</a:t>
            </a:r>
          </a:p>
          <a:p>
            <a:pPr lvl="1"/>
            <a:r>
              <a:rPr lang="en-CA" dirty="0" smtClean="0"/>
              <a:t>How would you ensure all called methods are defined?</a:t>
            </a:r>
          </a:p>
          <a:p>
            <a:r>
              <a:rPr lang="en-CA" dirty="0" smtClean="0"/>
              <a:t>For most programming languages, these are </a:t>
            </a:r>
            <a:r>
              <a:rPr lang="en-CA" i="1" dirty="0" smtClean="0"/>
              <a:t>provable impossible</a:t>
            </a:r>
            <a:endParaRPr lang="en-CA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7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110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0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732240" y="3501008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732240" y="371703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X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00385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111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}</a:t>
            </a:r>
            <a:endParaRPr lang="en-CA" sz="1800" kern="0" dirty="0">
              <a:solidFill>
                <a:srgbClr val="FF0000"/>
              </a:solidFill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0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 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26586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112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}</a:t>
            </a:r>
            <a:endParaRPr lang="en-CA" sz="1800" kern="0" dirty="0">
              <a:solidFill>
                <a:srgbClr val="FF0000"/>
              </a:solidFill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0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15580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 in Practice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Examples: Perl, common LISP</a:t>
            </a:r>
          </a:p>
          <a:p>
            <a:r>
              <a:rPr lang="en-CA" dirty="0" smtClean="0"/>
              <a:t>Often implemented by preserving symbol table at runtime</a:t>
            </a:r>
          </a:p>
          <a:p>
            <a:r>
              <a:rPr lang="en-CA" dirty="0" smtClean="0"/>
              <a:t>Often less efficient than static scoping </a:t>
            </a:r>
          </a:p>
          <a:p>
            <a:pPr lvl="1"/>
            <a:r>
              <a:rPr lang="en-CA" dirty="0" smtClean="0"/>
              <a:t>Compiler cannot hardcode location of variables</a:t>
            </a:r>
          </a:p>
          <a:p>
            <a:pPr lvl="1"/>
            <a:r>
              <a:rPr lang="en-CA" dirty="0" smtClean="0"/>
              <a:t>Names must be resolved at runtime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08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7768"/>
            <a:ext cx="7772400" cy="1143000"/>
          </a:xfrm>
        </p:spPr>
        <p:txBody>
          <a:bodyPr/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8458200" cy="4114800"/>
          </a:xfrm>
        </p:spPr>
        <p:txBody>
          <a:bodyPr/>
          <a:lstStyle/>
          <a:p>
            <a:r>
              <a:rPr lang="en-CA" sz="2000" dirty="0">
                <a:solidFill>
                  <a:schemeClr val="accent2"/>
                </a:solidFill>
              </a:rPr>
              <a:t>Semantic </a:t>
            </a:r>
            <a:r>
              <a:rPr lang="en-CA" sz="2000" dirty="0" smtClean="0">
                <a:solidFill>
                  <a:schemeClr val="accent2"/>
                </a:solidFill>
              </a:rPr>
              <a:t>analysis</a:t>
            </a:r>
            <a:r>
              <a:rPr lang="en-CA" sz="2000" dirty="0" smtClean="0"/>
              <a:t> verifies </a:t>
            </a:r>
            <a:r>
              <a:rPr lang="en-CA" sz="2000" dirty="0"/>
              <a:t>that a syntactically valid program is </a:t>
            </a:r>
            <a:r>
              <a:rPr lang="en-CA" sz="2000" dirty="0" smtClean="0"/>
              <a:t>correctly-formed </a:t>
            </a:r>
            <a:r>
              <a:rPr lang="en-CA" sz="2000" dirty="0"/>
              <a:t>and computes </a:t>
            </a:r>
            <a:r>
              <a:rPr lang="en-CA" sz="2000" dirty="0" smtClean="0"/>
              <a:t>additional information </a:t>
            </a:r>
            <a:r>
              <a:rPr lang="en-CA" sz="2000" dirty="0"/>
              <a:t>about the </a:t>
            </a:r>
            <a:r>
              <a:rPr lang="en-CA" sz="2000" dirty="0" smtClean="0"/>
              <a:t>meaning </a:t>
            </a:r>
            <a:r>
              <a:rPr lang="en-CA" sz="2000" dirty="0"/>
              <a:t>of the program</a:t>
            </a:r>
          </a:p>
          <a:p>
            <a:r>
              <a:rPr lang="en-CA" sz="2000" dirty="0">
                <a:solidFill>
                  <a:schemeClr val="accent2"/>
                </a:solidFill>
              </a:rPr>
              <a:t>Scope </a:t>
            </a:r>
            <a:r>
              <a:rPr lang="en-CA" sz="2000" dirty="0" smtClean="0">
                <a:solidFill>
                  <a:schemeClr val="accent2"/>
                </a:solidFill>
              </a:rPr>
              <a:t>checking</a:t>
            </a:r>
            <a:r>
              <a:rPr lang="en-CA" sz="2000" dirty="0" smtClean="0"/>
              <a:t> determines </a:t>
            </a:r>
            <a:r>
              <a:rPr lang="en-CA" sz="2000" dirty="0"/>
              <a:t>what objects or classes are referred to </a:t>
            </a:r>
            <a:r>
              <a:rPr lang="en-CA" sz="2000" dirty="0" smtClean="0"/>
              <a:t>by </a:t>
            </a:r>
            <a:r>
              <a:rPr lang="en-CA" sz="2000" dirty="0"/>
              <a:t>each name in the program</a:t>
            </a:r>
            <a:r>
              <a:rPr lang="en-CA" sz="2000" dirty="0" smtClean="0"/>
              <a:t>.</a:t>
            </a:r>
          </a:p>
          <a:p>
            <a:r>
              <a:rPr lang="en-CA" sz="2000" dirty="0"/>
              <a:t>Scope checking is usually done with </a:t>
            </a:r>
            <a:r>
              <a:rPr lang="en-CA" sz="2000" dirty="0" smtClean="0"/>
              <a:t>a </a:t>
            </a:r>
            <a:r>
              <a:rPr lang="en-CA" sz="2000" dirty="0" smtClean="0">
                <a:solidFill>
                  <a:schemeClr val="accent2"/>
                </a:solidFill>
              </a:rPr>
              <a:t>symbol table</a:t>
            </a:r>
            <a:r>
              <a:rPr lang="en-CA" sz="2000" dirty="0" smtClean="0"/>
              <a:t> implemented either </a:t>
            </a:r>
            <a:r>
              <a:rPr lang="en-CA" sz="2000" dirty="0"/>
              <a:t>as a stack or </a:t>
            </a:r>
            <a:r>
              <a:rPr lang="en-CA" sz="2000" dirty="0" smtClean="0">
                <a:solidFill>
                  <a:schemeClr val="accent2"/>
                </a:solidFill>
              </a:rPr>
              <a:t>spaghetti stack</a:t>
            </a:r>
            <a:r>
              <a:rPr lang="en-CA" sz="2000" dirty="0" smtClean="0"/>
              <a:t>.</a:t>
            </a:r>
          </a:p>
          <a:p>
            <a:r>
              <a:rPr lang="en-CA" sz="2000" dirty="0"/>
              <a:t>In object-oriented programs, the scope for a derived class is often </a:t>
            </a:r>
            <a:r>
              <a:rPr lang="en-CA" sz="2000" dirty="0" smtClean="0"/>
              <a:t>placed </a:t>
            </a:r>
            <a:r>
              <a:rPr lang="en-CA" sz="2000" dirty="0"/>
              <a:t>inside of the scope of a base class</a:t>
            </a:r>
            <a:r>
              <a:rPr lang="en-CA" sz="2000" dirty="0" smtClean="0"/>
              <a:t>.</a:t>
            </a:r>
          </a:p>
          <a:p>
            <a:r>
              <a:rPr lang="en-CA" sz="2000" dirty="0"/>
              <a:t>Some semantic analyzers operate in multiple passes in order to gain </a:t>
            </a:r>
            <a:r>
              <a:rPr lang="en-CA" sz="2000" dirty="0" smtClean="0"/>
              <a:t>more </a:t>
            </a:r>
            <a:r>
              <a:rPr lang="en-CA" sz="2000" dirty="0"/>
              <a:t>information about the program</a:t>
            </a:r>
            <a:r>
              <a:rPr lang="en-CA" sz="2000" dirty="0" smtClean="0"/>
              <a:t>.</a:t>
            </a:r>
          </a:p>
          <a:p>
            <a:r>
              <a:rPr lang="en-CA" sz="2000" dirty="0"/>
              <a:t>In dynamic scoping, the actual execution of a program determines </a:t>
            </a:r>
            <a:r>
              <a:rPr lang="en-CA" sz="2000" dirty="0" smtClean="0"/>
              <a:t>what </a:t>
            </a:r>
            <a:r>
              <a:rPr lang="en-CA" sz="2000" dirty="0"/>
              <a:t>each name refers </a:t>
            </a:r>
            <a:r>
              <a:rPr lang="en-CA" sz="2000" dirty="0" smtClean="0"/>
              <a:t>to.</a:t>
            </a:r>
          </a:p>
          <a:p>
            <a:r>
              <a:rPr lang="en-CA" sz="2000" dirty="0" smtClean="0"/>
              <a:t>With </a:t>
            </a:r>
            <a:r>
              <a:rPr lang="en-CA" sz="2000" dirty="0"/>
              <a:t>multiple inheritance, a name may need to be searched for along </a:t>
            </a:r>
            <a:r>
              <a:rPr lang="en-CA" sz="2000" dirty="0" smtClean="0"/>
              <a:t>multiple </a:t>
            </a:r>
            <a:r>
              <a:rPr lang="en-CA" sz="2000" dirty="0"/>
              <a:t>paths.</a:t>
            </a:r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7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Implementing </a:t>
            </a:r>
            <a:r>
              <a:rPr lang="en-CA" dirty="0"/>
              <a:t>S</a:t>
            </a:r>
            <a:r>
              <a:rPr lang="en-CA" dirty="0" smtClean="0"/>
              <a:t>emantic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Attribute Grammars</a:t>
            </a:r>
          </a:p>
          <a:p>
            <a:pPr lvl="1"/>
            <a:r>
              <a:rPr lang="en-CA" dirty="0" smtClean="0"/>
              <a:t>Augment parsing rules to do checking during parsing</a:t>
            </a:r>
          </a:p>
          <a:p>
            <a:pPr lvl="1"/>
            <a:r>
              <a:rPr lang="en-CA" dirty="0" smtClean="0"/>
              <a:t>Has its limitations</a:t>
            </a:r>
          </a:p>
          <a:p>
            <a:r>
              <a:rPr lang="en-CA" dirty="0" smtClean="0"/>
              <a:t>Recursive AST Walk</a:t>
            </a:r>
          </a:p>
          <a:p>
            <a:pPr lvl="1"/>
            <a:r>
              <a:rPr lang="en-CA" dirty="0" smtClean="0"/>
              <a:t>Construct the AST, then use recursion to explore the tree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70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46040"/>
            <a:ext cx="7772400" cy="1143000"/>
          </a:xfrm>
        </p:spPr>
        <p:txBody>
          <a:bodyPr/>
          <a:lstStyle/>
          <a:p>
            <a:r>
              <a:rPr lang="en-CA" dirty="0" smtClean="0">
                <a:solidFill>
                  <a:schemeClr val="accent2"/>
                </a:solidFill>
              </a:rPr>
              <a:t>Scoping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01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What’s in a Name?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34480"/>
            <a:ext cx="8311952" cy="4114800"/>
          </a:xfrm>
        </p:spPr>
        <p:txBody>
          <a:bodyPr/>
          <a:lstStyle/>
          <a:p>
            <a:r>
              <a:rPr lang="en-CA" dirty="0" smtClean="0"/>
              <a:t>The same name (identifier) in a program may refer to fundamentally different things:</a:t>
            </a:r>
          </a:p>
          <a:p>
            <a:r>
              <a:rPr lang="en-CA" dirty="0" smtClean="0"/>
              <a:t>This is perfectly legal Java code: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 </a:t>
            </a:r>
            <a:r>
              <a:rPr lang="en-CA" sz="2000" dirty="0" smtClean="0"/>
              <a:t>public class A {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char A;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A </a:t>
            </a:r>
            <a:r>
              <a:rPr lang="en-CA" sz="2000" dirty="0"/>
              <a:t> </a:t>
            </a:r>
            <a:r>
              <a:rPr lang="en-CA" sz="2000" dirty="0" smtClean="0"/>
              <a:t> </a:t>
            </a:r>
            <a:r>
              <a:rPr lang="en-CA" sz="2000" dirty="0" err="1" smtClean="0"/>
              <a:t>A</a:t>
            </a:r>
            <a:r>
              <a:rPr lang="en-CA" sz="2000" dirty="0" smtClean="0"/>
              <a:t> (A  A) {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A.A = ‘A’;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return A ( (A)  A);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}</a:t>
            </a:r>
          </a:p>
          <a:p>
            <a:pPr marL="0" indent="0">
              <a:buNone/>
            </a:pPr>
            <a:r>
              <a:rPr lang="en-CA" sz="2000" dirty="0" smtClean="0"/>
              <a:t>         }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7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What’s in a Name?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834480"/>
            <a:ext cx="8311952" cy="4114800"/>
          </a:xfrm>
        </p:spPr>
        <p:txBody>
          <a:bodyPr/>
          <a:lstStyle/>
          <a:p>
            <a:r>
              <a:rPr lang="en-CA" dirty="0" smtClean="0"/>
              <a:t>The same name (identifier) in a program may refer to fundamentally different things:</a:t>
            </a:r>
          </a:p>
          <a:p>
            <a:r>
              <a:rPr lang="en-CA" dirty="0" smtClean="0"/>
              <a:t>This is perfectly legal Java code: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 </a:t>
            </a:r>
            <a:r>
              <a:rPr lang="en-CA" sz="2000" dirty="0" smtClean="0"/>
              <a:t>public class </a:t>
            </a:r>
            <a:r>
              <a:rPr lang="en-CA" sz="2000" dirty="0" smtClean="0">
                <a:solidFill>
                  <a:srgbClr val="0070C0"/>
                </a:solidFill>
              </a:rPr>
              <a:t>A</a:t>
            </a:r>
            <a:r>
              <a:rPr lang="en-CA" sz="2000" dirty="0" smtClean="0"/>
              <a:t> {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char </a:t>
            </a:r>
            <a:r>
              <a:rPr lang="en-CA" sz="2000" dirty="0" smtClean="0">
                <a:solidFill>
                  <a:srgbClr val="00B050"/>
                </a:solidFill>
              </a:rPr>
              <a:t>A</a:t>
            </a:r>
            <a:r>
              <a:rPr lang="en-CA" sz="2000" dirty="0" smtClean="0"/>
              <a:t>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>
                <a:solidFill>
                  <a:srgbClr val="0070C0"/>
                </a:solidFill>
              </a:rPr>
              <a:t>A</a:t>
            </a:r>
            <a:r>
              <a:rPr lang="en-CA" sz="2000" dirty="0" smtClean="0"/>
              <a:t> </a:t>
            </a:r>
            <a:r>
              <a:rPr lang="en-CA" sz="2000" dirty="0"/>
              <a:t> </a:t>
            </a:r>
            <a:r>
              <a:rPr lang="en-CA" sz="2000" dirty="0" smtClean="0"/>
              <a:t> </a:t>
            </a:r>
            <a:r>
              <a:rPr lang="en-CA" sz="2000" dirty="0" err="1" smtClean="0">
                <a:solidFill>
                  <a:srgbClr val="FF0000"/>
                </a:solidFill>
              </a:rPr>
              <a:t>A</a:t>
            </a:r>
            <a:r>
              <a:rPr lang="en-CA" sz="2000" dirty="0" smtClean="0"/>
              <a:t> (</a:t>
            </a:r>
            <a:r>
              <a:rPr lang="en-CA" sz="2000" dirty="0" smtClean="0">
                <a:solidFill>
                  <a:srgbClr val="0070C0"/>
                </a:solidFill>
              </a:rPr>
              <a:t>A</a:t>
            </a:r>
            <a:r>
              <a:rPr lang="en-CA" sz="2000" dirty="0" smtClean="0"/>
              <a:t>  </a:t>
            </a:r>
            <a:r>
              <a:rPr lang="en-CA" sz="2000" dirty="0" smtClean="0">
                <a:solidFill>
                  <a:srgbClr val="FFC000"/>
                </a:solidFill>
              </a:rPr>
              <a:t>A</a:t>
            </a:r>
            <a:r>
              <a:rPr lang="en-CA" sz="2000" dirty="0" smtClean="0"/>
              <a:t>) {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</a:t>
            </a:r>
            <a:r>
              <a:rPr lang="en-CA" sz="2000" dirty="0" smtClean="0">
                <a:solidFill>
                  <a:srgbClr val="FFC000"/>
                </a:solidFill>
              </a:rPr>
              <a:t>A</a:t>
            </a:r>
            <a:r>
              <a:rPr lang="en-CA" sz="2000" dirty="0" smtClean="0"/>
              <a:t>.</a:t>
            </a:r>
            <a:r>
              <a:rPr lang="en-CA" sz="2000" dirty="0" smtClean="0">
                <a:solidFill>
                  <a:srgbClr val="00B050"/>
                </a:solidFill>
              </a:rPr>
              <a:t>A</a:t>
            </a:r>
            <a:r>
              <a:rPr lang="en-CA" sz="2000" dirty="0" smtClean="0"/>
              <a:t> = ‘A’;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return </a:t>
            </a:r>
            <a:r>
              <a:rPr lang="en-CA" sz="2000" dirty="0" smtClean="0">
                <a:solidFill>
                  <a:srgbClr val="FF0000"/>
                </a:solidFill>
              </a:rPr>
              <a:t>A</a:t>
            </a:r>
            <a:r>
              <a:rPr lang="en-CA" sz="2000" dirty="0" smtClean="0"/>
              <a:t> ( (</a:t>
            </a:r>
            <a:r>
              <a:rPr lang="en-CA" sz="2000" dirty="0" smtClean="0">
                <a:solidFill>
                  <a:srgbClr val="0070C0"/>
                </a:solidFill>
              </a:rPr>
              <a:t>A</a:t>
            </a:r>
            <a:r>
              <a:rPr lang="en-CA" sz="2000" dirty="0" smtClean="0"/>
              <a:t>)  </a:t>
            </a:r>
            <a:r>
              <a:rPr lang="en-CA" sz="2000" dirty="0" smtClean="0">
                <a:solidFill>
                  <a:srgbClr val="FFC000"/>
                </a:solidFill>
              </a:rPr>
              <a:t>A</a:t>
            </a:r>
            <a:r>
              <a:rPr lang="en-CA" sz="2000" dirty="0" smtClean="0"/>
              <a:t>);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}</a:t>
            </a:r>
          </a:p>
          <a:p>
            <a:pPr marL="0" indent="0">
              <a:buNone/>
            </a:pPr>
            <a:r>
              <a:rPr lang="en-CA" sz="2000" dirty="0" smtClean="0"/>
              <a:t>         }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527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What’s in a Name?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311952" cy="4114800"/>
          </a:xfrm>
        </p:spPr>
        <p:txBody>
          <a:bodyPr/>
          <a:lstStyle/>
          <a:p>
            <a:r>
              <a:rPr lang="en-CA" dirty="0" smtClean="0"/>
              <a:t>The same name (identifier) in a program may refer to completely different objects:</a:t>
            </a:r>
          </a:p>
          <a:p>
            <a:r>
              <a:rPr lang="en-CA" dirty="0" smtClean="0"/>
              <a:t>This is perfectly legal C++ code: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 </a:t>
            </a:r>
            <a:r>
              <a:rPr lang="en-CA" sz="2000" dirty="0" err="1" smtClean="0"/>
              <a:t>int</a:t>
            </a:r>
            <a:r>
              <a:rPr lang="en-CA" sz="2000" dirty="0" smtClean="0"/>
              <a:t> Awful ()  {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err="1" smtClean="0"/>
              <a:t>int</a:t>
            </a:r>
            <a:r>
              <a:rPr lang="en-CA" sz="2000" dirty="0" smtClean="0"/>
              <a:t> x = 137;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{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string x = “Scope!”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if (float x = 0)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	double x = x;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}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if (x == 137)   </a:t>
            </a:r>
            <a:r>
              <a:rPr lang="en-CA" sz="2000" dirty="0" err="1" smtClean="0"/>
              <a:t>cout</a:t>
            </a:r>
            <a:r>
              <a:rPr lang="en-CA" sz="2000" dirty="0" smtClean="0"/>
              <a:t> &lt;&lt; “Y”;</a:t>
            </a:r>
          </a:p>
          <a:p>
            <a:pPr marL="0" indent="0">
              <a:buNone/>
            </a:pPr>
            <a:r>
              <a:rPr lang="en-CA" sz="2000" dirty="0" smtClean="0"/>
              <a:t>         }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71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What’s in a Name?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484784"/>
            <a:ext cx="8311952" cy="4114800"/>
          </a:xfrm>
        </p:spPr>
        <p:txBody>
          <a:bodyPr/>
          <a:lstStyle/>
          <a:p>
            <a:r>
              <a:rPr lang="en-CA" dirty="0" smtClean="0"/>
              <a:t>The same name (identifier) in a program may refer to completely different objects:</a:t>
            </a:r>
          </a:p>
          <a:p>
            <a:r>
              <a:rPr lang="en-CA" dirty="0" smtClean="0"/>
              <a:t>This is perfectly legal C++ code: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 </a:t>
            </a:r>
            <a:r>
              <a:rPr lang="en-CA" sz="2000" dirty="0" err="1" smtClean="0"/>
              <a:t>int</a:t>
            </a:r>
            <a:r>
              <a:rPr lang="en-CA" sz="2000" dirty="0" smtClean="0"/>
              <a:t> Awful ()  {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err="1" smtClean="0"/>
              <a:t>int</a:t>
            </a:r>
            <a:r>
              <a:rPr lang="en-CA" sz="2000" dirty="0" smtClean="0"/>
              <a:t> </a:t>
            </a:r>
            <a:r>
              <a:rPr lang="en-CA" sz="2000" dirty="0" smtClean="0">
                <a:solidFill>
                  <a:srgbClr val="0070C0"/>
                </a:solidFill>
              </a:rPr>
              <a:t>x</a:t>
            </a:r>
            <a:r>
              <a:rPr lang="en-CA" sz="2000" dirty="0" smtClean="0"/>
              <a:t> = 137;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{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string </a:t>
            </a:r>
            <a:r>
              <a:rPr lang="en-CA" sz="2000" dirty="0" smtClean="0">
                <a:solidFill>
                  <a:srgbClr val="FF0000"/>
                </a:solidFill>
              </a:rPr>
              <a:t>x</a:t>
            </a:r>
            <a:r>
              <a:rPr lang="en-CA" sz="2000" dirty="0" smtClean="0"/>
              <a:t> = “Scope!”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if (float </a:t>
            </a:r>
            <a:r>
              <a:rPr lang="en-CA" sz="2000" dirty="0" smtClean="0">
                <a:solidFill>
                  <a:srgbClr val="00B050"/>
                </a:solidFill>
              </a:rPr>
              <a:t>x</a:t>
            </a:r>
            <a:r>
              <a:rPr lang="en-CA" sz="2000" dirty="0" smtClean="0"/>
              <a:t> = 0)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	double </a:t>
            </a:r>
            <a:r>
              <a:rPr lang="en-CA" sz="2000" dirty="0" smtClean="0">
                <a:solidFill>
                  <a:srgbClr val="FFC000"/>
                </a:solidFill>
              </a:rPr>
              <a:t>x</a:t>
            </a:r>
            <a:r>
              <a:rPr lang="en-CA" sz="2000" dirty="0" smtClean="0"/>
              <a:t> = </a:t>
            </a:r>
            <a:r>
              <a:rPr lang="en-CA" sz="2000" dirty="0" smtClean="0">
                <a:solidFill>
                  <a:srgbClr val="FFC000"/>
                </a:solidFill>
              </a:rPr>
              <a:t>x</a:t>
            </a:r>
            <a:r>
              <a:rPr lang="en-CA" sz="2000" dirty="0" smtClean="0"/>
              <a:t>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}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if (</a:t>
            </a:r>
            <a:r>
              <a:rPr lang="en-CA" sz="2000" dirty="0" smtClean="0">
                <a:solidFill>
                  <a:srgbClr val="0070C0"/>
                </a:solidFill>
              </a:rPr>
              <a:t>x</a:t>
            </a:r>
            <a:r>
              <a:rPr lang="en-CA" sz="2000" dirty="0" smtClean="0"/>
              <a:t> == 137)   </a:t>
            </a:r>
            <a:r>
              <a:rPr lang="en-CA" sz="2000" dirty="0" err="1" smtClean="0"/>
              <a:t>cout</a:t>
            </a:r>
            <a:r>
              <a:rPr lang="en-CA" sz="2000" dirty="0" smtClean="0"/>
              <a:t> &lt;&lt; “Y”;</a:t>
            </a:r>
          </a:p>
          <a:p>
            <a:pPr marL="0" indent="0">
              <a:buNone/>
            </a:pPr>
            <a:r>
              <a:rPr lang="en-CA" sz="2000" dirty="0" smtClean="0"/>
              <a:t>         }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60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Scope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</a:t>
            </a:r>
            <a:r>
              <a:rPr lang="en-CA" dirty="0" smtClean="0">
                <a:solidFill>
                  <a:schemeClr val="accent2"/>
                </a:solidFill>
              </a:rPr>
              <a:t>scope</a:t>
            </a:r>
            <a:r>
              <a:rPr lang="en-CA" dirty="0" smtClean="0"/>
              <a:t> of an entity is the set of locations in a program where that entity’s name refers to that entity.</a:t>
            </a:r>
          </a:p>
          <a:p>
            <a:r>
              <a:rPr lang="en-CA" dirty="0" smtClean="0"/>
              <a:t>The introduction of new variables into scope may hide older variables</a:t>
            </a:r>
          </a:p>
          <a:p>
            <a:r>
              <a:rPr lang="en-CA" dirty="0" smtClean="0"/>
              <a:t>How do we keep track of what’s visible?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26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1321-571D-4648-88F3-979CD16C6490}" type="datetime1">
              <a:rPr lang="en-US"/>
              <a:pPr/>
              <a:t>16-06-28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30F9-E303-BE4A-82E7-6E5579FCD303}" type="slidenum">
              <a:rPr lang="en-US"/>
              <a:pPr/>
              <a:t>19</a:t>
            </a:fld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Tables</a:t>
            </a:r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772816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Symbol tables map </a:t>
            </a:r>
            <a:r>
              <a:rPr lang="en-US" sz="2800" b="1" dirty="0" smtClean="0">
                <a:solidFill>
                  <a:schemeClr val="accent2"/>
                </a:solidFill>
              </a:rPr>
              <a:t>names </a:t>
            </a:r>
            <a:r>
              <a:rPr lang="en-US" sz="2800" dirty="0" smtClean="0"/>
              <a:t>(string format) </a:t>
            </a:r>
            <a:r>
              <a:rPr lang="en-US" sz="2800" dirty="0"/>
              <a:t>to </a:t>
            </a:r>
            <a:r>
              <a:rPr lang="en-US" sz="2800" b="1" dirty="0"/>
              <a:t>descriptors</a:t>
            </a:r>
            <a:r>
              <a:rPr lang="en-US" sz="2800" dirty="0"/>
              <a:t> (information about identifiers</a:t>
            </a:r>
            <a:r>
              <a:rPr lang="en-US" sz="28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As we run our semantic analysis, continuously update the symbol table with information about what is in scope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uiExpand="1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Program Errors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44824"/>
            <a:ext cx="7772400" cy="4114800"/>
          </a:xfrm>
        </p:spPr>
        <p:txBody>
          <a:bodyPr/>
          <a:lstStyle/>
          <a:p>
            <a:r>
              <a:rPr lang="en-CA" dirty="0" smtClean="0"/>
              <a:t>Program is lexically well-formed</a:t>
            </a:r>
          </a:p>
          <a:p>
            <a:pPr lvl="1"/>
            <a:r>
              <a:rPr lang="en-CA" dirty="0" smtClean="0"/>
              <a:t>Identifiers have valid names</a:t>
            </a:r>
          </a:p>
          <a:p>
            <a:pPr lvl="1"/>
            <a:r>
              <a:rPr lang="en-CA" dirty="0" smtClean="0"/>
              <a:t>Strings are properly terminated</a:t>
            </a:r>
          </a:p>
          <a:p>
            <a:pPr lvl="1"/>
            <a:r>
              <a:rPr lang="en-CA" dirty="0" smtClean="0"/>
              <a:t>No unknown characters</a:t>
            </a:r>
          </a:p>
          <a:p>
            <a:r>
              <a:rPr lang="en-CA" dirty="0" smtClean="0"/>
              <a:t>Program is syntactically well-formed:</a:t>
            </a:r>
          </a:p>
          <a:p>
            <a:pPr lvl="1"/>
            <a:r>
              <a:rPr lang="en-CA" dirty="0" smtClean="0"/>
              <a:t>Class declaration have the correct structure</a:t>
            </a:r>
          </a:p>
          <a:p>
            <a:pPr lvl="1"/>
            <a:r>
              <a:rPr lang="en-CA" dirty="0" err="1" smtClean="0"/>
              <a:t>Experssions</a:t>
            </a:r>
            <a:r>
              <a:rPr lang="en-CA" dirty="0" smtClean="0"/>
              <a:t> are syntactically valid</a:t>
            </a:r>
          </a:p>
          <a:p>
            <a:r>
              <a:rPr lang="en-CA" dirty="0" smtClean="0"/>
              <a:t>Does this mean that the program is legal?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8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867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749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>
                <a:solidFill>
                  <a:srgbClr val="FF0000"/>
                </a:solidFill>
              </a:rPr>
              <a:t>int</a:t>
            </a:r>
            <a:r>
              <a:rPr lang="en-CA" sz="1800" dirty="0" smtClean="0">
                <a:solidFill>
                  <a:srgbClr val="FF0000"/>
                </a:solidFill>
              </a:rPr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3853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>
                <a:solidFill>
                  <a:srgbClr val="FF0000"/>
                </a:solidFill>
              </a:rPr>
              <a:t>int</a:t>
            </a:r>
            <a:r>
              <a:rPr lang="en-CA" sz="1800" dirty="0" smtClean="0">
                <a:solidFill>
                  <a:srgbClr val="FF0000"/>
                </a:solidFill>
              </a:rPr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51476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>
                <a:solidFill>
                  <a:srgbClr val="FF0000"/>
                </a:solidFill>
              </a:rPr>
              <a:t>int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err="1" smtClean="0">
                <a:solidFill>
                  <a:srgbClr val="FF0000"/>
                </a:solidFill>
              </a:rPr>
              <a:t>testFunc</a:t>
            </a:r>
            <a:r>
              <a:rPr lang="en-CA" sz="1800" dirty="0" smtClean="0">
                <a:solidFill>
                  <a:srgbClr val="FF0000"/>
                </a:solidFill>
              </a:rPr>
              <a:t>(</a:t>
            </a:r>
            <a:r>
              <a:rPr lang="en-CA" sz="1800" dirty="0" err="1" smtClean="0">
                <a:solidFill>
                  <a:srgbClr val="FF0000"/>
                </a:solidFill>
              </a:rPr>
              <a:t>int</a:t>
            </a:r>
            <a:r>
              <a:rPr lang="en-CA" sz="1800" dirty="0" smtClean="0">
                <a:solidFill>
                  <a:srgbClr val="FF0000"/>
                </a:solidFill>
              </a:rPr>
              <a:t> x, </a:t>
            </a:r>
            <a:r>
              <a:rPr lang="en-CA" sz="1800" dirty="0" err="1" smtClean="0">
                <a:solidFill>
                  <a:srgbClr val="FF0000"/>
                </a:solidFill>
              </a:rPr>
              <a:t>int</a:t>
            </a:r>
            <a:r>
              <a:rPr lang="en-CA" sz="1800" dirty="0" smtClean="0">
                <a:solidFill>
                  <a:srgbClr val="FF0000"/>
                </a:solidFill>
              </a:rPr>
              <a:t> y) </a:t>
            </a:r>
            <a:r>
              <a:rPr lang="en-CA" sz="1800" dirty="0" smtClean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705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>
                <a:solidFill>
                  <a:srgbClr val="FF0000"/>
                </a:solidFill>
              </a:rPr>
              <a:t>int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err="1" smtClean="0">
                <a:solidFill>
                  <a:srgbClr val="FF0000"/>
                </a:solidFill>
              </a:rPr>
              <a:t>testFunc</a:t>
            </a:r>
            <a:r>
              <a:rPr lang="en-CA" sz="1800" dirty="0" smtClean="0">
                <a:solidFill>
                  <a:srgbClr val="FF0000"/>
                </a:solidFill>
              </a:rPr>
              <a:t>(</a:t>
            </a:r>
            <a:r>
              <a:rPr lang="en-CA" sz="1800" dirty="0" err="1" smtClean="0">
                <a:solidFill>
                  <a:srgbClr val="FF0000"/>
                </a:solidFill>
              </a:rPr>
              <a:t>int</a:t>
            </a:r>
            <a:r>
              <a:rPr lang="en-CA" sz="1800" dirty="0" smtClean="0">
                <a:solidFill>
                  <a:srgbClr val="FF0000"/>
                </a:solidFill>
              </a:rPr>
              <a:t> x, </a:t>
            </a:r>
            <a:r>
              <a:rPr lang="en-CA" sz="1800" dirty="0" err="1" smtClean="0">
                <a:solidFill>
                  <a:srgbClr val="FF0000"/>
                </a:solidFill>
              </a:rPr>
              <a:t>int</a:t>
            </a:r>
            <a:r>
              <a:rPr lang="en-CA" sz="1800" dirty="0" smtClean="0">
                <a:solidFill>
                  <a:srgbClr val="FF0000"/>
                </a:solidFill>
              </a:rPr>
              <a:t> y)</a:t>
            </a:r>
            <a:r>
              <a:rPr lang="en-CA" sz="1800" dirty="0" smtClean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99110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</a:t>
            </a:r>
            <a:r>
              <a:rPr lang="en-CA" sz="1800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}</a:t>
            </a:r>
            <a:endParaRPr lang="en-CA" sz="18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87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>
                <a:solidFill>
                  <a:srgbClr val="FF0000"/>
                </a:solidFill>
              </a:rPr>
              <a:t>printf</a:t>
            </a:r>
            <a:r>
              <a:rPr lang="en-CA" sz="1800" dirty="0" smtClean="0">
                <a:solidFill>
                  <a:srgbClr val="FF0000"/>
                </a:solidFill>
              </a:rPr>
              <a:t>(“%d, %d, %d\n”, x, y, 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683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>
                <a:solidFill>
                  <a:srgbClr val="FF0000"/>
                </a:solidFill>
              </a:rPr>
              <a:t>printf</a:t>
            </a:r>
            <a:r>
              <a:rPr lang="en-CA" sz="1800" dirty="0" smtClean="0">
                <a:solidFill>
                  <a:srgbClr val="FF0000"/>
                </a:solidFill>
              </a:rPr>
              <a:t>(“%d, %d, %d\n”, x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>
                <a:solidFill>
                  <a:srgbClr val="FF0000"/>
                </a:solidFill>
              </a:rPr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>
                <a:solidFill>
                  <a:srgbClr val="FF0000"/>
                </a:solidFill>
              </a:rPr>
              <a:t>, z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435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</a:t>
            </a:r>
            <a:r>
              <a:rPr lang="en-CA" sz="1800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</a:t>
            </a:r>
            <a:r>
              <a:rPr lang="en-CA" sz="18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478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(decaf program)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dirty="0" smtClean="0"/>
              <a:t>package test </a:t>
            </a:r>
            <a:r>
              <a:rPr lang="en-CA" sz="2000" dirty="0" smtClean="0"/>
              <a:t>{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err="1" smtClean="0"/>
              <a:t>var</a:t>
            </a:r>
            <a:r>
              <a:rPr lang="en-CA" sz="2000" dirty="0" smtClean="0"/>
              <a:t> </a:t>
            </a:r>
            <a:r>
              <a:rPr lang="en-CA" sz="2000" dirty="0" err="1" smtClean="0"/>
              <a:t>myBin</a:t>
            </a:r>
            <a:r>
              <a:rPr lang="en-CA" sz="2000" dirty="0"/>
              <a:t> </a:t>
            </a:r>
            <a:r>
              <a:rPr lang="en-CA" sz="2000" dirty="0" err="1" smtClean="0"/>
              <a:t>bool</a:t>
            </a:r>
            <a:r>
              <a:rPr lang="en-CA" sz="2000" dirty="0" smtClean="0"/>
              <a:t>;</a:t>
            </a:r>
            <a:endParaRPr lang="en-CA" sz="2000" dirty="0" smtClean="0"/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err="1" smtClean="0"/>
              <a:t>func</a:t>
            </a:r>
            <a:r>
              <a:rPr lang="en-CA" sz="2000" dirty="0" smtClean="0"/>
              <a:t> foo(</a:t>
            </a:r>
            <a:r>
              <a:rPr lang="en-CA" sz="2000" dirty="0" smtClean="0"/>
              <a:t>) </a:t>
            </a:r>
            <a:r>
              <a:rPr lang="en-CA" sz="2000" dirty="0"/>
              <a:t>void {</a:t>
            </a:r>
            <a:endParaRPr lang="en-CA" sz="2000" dirty="0" smtClean="0"/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</a:t>
            </a:r>
            <a:r>
              <a:rPr lang="en-CA" sz="2000" dirty="0" err="1" smtClean="0"/>
              <a:t>var</a:t>
            </a:r>
            <a:r>
              <a:rPr lang="en-CA" sz="2000" dirty="0" smtClean="0"/>
              <a:t> x</a:t>
            </a:r>
            <a:r>
              <a:rPr lang="en-CA" sz="2000" dirty="0" smtClean="0"/>
              <a:t>[0</a:t>
            </a:r>
            <a:r>
              <a:rPr lang="en-CA" sz="2000" dirty="0"/>
              <a:t>] </a:t>
            </a:r>
            <a:r>
              <a:rPr lang="en-CA" sz="2000" dirty="0" err="1" smtClean="0"/>
              <a:t>int</a:t>
            </a:r>
            <a:r>
              <a:rPr lang="en-CA" sz="2000" dirty="0" smtClean="0"/>
              <a:t>;</a:t>
            </a:r>
            <a:endParaRPr lang="en-CA" sz="2000" dirty="0" smtClean="0"/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</a:t>
            </a:r>
            <a:r>
              <a:rPr lang="en-CA" sz="2000" dirty="0" err="1" smtClean="0"/>
              <a:t>var</a:t>
            </a:r>
            <a:r>
              <a:rPr lang="en-CA" sz="2000" dirty="0" smtClean="0"/>
              <a:t> </a:t>
            </a:r>
            <a:r>
              <a:rPr lang="en-CA" sz="2000" dirty="0" smtClean="0"/>
              <a:t>k </a:t>
            </a:r>
            <a:r>
              <a:rPr lang="en-CA" sz="2000" dirty="0" err="1"/>
              <a:t>int</a:t>
            </a:r>
            <a:r>
              <a:rPr lang="en-CA" sz="2000" dirty="0"/>
              <a:t> = </a:t>
            </a:r>
            <a:r>
              <a:rPr lang="en-CA" sz="2000" dirty="0" err="1" smtClean="0"/>
              <a:t>myBin</a:t>
            </a:r>
            <a:r>
              <a:rPr lang="en-CA" sz="2000" dirty="0" smtClean="0"/>
              <a:t> * y;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}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err="1" smtClean="0"/>
              <a:t>func</a:t>
            </a:r>
            <a:r>
              <a:rPr lang="en-CA" sz="2000" dirty="0" smtClean="0"/>
              <a:t> foo(</a:t>
            </a:r>
            <a:r>
              <a:rPr lang="en-CA" sz="2000" dirty="0" smtClean="0"/>
              <a:t>) </a:t>
            </a:r>
            <a:r>
              <a:rPr lang="en-CA" sz="2000" dirty="0"/>
              <a:t>void {</a:t>
            </a:r>
            <a:endParaRPr lang="en-CA" sz="2000" dirty="0" smtClean="0"/>
          </a:p>
          <a:p>
            <a:pPr marL="0" indent="0">
              <a:buNone/>
            </a:pPr>
            <a:r>
              <a:rPr lang="en-CA" sz="2000" dirty="0" smtClean="0"/>
              <a:t>	}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err="1" smtClean="0"/>
              <a:t>func</a:t>
            </a:r>
            <a:r>
              <a:rPr lang="en-CA" sz="2000" dirty="0" smtClean="0"/>
              <a:t> </a:t>
            </a:r>
            <a:r>
              <a:rPr lang="en-CA" sz="2000" dirty="0" err="1" smtClean="0"/>
              <a:t>fibonacci</a:t>
            </a:r>
            <a:r>
              <a:rPr lang="en-CA" sz="2000" dirty="0"/>
              <a:t>(n </a:t>
            </a:r>
            <a:r>
              <a:rPr lang="en-CA" sz="2000" dirty="0" err="1" smtClean="0"/>
              <a:t>int</a:t>
            </a:r>
            <a:r>
              <a:rPr lang="en-CA" sz="2000" dirty="0" smtClean="0"/>
              <a:t>) </a:t>
            </a:r>
            <a:r>
              <a:rPr lang="en-CA" sz="2000" dirty="0" err="1"/>
              <a:t>int</a:t>
            </a:r>
            <a:r>
              <a:rPr lang="en-CA" sz="2000" dirty="0"/>
              <a:t>  </a:t>
            </a:r>
            <a:r>
              <a:rPr lang="en-CA" sz="2000" dirty="0" smtClean="0"/>
              <a:t>{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return </a:t>
            </a:r>
            <a:r>
              <a:rPr lang="en-CA" sz="2000" dirty="0" smtClean="0"/>
              <a:t>foo(</a:t>
            </a:r>
            <a:r>
              <a:rPr lang="en-CA" sz="2000" dirty="0" smtClean="0"/>
              <a:t>) + </a:t>
            </a:r>
            <a:r>
              <a:rPr lang="en-CA" sz="2000" dirty="0" err="1" smtClean="0"/>
              <a:t>fibonacci</a:t>
            </a:r>
            <a:r>
              <a:rPr lang="en-CA" sz="2000" dirty="0" smtClean="0"/>
              <a:t>(n-1);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}</a:t>
            </a:r>
          </a:p>
          <a:p>
            <a:pPr marL="0" indent="0">
              <a:buNone/>
            </a:pPr>
            <a:r>
              <a:rPr lang="en-CA" sz="2000" dirty="0"/>
              <a:t>}</a:t>
            </a:r>
            <a:endParaRPr lang="en-CA" sz="2000" dirty="0" smtClean="0"/>
          </a:p>
          <a:p>
            <a:pPr marL="0" indent="0">
              <a:buNone/>
            </a:pPr>
            <a:r>
              <a:rPr lang="en-CA" dirty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87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err="1" smtClean="0">
                <a:solidFill>
                  <a:srgbClr val="FF0000"/>
                </a:solidFill>
              </a:rPr>
              <a:t>int</a:t>
            </a:r>
            <a:r>
              <a:rPr lang="en-CA" sz="1800" dirty="0" smtClean="0">
                <a:solidFill>
                  <a:srgbClr val="FF0000"/>
                </a:solidFill>
              </a:rPr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05363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z =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22891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z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= y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19250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rgbClr val="FF0000"/>
                </a:solidFill>
              </a:rPr>
              <a:t>             x =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86412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rgbClr val="FF0000"/>
                </a:solidFill>
              </a:rPr>
              <a:t>             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 smtClean="0">
                <a:solidFill>
                  <a:srgbClr val="FF0000"/>
                </a:solidFill>
              </a:rPr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55672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 smtClean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</a:t>
            </a:r>
            <a:r>
              <a:rPr lang="en-CA" sz="18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522920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272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         </a:t>
            </a:r>
            <a:r>
              <a:rPr lang="en-CA" sz="1800" dirty="0" err="1" smtClean="0">
                <a:solidFill>
                  <a:srgbClr val="FF0000"/>
                </a:solidFill>
              </a:rPr>
              <a:t>int</a:t>
            </a:r>
            <a:r>
              <a:rPr lang="en-CA" sz="1800" dirty="0" smtClean="0">
                <a:solidFill>
                  <a:srgbClr val="FF0000"/>
                </a:solidFill>
              </a:rPr>
              <a:t> y = 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522920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732240" y="5445224"/>
            <a:ext cx="1800200" cy="432048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9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20433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         </a:t>
            </a:r>
            <a:r>
              <a:rPr lang="en-CA" sz="1800" dirty="0" err="1" smtClean="0">
                <a:solidFill>
                  <a:srgbClr val="FF0000"/>
                </a:solidFill>
              </a:rPr>
              <a:t>int</a:t>
            </a:r>
            <a:r>
              <a:rPr lang="en-CA" sz="1800" dirty="0" smtClean="0">
                <a:solidFill>
                  <a:srgbClr val="FF0000"/>
                </a:solidFill>
              </a:rPr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522920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732240" y="5445224"/>
            <a:ext cx="1800200" cy="432048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9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51058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smtClean="0">
                <a:solidFill>
                  <a:srgbClr val="FF000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</a:t>
            </a:r>
            <a:r>
              <a:rPr lang="en-CA" sz="18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522920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732240" y="5445224"/>
            <a:ext cx="1800200" cy="432048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9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Rectangle 33"/>
          <p:cNvSpPr/>
          <p:nvPr/>
        </p:nvSpPr>
        <p:spPr bwMode="auto">
          <a:xfrm>
            <a:off x="6732240" y="5877272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946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                 </a:t>
            </a:r>
            <a:r>
              <a:rPr lang="en-CA" sz="1800" dirty="0" err="1" smtClean="0">
                <a:solidFill>
                  <a:srgbClr val="FF0000"/>
                </a:solidFill>
              </a:rPr>
              <a:t>printf</a:t>
            </a:r>
            <a:r>
              <a:rPr lang="en-CA" sz="1800" dirty="0" smtClean="0">
                <a:solidFill>
                  <a:srgbClr val="FF0000"/>
                </a:solidFill>
              </a:rPr>
              <a:t>(</a:t>
            </a:r>
            <a:r>
              <a:rPr lang="en-CA" sz="1800" dirty="0">
                <a:solidFill>
                  <a:srgbClr val="FF0000"/>
                </a:solidFill>
              </a:rPr>
              <a:t>“%d, %d, %d\n”, </a:t>
            </a:r>
            <a:r>
              <a:rPr lang="en-CA" sz="1800" dirty="0" smtClean="0">
                <a:solidFill>
                  <a:srgbClr val="FF0000"/>
                </a:solidFill>
              </a:rPr>
              <a:t>x, </a:t>
            </a:r>
            <a:r>
              <a:rPr lang="en-CA" sz="1800" dirty="0">
                <a:solidFill>
                  <a:srgbClr val="FF0000"/>
                </a:solidFill>
              </a:rPr>
              <a:t>y, z</a:t>
            </a:r>
            <a:r>
              <a:rPr lang="en-CA" sz="18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522920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732240" y="5445224"/>
            <a:ext cx="1800200" cy="432048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9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Rectangle 33"/>
          <p:cNvSpPr/>
          <p:nvPr/>
        </p:nvSpPr>
        <p:spPr bwMode="auto">
          <a:xfrm>
            <a:off x="6732240" y="5877272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643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Example (decaf program)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2483768" y="2832000"/>
            <a:ext cx="1080120" cy="360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39952" y="3192040"/>
            <a:ext cx="312872" cy="360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86776" y="3192040"/>
            <a:ext cx="737736" cy="360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21132" y="3940696"/>
            <a:ext cx="1306945" cy="360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808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 smtClean="0"/>
              <a:t>package test </a:t>
            </a:r>
            <a:r>
              <a:rPr lang="en-CA" sz="2000" dirty="0" smtClean="0"/>
              <a:t>{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err="1" smtClean="0"/>
              <a:t>var</a:t>
            </a:r>
            <a:r>
              <a:rPr lang="en-CA" sz="2000" dirty="0" smtClean="0"/>
              <a:t> </a:t>
            </a:r>
            <a:r>
              <a:rPr lang="en-CA" sz="2000" dirty="0" err="1" smtClean="0"/>
              <a:t>myBin</a:t>
            </a:r>
            <a:r>
              <a:rPr lang="en-CA" sz="2000" dirty="0" smtClean="0"/>
              <a:t> </a:t>
            </a:r>
            <a:r>
              <a:rPr lang="en-CA" sz="2000" dirty="0" err="1" smtClean="0"/>
              <a:t>bool</a:t>
            </a:r>
            <a:r>
              <a:rPr lang="en-CA" sz="2000" dirty="0" smtClean="0"/>
              <a:t>;</a:t>
            </a:r>
            <a:endParaRPr lang="en-CA" sz="2000" dirty="0" smtClean="0"/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err="1" smtClean="0"/>
              <a:t>func</a:t>
            </a:r>
            <a:r>
              <a:rPr lang="en-CA" sz="2000" dirty="0" smtClean="0"/>
              <a:t> foo(</a:t>
            </a:r>
            <a:r>
              <a:rPr lang="en-CA" sz="2000" dirty="0" smtClean="0"/>
              <a:t>) </a:t>
            </a:r>
            <a:r>
              <a:rPr lang="en-CA" sz="2000" dirty="0"/>
              <a:t>void {</a:t>
            </a:r>
            <a:endParaRPr lang="en-CA" sz="2000" dirty="0" smtClean="0"/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</a:t>
            </a:r>
            <a:r>
              <a:rPr lang="en-CA" sz="2000" dirty="0" err="1" smtClean="0"/>
              <a:t>var</a:t>
            </a:r>
            <a:r>
              <a:rPr lang="en-CA" sz="2000" dirty="0" smtClean="0"/>
              <a:t> x</a:t>
            </a:r>
            <a:r>
              <a:rPr lang="en-CA" sz="2000" dirty="0" smtClean="0"/>
              <a:t>[0</a:t>
            </a:r>
            <a:r>
              <a:rPr lang="en-CA" sz="2000" dirty="0"/>
              <a:t>] </a:t>
            </a:r>
            <a:r>
              <a:rPr lang="en-CA" sz="2000" dirty="0" err="1" smtClean="0"/>
              <a:t>int</a:t>
            </a:r>
            <a:r>
              <a:rPr lang="en-CA" sz="2000" dirty="0" smtClean="0"/>
              <a:t>;</a:t>
            </a:r>
            <a:endParaRPr lang="en-CA" sz="2000" dirty="0" smtClean="0"/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</a:t>
            </a:r>
            <a:r>
              <a:rPr lang="en-CA" sz="2000" dirty="0" err="1" smtClean="0"/>
              <a:t>var</a:t>
            </a:r>
            <a:r>
              <a:rPr lang="en-CA" sz="2000" dirty="0" smtClean="0"/>
              <a:t> </a:t>
            </a:r>
            <a:r>
              <a:rPr lang="en-CA" sz="2000" dirty="0" smtClean="0"/>
              <a:t>k </a:t>
            </a:r>
            <a:r>
              <a:rPr lang="en-CA" sz="2000" dirty="0" err="1" smtClean="0"/>
              <a:t>int</a:t>
            </a:r>
            <a:r>
              <a:rPr lang="en-CA" sz="2000" dirty="0" smtClean="0"/>
              <a:t> </a:t>
            </a:r>
            <a:r>
              <a:rPr lang="en-CA" sz="2000" dirty="0" smtClean="0"/>
              <a:t>= </a:t>
            </a:r>
            <a:r>
              <a:rPr lang="en-CA" sz="2000" dirty="0" err="1" smtClean="0"/>
              <a:t>myBin</a:t>
            </a:r>
            <a:r>
              <a:rPr lang="en-CA" sz="2000" dirty="0" smtClean="0"/>
              <a:t> * y;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}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err="1" smtClean="0"/>
              <a:t>func</a:t>
            </a:r>
            <a:r>
              <a:rPr lang="en-CA" sz="2000" dirty="0" smtClean="0"/>
              <a:t> foo(</a:t>
            </a:r>
            <a:r>
              <a:rPr lang="en-CA" sz="2000" dirty="0"/>
              <a:t>) </a:t>
            </a:r>
            <a:r>
              <a:rPr lang="en-CA" sz="2000" dirty="0" smtClean="0"/>
              <a:t>void </a:t>
            </a:r>
            <a:r>
              <a:rPr lang="en-CA" sz="2000" dirty="0" smtClean="0"/>
              <a:t>{</a:t>
            </a:r>
          </a:p>
          <a:p>
            <a:pPr marL="0" indent="0">
              <a:buNone/>
            </a:pPr>
            <a:r>
              <a:rPr lang="en-CA" sz="2000" dirty="0" smtClean="0"/>
              <a:t>	}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err="1" smtClean="0"/>
              <a:t>func</a:t>
            </a:r>
            <a:r>
              <a:rPr lang="en-CA" sz="2000" dirty="0" smtClean="0"/>
              <a:t> </a:t>
            </a:r>
            <a:r>
              <a:rPr lang="en-CA" sz="2000" dirty="0" err="1" smtClean="0"/>
              <a:t>fibonacci</a:t>
            </a:r>
            <a:r>
              <a:rPr lang="en-CA" sz="2000" dirty="0"/>
              <a:t>(n </a:t>
            </a:r>
            <a:r>
              <a:rPr lang="en-CA" sz="2000" dirty="0" err="1" smtClean="0"/>
              <a:t>int</a:t>
            </a:r>
            <a:r>
              <a:rPr lang="en-CA" sz="2000" dirty="0" smtClean="0"/>
              <a:t>) </a:t>
            </a:r>
            <a:r>
              <a:rPr lang="en-CA" sz="2000" dirty="0" err="1"/>
              <a:t>int</a:t>
            </a:r>
            <a:r>
              <a:rPr lang="en-CA" sz="2000" dirty="0"/>
              <a:t> {</a:t>
            </a:r>
            <a:endParaRPr lang="en-CA" sz="2000" dirty="0" smtClean="0"/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	return </a:t>
            </a:r>
            <a:r>
              <a:rPr lang="en-CA" sz="2000" dirty="0" smtClean="0"/>
              <a:t>foo(</a:t>
            </a:r>
            <a:r>
              <a:rPr lang="en-CA" sz="2000" dirty="0" smtClean="0"/>
              <a:t>) + </a:t>
            </a:r>
            <a:r>
              <a:rPr lang="en-CA" sz="2000" dirty="0" err="1" smtClean="0"/>
              <a:t>fibonacci</a:t>
            </a:r>
            <a:r>
              <a:rPr lang="en-CA" sz="2000" dirty="0" smtClean="0"/>
              <a:t>(n-1);</a:t>
            </a:r>
          </a:p>
          <a:p>
            <a:pPr marL="0" indent="0">
              <a:buNone/>
            </a:pPr>
            <a:r>
              <a:rPr lang="en-CA" sz="2000" dirty="0"/>
              <a:t>	</a:t>
            </a:r>
            <a:r>
              <a:rPr lang="en-CA" sz="2000" dirty="0" smtClean="0"/>
              <a:t>}</a:t>
            </a:r>
          </a:p>
          <a:p>
            <a:pPr marL="0" indent="0">
              <a:buNone/>
            </a:pPr>
            <a:endParaRPr lang="en-CA" sz="2000" dirty="0" smtClean="0"/>
          </a:p>
          <a:p>
            <a:pPr marL="0" indent="0">
              <a:buNone/>
            </a:pPr>
            <a:r>
              <a:rPr lang="en-CA" sz="2000" dirty="0"/>
              <a:t>}</a:t>
            </a:r>
            <a:endParaRPr lang="en-CA" sz="2000" dirty="0" smtClean="0"/>
          </a:p>
          <a:p>
            <a:pPr marL="0" indent="0">
              <a:buNone/>
            </a:pPr>
            <a:r>
              <a:rPr lang="en-CA" dirty="0"/>
              <a:t>	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352881" y="5021384"/>
            <a:ext cx="670669" cy="360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73006" y="5762400"/>
            <a:ext cx="2546866" cy="360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3" name="Curved Connector 12"/>
          <p:cNvCxnSpPr/>
          <p:nvPr/>
        </p:nvCxnSpPr>
        <p:spPr bwMode="auto">
          <a:xfrm flipV="1">
            <a:off x="3563888" y="2492896"/>
            <a:ext cx="576064" cy="519124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3995936" y="2204864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Cannot define Array of size 0</a:t>
            </a:r>
            <a:endParaRPr lang="en-CA" sz="2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88024" y="2924944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Variable not declared </a:t>
            </a:r>
            <a:endParaRPr lang="en-CA" sz="2000" dirty="0">
              <a:solidFill>
                <a:srgbClr val="FF0000"/>
              </a:solidFill>
            </a:endParaRPr>
          </a:p>
        </p:txBody>
      </p:sp>
      <p:cxnSp>
        <p:nvCxnSpPr>
          <p:cNvPr id="16" name="Curved Connector 15"/>
          <p:cNvCxnSpPr/>
          <p:nvPr/>
        </p:nvCxnSpPr>
        <p:spPr bwMode="auto">
          <a:xfrm flipV="1">
            <a:off x="4452824" y="3156937"/>
            <a:ext cx="479216" cy="200055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004048" y="3501008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Cannot multiply </a:t>
            </a:r>
            <a:r>
              <a:rPr lang="en-CA" sz="2000" dirty="0" err="1" smtClean="0">
                <a:solidFill>
                  <a:srgbClr val="FF0000"/>
                </a:solidFill>
              </a:rPr>
              <a:t>boolean</a:t>
            </a:r>
            <a:endParaRPr lang="en-CA" sz="2000" dirty="0">
              <a:solidFill>
                <a:srgbClr val="FF0000"/>
              </a:solidFill>
            </a:endParaRPr>
          </a:p>
        </p:txBody>
      </p:sp>
      <p:cxnSp>
        <p:nvCxnSpPr>
          <p:cNvPr id="21" name="Curved Connector 20"/>
          <p:cNvCxnSpPr/>
          <p:nvPr/>
        </p:nvCxnSpPr>
        <p:spPr bwMode="auto">
          <a:xfrm>
            <a:off x="3563888" y="3552080"/>
            <a:ext cx="1728192" cy="388616"/>
          </a:xfrm>
          <a:prstGeom prst="curvedConnector3">
            <a:avLst>
              <a:gd name="adj1" fmla="val -621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Curved Connector 26"/>
          <p:cNvCxnSpPr/>
          <p:nvPr/>
        </p:nvCxnSpPr>
        <p:spPr bwMode="auto">
          <a:xfrm rot="10800000">
            <a:off x="1475657" y="3372060"/>
            <a:ext cx="670783" cy="568636"/>
          </a:xfrm>
          <a:prstGeom prst="curvedConnector3">
            <a:avLst>
              <a:gd name="adj1" fmla="val -324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-36512" y="2966282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Cannot redefine</a:t>
            </a:r>
          </a:p>
          <a:p>
            <a:r>
              <a:rPr lang="en-CA" sz="2000" dirty="0" smtClean="0">
                <a:solidFill>
                  <a:srgbClr val="FF0000"/>
                </a:solidFill>
              </a:rPr>
              <a:t>functions</a:t>
            </a:r>
            <a:endParaRPr lang="en-CA" sz="20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60032" y="454105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Cannot add void</a:t>
            </a:r>
            <a:endParaRPr lang="en-CA" sz="2000" dirty="0">
              <a:solidFill>
                <a:srgbClr val="FF0000"/>
              </a:solidFill>
            </a:endParaRPr>
          </a:p>
        </p:txBody>
      </p:sp>
      <p:cxnSp>
        <p:nvCxnSpPr>
          <p:cNvPr id="32" name="Curved Connector 31"/>
          <p:cNvCxnSpPr/>
          <p:nvPr/>
        </p:nvCxnSpPr>
        <p:spPr bwMode="auto">
          <a:xfrm flipV="1">
            <a:off x="3995936" y="4725144"/>
            <a:ext cx="1008112" cy="296240"/>
          </a:xfrm>
          <a:prstGeom prst="curvedConnector3">
            <a:avLst>
              <a:gd name="adj1" fmla="val -527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4283968" y="5693186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No main function</a:t>
            </a:r>
            <a:endParaRPr lang="en-CA" sz="2000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3419872" y="5897016"/>
            <a:ext cx="8640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30673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                 </a:t>
            </a:r>
            <a:r>
              <a:rPr lang="en-CA" sz="1800" dirty="0" err="1" smtClean="0">
                <a:solidFill>
                  <a:srgbClr val="FF0000"/>
                </a:solidFill>
              </a:rPr>
              <a:t>printf</a:t>
            </a:r>
            <a:r>
              <a:rPr lang="en-CA" sz="1800" dirty="0" smtClean="0">
                <a:solidFill>
                  <a:srgbClr val="FF0000"/>
                </a:solidFill>
              </a:rPr>
              <a:t>(</a:t>
            </a:r>
            <a:r>
              <a:rPr lang="en-CA" sz="1800" dirty="0">
                <a:solidFill>
                  <a:srgbClr val="FF0000"/>
                </a:solidFill>
              </a:rPr>
              <a:t>“%d, %d, %d\n”, </a:t>
            </a:r>
            <a:r>
              <a:rPr lang="en-CA" sz="1800" dirty="0" smtClean="0">
                <a:solidFill>
                  <a:srgbClr val="FF0000"/>
                </a:solidFill>
              </a:rPr>
              <a:t>x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>
                <a:solidFill>
                  <a:srgbClr val="FF0000"/>
                </a:solidFill>
              </a:rPr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522920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732240" y="5445224"/>
            <a:ext cx="1800200" cy="432048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9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4" name="Rectangle 33"/>
          <p:cNvSpPr/>
          <p:nvPr/>
        </p:nvSpPr>
        <p:spPr bwMode="auto">
          <a:xfrm>
            <a:off x="6732240" y="5877272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931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</a:t>
            </a:r>
            <a:r>
              <a:rPr lang="en-CA" sz="18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522920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732240" y="5445224"/>
            <a:ext cx="1800200" cy="432048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9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09948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	</a:t>
            </a:r>
            <a:r>
              <a:rPr lang="en-CA" sz="1800" dirty="0" smtClean="0">
                <a:solidFill>
                  <a:srgbClr val="FF0000"/>
                </a:solidFill>
              </a:rPr>
              <a:t>     </a:t>
            </a:r>
            <a:r>
              <a:rPr lang="en-CA" sz="1800" dirty="0" err="1">
                <a:solidFill>
                  <a:srgbClr val="FF0000"/>
                </a:solidFill>
              </a:rPr>
              <a:t>printf</a:t>
            </a:r>
            <a:r>
              <a:rPr lang="en-CA" sz="1800" dirty="0">
                <a:solidFill>
                  <a:srgbClr val="FF0000"/>
                </a:solidFill>
              </a:rPr>
              <a:t>(“%d, %d, %d\n”, </a:t>
            </a:r>
            <a:r>
              <a:rPr lang="en-CA" sz="1800" dirty="0" smtClean="0">
                <a:solidFill>
                  <a:srgbClr val="FF0000"/>
                </a:solidFill>
              </a:rPr>
              <a:t>x, </a:t>
            </a:r>
            <a:r>
              <a:rPr lang="en-CA" sz="1800" dirty="0">
                <a:solidFill>
                  <a:srgbClr val="FF0000"/>
                </a:solidFill>
              </a:rPr>
              <a:t>y, z</a:t>
            </a:r>
            <a:r>
              <a:rPr lang="en-CA" sz="18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522920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732240" y="5445224"/>
            <a:ext cx="1800200" cy="432048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9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93722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	</a:t>
            </a:r>
            <a:r>
              <a:rPr lang="en-CA" sz="1800" dirty="0" smtClean="0">
                <a:solidFill>
                  <a:srgbClr val="FF0000"/>
                </a:solidFill>
              </a:rPr>
              <a:t>     </a:t>
            </a:r>
            <a:r>
              <a:rPr lang="en-CA" sz="1800" dirty="0" err="1">
                <a:solidFill>
                  <a:srgbClr val="FF0000"/>
                </a:solidFill>
              </a:rPr>
              <a:t>printf</a:t>
            </a:r>
            <a:r>
              <a:rPr lang="en-CA" sz="1800" dirty="0">
                <a:solidFill>
                  <a:srgbClr val="FF0000"/>
                </a:solidFill>
              </a:rPr>
              <a:t>(“%d, %d, %d\n”, </a:t>
            </a:r>
            <a:r>
              <a:rPr lang="en-CA" sz="1800" dirty="0" smtClean="0">
                <a:solidFill>
                  <a:srgbClr val="FF0000"/>
                </a:solidFill>
              </a:rPr>
              <a:t>x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>
                <a:solidFill>
                  <a:srgbClr val="FF0000"/>
                </a:solidFill>
              </a:rPr>
              <a:t>, z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0" name="Rectangle 29"/>
          <p:cNvSpPr/>
          <p:nvPr/>
        </p:nvSpPr>
        <p:spPr bwMode="auto">
          <a:xfrm>
            <a:off x="6732240" y="522920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6732240" y="5445224"/>
            <a:ext cx="1800200" cy="432048"/>
            <a:chOff x="6732240" y="1988840"/>
            <a:chExt cx="1800200" cy="432048"/>
          </a:xfrm>
        </p:grpSpPr>
        <p:sp>
          <p:nvSpPr>
            <p:cNvPr id="32" name="Rectangle 31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9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8421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</a:t>
            </a:r>
            <a:r>
              <a:rPr lang="en-CA" sz="18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x, </a:t>
            </a:r>
            <a:r>
              <a:rPr lang="en-CA" sz="1800" dirty="0"/>
              <a:t>y, z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97263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rgbClr val="FF0000"/>
                </a:solidFill>
              </a:rPr>
              <a:t>               </a:t>
            </a:r>
            <a:r>
              <a:rPr lang="en-CA" sz="1800" dirty="0" err="1" smtClean="0">
                <a:solidFill>
                  <a:srgbClr val="FF0000"/>
                </a:solidFill>
              </a:rPr>
              <a:t>printf</a:t>
            </a:r>
            <a:r>
              <a:rPr lang="en-CA" sz="1800" dirty="0">
                <a:solidFill>
                  <a:srgbClr val="FF0000"/>
                </a:solidFill>
              </a:rPr>
              <a:t>(“%d, %d, %d\n”, </a:t>
            </a:r>
            <a:r>
              <a:rPr lang="en-CA" sz="1800" dirty="0" smtClean="0">
                <a:solidFill>
                  <a:srgbClr val="FF0000"/>
                </a:solidFill>
              </a:rPr>
              <a:t>x, </a:t>
            </a:r>
            <a:r>
              <a:rPr lang="en-CA" sz="1800" dirty="0">
                <a:solidFill>
                  <a:srgbClr val="FF0000"/>
                </a:solidFill>
              </a:rPr>
              <a:t>y, z</a:t>
            </a:r>
            <a:r>
              <a:rPr lang="en-CA" sz="18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36975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rgbClr val="FF0000"/>
                </a:solidFill>
              </a:rPr>
              <a:t>               </a:t>
            </a:r>
            <a:r>
              <a:rPr lang="en-CA" sz="1800" dirty="0" err="1" smtClean="0">
                <a:solidFill>
                  <a:srgbClr val="FF0000"/>
                </a:solidFill>
              </a:rPr>
              <a:t>printf</a:t>
            </a:r>
            <a:r>
              <a:rPr lang="en-CA" sz="1800" dirty="0">
                <a:solidFill>
                  <a:srgbClr val="FF0000"/>
                </a:solidFill>
              </a:rPr>
              <a:t>(“%d, %d, %d\n”, </a:t>
            </a:r>
            <a:r>
              <a:rPr lang="en-CA" sz="1800" dirty="0" smtClean="0">
                <a:solidFill>
                  <a:srgbClr val="FF0000"/>
                </a:solidFill>
              </a:rPr>
              <a:t>x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>
                <a:solidFill>
                  <a:srgbClr val="FF0000"/>
                </a:solidFill>
              </a:rPr>
              <a:t>, z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75256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rgbClr val="FF0000"/>
                </a:solidFill>
              </a:rPr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</a:t>
            </a:r>
            <a:r>
              <a:rPr lang="en-CA" sz="18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732240" y="4149080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732240" y="4365104"/>
            <a:ext cx="1800200" cy="432048"/>
            <a:chOff x="6732240" y="1988840"/>
            <a:chExt cx="1800200" cy="432048"/>
          </a:xfrm>
        </p:grpSpPr>
        <p:sp>
          <p:nvSpPr>
            <p:cNvPr id="25" name="Rectangle 24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6732240" y="4797152"/>
            <a:ext cx="1800200" cy="432048"/>
            <a:chOff x="6732240" y="1988840"/>
            <a:chExt cx="1800200" cy="432048"/>
          </a:xfrm>
        </p:grpSpPr>
        <p:sp>
          <p:nvSpPr>
            <p:cNvPr id="28" name="Rectangle 27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5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10174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rgbClr val="FF0000"/>
                </a:solidFill>
              </a:rPr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</a:t>
            </a:r>
            <a:r>
              <a:rPr lang="en-CA" sz="18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}</a:t>
            </a:r>
            <a:endParaRPr lang="en-CA" sz="1800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987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rgbClr val="FF0000"/>
                </a:solidFill>
              </a:rPr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}</a:t>
            </a:r>
            <a:endParaRPr lang="en-CA" sz="18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Rectangle 21"/>
          <p:cNvSpPr/>
          <p:nvPr/>
        </p:nvSpPr>
        <p:spPr bwMode="auto">
          <a:xfrm>
            <a:off x="6732240" y="393305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441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Goal of Semantic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Ensure that the program has a well-defined meaning</a:t>
            </a:r>
          </a:p>
          <a:p>
            <a:r>
              <a:rPr lang="en-CA" dirty="0" smtClean="0"/>
              <a:t>Verifies properties of the program that are not caught during the earlier phases</a:t>
            </a:r>
          </a:p>
          <a:p>
            <a:pPr lvl="1"/>
            <a:r>
              <a:rPr lang="en-CA" dirty="0" smtClean="0"/>
              <a:t>All variables are declared before use</a:t>
            </a:r>
          </a:p>
          <a:p>
            <a:pPr lvl="1"/>
            <a:r>
              <a:rPr lang="en-CA" dirty="0" smtClean="0"/>
              <a:t>Types are used correctly in expressions </a:t>
            </a:r>
          </a:p>
          <a:p>
            <a:pPr lvl="1"/>
            <a:r>
              <a:rPr lang="en-CA" dirty="0" smtClean="0"/>
              <a:t>Method calls have correct number and types of parameters and return value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241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rgbClr val="FF0000"/>
                </a:solidFill>
              </a:rPr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}</a:t>
            </a:r>
            <a:endParaRPr lang="en-CA" sz="18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Rectangle 14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732240" y="3501008"/>
            <a:ext cx="1800200" cy="432048"/>
            <a:chOff x="6732240" y="1988840"/>
            <a:chExt cx="1800200" cy="432048"/>
          </a:xfrm>
        </p:grpSpPr>
        <p:sp>
          <p:nvSpPr>
            <p:cNvPr id="20" name="Rectangle 1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Y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72260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Symbol Tables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772400" cy="4114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x =  137;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z = 42;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err="1" smtClean="0"/>
              <a:t>int</a:t>
            </a:r>
            <a:r>
              <a:rPr lang="en-CA" sz="1800" dirty="0" smtClean="0"/>
              <a:t> </a:t>
            </a:r>
            <a:r>
              <a:rPr lang="en-CA" sz="1800" dirty="0" err="1" smtClean="0"/>
              <a:t>testFunc</a:t>
            </a:r>
            <a:r>
              <a:rPr lang="en-CA" sz="1800" dirty="0" smtClean="0"/>
              <a:t>(</a:t>
            </a:r>
            <a:r>
              <a:rPr lang="en-CA" sz="1800" dirty="0" err="1" smtClean="0"/>
              <a:t>int</a:t>
            </a:r>
            <a:r>
              <a:rPr lang="en-CA" sz="1800" dirty="0" smtClean="0"/>
              <a:t> x, </a:t>
            </a:r>
            <a:r>
              <a:rPr lang="en-CA" sz="1800" dirty="0" err="1" smtClean="0"/>
              <a:t>int</a:t>
            </a:r>
            <a:r>
              <a:rPr lang="en-CA" sz="1800" dirty="0" smtClean="0"/>
              <a:t> y)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(“%d, %d, %d\n”, 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@1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x, z;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              </a:t>
            </a:r>
            <a:r>
              <a:rPr lang="en-CA" sz="1800" dirty="0" smtClean="0"/>
              <a:t>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/>
              <a:t>=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       </a:t>
            </a:r>
            <a:r>
              <a:rPr lang="en-CA" sz="1800" dirty="0"/>
              <a:t>x </a:t>
            </a:r>
            <a:r>
              <a:rPr lang="en-CA" sz="1800" dirty="0">
                <a:solidFill>
                  <a:schemeClr val="accent2"/>
                </a:solidFill>
              </a:rPr>
              <a:t>@5 </a:t>
            </a:r>
            <a:r>
              <a:rPr lang="en-CA" sz="1800" dirty="0"/>
              <a:t>=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</a:t>
            </a:r>
            <a:r>
              <a:rPr lang="en-CA" sz="1800" dirty="0" err="1" smtClean="0"/>
              <a:t>int</a:t>
            </a:r>
            <a:r>
              <a:rPr lang="en-CA" sz="1800" dirty="0" smtClean="0"/>
              <a:t> y = 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                </a:t>
            </a:r>
            <a:r>
              <a:rPr lang="en-CA" sz="1800" dirty="0" err="1" smtClean="0"/>
              <a:t>printf</a:t>
            </a:r>
            <a:r>
              <a:rPr lang="en-CA" sz="1800" dirty="0" smtClean="0"/>
              <a:t>(</a:t>
            </a:r>
            <a:r>
              <a:rPr lang="en-CA" sz="1800" dirty="0"/>
              <a:t>“%d, %d, %d\n”, </a:t>
            </a:r>
            <a:r>
              <a:rPr lang="en-CA" sz="1800" dirty="0" smtClean="0"/>
              <a:t>x</a:t>
            </a:r>
            <a:r>
              <a:rPr lang="en-CA" sz="1800" dirty="0">
                <a:solidFill>
                  <a:schemeClr val="accent2"/>
                </a:solidFill>
              </a:rPr>
              <a:t> 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 </a:t>
            </a:r>
            <a:r>
              <a:rPr lang="en-CA" sz="1800" dirty="0" smtClean="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	</a:t>
            </a:r>
            <a:r>
              <a:rPr lang="en-CA" sz="1800" dirty="0" smtClean="0"/>
              <a:t>     </a:t>
            </a:r>
            <a:r>
              <a:rPr lang="en-CA" sz="1800" dirty="0" err="1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, y </a:t>
            </a:r>
            <a:r>
              <a:rPr lang="en-CA" sz="1800" dirty="0" smtClean="0">
                <a:solidFill>
                  <a:schemeClr val="accent2"/>
                </a:solidFill>
              </a:rPr>
              <a:t>@9</a:t>
            </a:r>
            <a:r>
              <a:rPr lang="en-CA" sz="1800" dirty="0" smtClean="0"/>
              <a:t>, z </a:t>
            </a:r>
            <a:r>
              <a:rPr lang="en-CA" sz="1800" dirty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/>
              <a:t> 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rgbClr val="FF0000"/>
                </a:solidFill>
              </a:rPr>
              <a:t>               </a:t>
            </a:r>
            <a:r>
              <a:rPr lang="en-CA" sz="1800" dirty="0" err="1" smtClean="0"/>
              <a:t>printf</a:t>
            </a:r>
            <a:r>
              <a:rPr lang="en-CA" sz="1800" dirty="0"/>
              <a:t>(“%d, %d, %d\n”, </a:t>
            </a:r>
            <a:r>
              <a:rPr lang="en-CA" sz="1800" dirty="0" smtClean="0"/>
              <a:t>x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, y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@2</a:t>
            </a:r>
            <a:r>
              <a:rPr lang="en-CA" sz="1800" dirty="0" smtClean="0"/>
              <a:t>, z</a:t>
            </a:r>
            <a:r>
              <a:rPr lang="en-CA" sz="1800" dirty="0" smtClean="0">
                <a:solidFill>
                  <a:srgbClr val="FF0000"/>
                </a:solidFill>
              </a:rPr>
              <a:t> </a:t>
            </a:r>
            <a:r>
              <a:rPr lang="en-CA" sz="1800" dirty="0" smtClean="0">
                <a:solidFill>
                  <a:schemeClr val="accent2"/>
                </a:solidFill>
              </a:rPr>
              <a:t>@5</a:t>
            </a:r>
            <a:r>
              <a:rPr lang="en-CA" sz="18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/>
              <a:t> </a:t>
            </a:r>
            <a:r>
              <a:rPr lang="en-CA" sz="1800" dirty="0" smtClean="0"/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800" dirty="0" smtClean="0">
                <a:solidFill>
                  <a:srgbClr val="FF0000"/>
                </a:solidFill>
              </a:rPr>
              <a:t>}</a:t>
            </a:r>
            <a:endParaRPr lang="en-CA" sz="18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556792"/>
            <a:ext cx="6115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11: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12: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13: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14: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15: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16:</a:t>
            </a:r>
          </a:p>
          <a:p>
            <a:pPr>
              <a:spcBef>
                <a:spcPts val="0"/>
              </a:spcBef>
            </a:pPr>
            <a:r>
              <a:rPr lang="en-CA" sz="1800" dirty="0" smtClean="0">
                <a:latin typeface="Candara" panose="020E0502030303020204" pitchFamily="34" charset="0"/>
              </a:rPr>
              <a:t>17:</a:t>
            </a:r>
            <a:endParaRPr lang="en-CA" sz="18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10" name="Rectangle 9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Z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/>
                <a:t>1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64901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1321-571D-4648-88F3-979CD16C6490}" type="datetime1">
              <a:rPr lang="en-US"/>
              <a:pPr/>
              <a:t>16-06-28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30F9-E303-BE4A-82E7-6E5579FCD303}" type="slidenum">
              <a:rPr lang="en-US"/>
              <a:pPr/>
              <a:t>52</a:t>
            </a:fld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 Tables</a:t>
            </a:r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628800"/>
            <a:ext cx="8062664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Symbol tables map </a:t>
            </a:r>
            <a:r>
              <a:rPr lang="en-US" sz="2800" b="1" dirty="0" smtClean="0">
                <a:solidFill>
                  <a:schemeClr val="accent2"/>
                </a:solidFill>
              </a:rPr>
              <a:t>names </a:t>
            </a:r>
            <a:r>
              <a:rPr lang="en-US" sz="2800" dirty="0" smtClean="0"/>
              <a:t>(string format) </a:t>
            </a:r>
            <a:r>
              <a:rPr lang="en-US" sz="2800" dirty="0"/>
              <a:t>to </a:t>
            </a:r>
            <a:r>
              <a:rPr lang="en-US" sz="2800" b="1" dirty="0"/>
              <a:t>descriptors</a:t>
            </a:r>
            <a:r>
              <a:rPr lang="en-US" sz="2800" dirty="0"/>
              <a:t> (information about identifiers</a:t>
            </a:r>
            <a:r>
              <a:rPr lang="en-US" sz="28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As we run our semantic analysis, continuously update the symbol table with information about what  is in scope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Typical implementation: stack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Basic </a:t>
            </a:r>
            <a:r>
              <a:rPr lang="en-US" sz="2800" dirty="0" smtClean="0"/>
              <a:t>Operations: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Push scope: Enter a new scope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Pop scope: Leave a scope, discarding all declarations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Insert symbol: add a new identifier to the current scope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Lookup symbol: Given an identifier, </a:t>
            </a:r>
            <a:r>
              <a:rPr lang="en-US" sz="2400" dirty="0"/>
              <a:t>find a </a:t>
            </a:r>
            <a:r>
              <a:rPr lang="en-US" sz="2400" dirty="0" smtClean="0"/>
              <a:t>descriptor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91859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uiExpand="1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Using a Symbol Table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6488"/>
            <a:ext cx="7772400" cy="4114800"/>
          </a:xfrm>
        </p:spPr>
        <p:txBody>
          <a:bodyPr/>
          <a:lstStyle/>
          <a:p>
            <a:r>
              <a:rPr lang="en-CA" sz="2800" dirty="0" smtClean="0"/>
              <a:t>To process a portion of the program that creates a scope (block statements, function calls, classes, etc.)</a:t>
            </a:r>
          </a:p>
          <a:p>
            <a:pPr lvl="1"/>
            <a:r>
              <a:rPr lang="en-CA" sz="2400" dirty="0" smtClean="0"/>
              <a:t>Enter a new scope</a:t>
            </a:r>
          </a:p>
          <a:p>
            <a:pPr lvl="1"/>
            <a:r>
              <a:rPr lang="en-CA" sz="2400" dirty="0" smtClean="0"/>
              <a:t>Add all variable declarations to the symbol table</a:t>
            </a:r>
          </a:p>
          <a:p>
            <a:pPr lvl="1"/>
            <a:r>
              <a:rPr lang="en-CA" sz="2400" dirty="0" smtClean="0"/>
              <a:t>Process the body of the block/function/class</a:t>
            </a:r>
          </a:p>
          <a:p>
            <a:pPr lvl="1"/>
            <a:r>
              <a:rPr lang="en-CA" sz="2400" dirty="0" smtClean="0"/>
              <a:t>Exit the scope</a:t>
            </a:r>
          </a:p>
          <a:p>
            <a:r>
              <a:rPr lang="en-CA" sz="2800" dirty="0" smtClean="0"/>
              <a:t>Much of semantic analysis is defined over the parse tree using symbol tables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78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1143000"/>
          </a:xfrm>
        </p:spPr>
        <p:txBody>
          <a:bodyPr/>
          <a:lstStyle/>
          <a:p>
            <a:r>
              <a:rPr lang="en-CA" dirty="0" smtClean="0"/>
              <a:t>Another View of Symbol Table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04056" y="1906488"/>
            <a:ext cx="359593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x;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</a:t>
            </a:r>
            <a:r>
              <a:rPr lang="en-CA" sz="2000" kern="0" dirty="0" err="1" smtClean="0"/>
              <a:t>testFunc</a:t>
            </a:r>
            <a:r>
              <a:rPr lang="en-CA" sz="2000" kern="0" dirty="0" smtClean="0"/>
              <a:t>(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x,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y)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w, z;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      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</a:t>
            </a:r>
            <a:r>
              <a:rPr lang="en-CA" sz="2000" kern="0" dirty="0" smtClean="0"/>
              <a:t>      </a:t>
            </a:r>
            <a:r>
              <a:rPr lang="en-CA" sz="2000" kern="0" dirty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       </a:t>
            </a:r>
            <a:r>
              <a:rPr lang="en-CA" sz="2000" kern="0" dirty="0" err="1"/>
              <a:t>int</a:t>
            </a:r>
            <a:r>
              <a:rPr lang="en-CA" sz="2000" kern="0" dirty="0"/>
              <a:t> </a:t>
            </a:r>
            <a:r>
              <a:rPr lang="en-CA" sz="2000" kern="0" dirty="0" smtClean="0"/>
              <a:t>w;</a:t>
            </a:r>
            <a:endParaRPr lang="en-CA" sz="20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</a:t>
            </a:r>
            <a:r>
              <a:rPr lang="en-CA" sz="20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3600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436512" y="1906488"/>
            <a:ext cx="611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11: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716017" y="119675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716017" y="1844824"/>
            <a:ext cx="1800200" cy="648072"/>
            <a:chOff x="6084168" y="2852936"/>
            <a:chExt cx="1800200" cy="648072"/>
          </a:xfrm>
        </p:grpSpPr>
        <p:grpSp>
          <p:nvGrpSpPr>
            <p:cNvPr id="9" name="Group 8"/>
            <p:cNvGrpSpPr/>
            <p:nvPr/>
          </p:nvGrpSpPr>
          <p:grpSpPr>
            <a:xfrm>
              <a:off x="6084168" y="3068960"/>
              <a:ext cx="1800200" cy="432048"/>
              <a:chOff x="6732240" y="1988840"/>
              <a:chExt cx="1800200" cy="432048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X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0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2852936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26" name="Curved Connector 25"/>
          <p:cNvCxnSpPr>
            <a:stCxn id="15" idx="1"/>
            <a:endCxn id="8" idx="1"/>
          </p:cNvCxnSpPr>
          <p:nvPr/>
        </p:nvCxnSpPr>
        <p:spPr bwMode="auto">
          <a:xfrm rot="10800000">
            <a:off x="4716017" y="1412776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ight Arrow 2"/>
          <p:cNvSpPr/>
          <p:nvPr/>
        </p:nvSpPr>
        <p:spPr bwMode="auto">
          <a:xfrm>
            <a:off x="251520" y="2060848"/>
            <a:ext cx="288032" cy="21602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27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1143000"/>
          </a:xfrm>
        </p:spPr>
        <p:txBody>
          <a:bodyPr/>
          <a:lstStyle/>
          <a:p>
            <a:r>
              <a:rPr lang="en-CA" dirty="0" smtClean="0"/>
              <a:t>Another View of Symbol Table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04056" y="1906488"/>
            <a:ext cx="359593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x;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</a:t>
            </a:r>
            <a:r>
              <a:rPr lang="en-CA" sz="2000" kern="0" dirty="0" err="1" smtClean="0"/>
              <a:t>testFunc</a:t>
            </a:r>
            <a:r>
              <a:rPr lang="en-CA" sz="2000" kern="0" dirty="0" smtClean="0"/>
              <a:t>(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x,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y)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w, z;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      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</a:t>
            </a:r>
            <a:r>
              <a:rPr lang="en-CA" sz="2000" kern="0" dirty="0" smtClean="0"/>
              <a:t>      </a:t>
            </a:r>
            <a:r>
              <a:rPr lang="en-CA" sz="2000" kern="0" dirty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       </a:t>
            </a:r>
            <a:r>
              <a:rPr lang="en-CA" sz="2000" kern="0" dirty="0" err="1"/>
              <a:t>int</a:t>
            </a:r>
            <a:r>
              <a:rPr lang="en-CA" sz="2000" kern="0" dirty="0"/>
              <a:t> </a:t>
            </a:r>
            <a:r>
              <a:rPr lang="en-CA" sz="2000" kern="0" dirty="0" smtClean="0"/>
              <a:t>w;</a:t>
            </a:r>
            <a:endParaRPr lang="en-CA" sz="20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</a:t>
            </a:r>
            <a:r>
              <a:rPr lang="en-CA" sz="20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3600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436512" y="1906488"/>
            <a:ext cx="611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11: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716017" y="119675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716017" y="1844824"/>
            <a:ext cx="1800200" cy="648072"/>
            <a:chOff x="6084168" y="2852936"/>
            <a:chExt cx="1800200" cy="648072"/>
          </a:xfrm>
        </p:grpSpPr>
        <p:grpSp>
          <p:nvGrpSpPr>
            <p:cNvPr id="9" name="Group 8"/>
            <p:cNvGrpSpPr/>
            <p:nvPr/>
          </p:nvGrpSpPr>
          <p:grpSpPr>
            <a:xfrm>
              <a:off x="6084168" y="3068960"/>
              <a:ext cx="1800200" cy="432048"/>
              <a:chOff x="6732240" y="1988840"/>
              <a:chExt cx="1800200" cy="432048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X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0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2852936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16017" y="2708920"/>
            <a:ext cx="1800200" cy="648072"/>
            <a:chOff x="6084168" y="3717032"/>
            <a:chExt cx="1800200" cy="648072"/>
          </a:xfrm>
        </p:grpSpPr>
        <p:grpSp>
          <p:nvGrpSpPr>
            <p:cNvPr id="12" name="Group 11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1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Rectangle 1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26" name="Curved Connector 25"/>
          <p:cNvCxnSpPr>
            <a:stCxn id="15" idx="1"/>
            <a:endCxn id="8" idx="1"/>
          </p:cNvCxnSpPr>
          <p:nvPr/>
        </p:nvCxnSpPr>
        <p:spPr bwMode="auto">
          <a:xfrm rot="10800000">
            <a:off x="4716017" y="1412776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urved Connector 28"/>
          <p:cNvCxnSpPr/>
          <p:nvPr/>
        </p:nvCxnSpPr>
        <p:spPr bwMode="auto">
          <a:xfrm rot="10800000">
            <a:off x="4716017" y="1988840"/>
            <a:ext cx="12700" cy="86409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ight Arrow 2"/>
          <p:cNvSpPr/>
          <p:nvPr/>
        </p:nvSpPr>
        <p:spPr bwMode="auto">
          <a:xfrm>
            <a:off x="251520" y="2334024"/>
            <a:ext cx="288032" cy="21602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23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1143000"/>
          </a:xfrm>
        </p:spPr>
        <p:txBody>
          <a:bodyPr/>
          <a:lstStyle/>
          <a:p>
            <a:r>
              <a:rPr lang="en-CA" dirty="0" smtClean="0"/>
              <a:t>Another View of Symbol Table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04056" y="1906488"/>
            <a:ext cx="359593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x;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</a:t>
            </a:r>
            <a:r>
              <a:rPr lang="en-CA" sz="2000" kern="0" dirty="0" err="1" smtClean="0"/>
              <a:t>testFunc</a:t>
            </a:r>
            <a:r>
              <a:rPr lang="en-CA" sz="2000" kern="0" dirty="0" smtClean="0"/>
              <a:t>(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x,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y)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w, z;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      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</a:t>
            </a:r>
            <a:r>
              <a:rPr lang="en-CA" sz="2000" kern="0" dirty="0" smtClean="0"/>
              <a:t>      </a:t>
            </a:r>
            <a:r>
              <a:rPr lang="en-CA" sz="2000" kern="0" dirty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       </a:t>
            </a:r>
            <a:r>
              <a:rPr lang="en-CA" sz="2000" kern="0" dirty="0" err="1"/>
              <a:t>int</a:t>
            </a:r>
            <a:r>
              <a:rPr lang="en-CA" sz="2000" kern="0" dirty="0"/>
              <a:t> </a:t>
            </a:r>
            <a:r>
              <a:rPr lang="en-CA" sz="2000" kern="0" dirty="0" smtClean="0"/>
              <a:t>w;</a:t>
            </a:r>
            <a:endParaRPr lang="en-CA" sz="20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</a:t>
            </a:r>
            <a:r>
              <a:rPr lang="en-CA" sz="20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3600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436512" y="1906488"/>
            <a:ext cx="611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11: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716017" y="119675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716017" y="1844824"/>
            <a:ext cx="1800200" cy="648072"/>
            <a:chOff x="6084168" y="2852936"/>
            <a:chExt cx="1800200" cy="648072"/>
          </a:xfrm>
        </p:grpSpPr>
        <p:grpSp>
          <p:nvGrpSpPr>
            <p:cNvPr id="9" name="Group 8"/>
            <p:cNvGrpSpPr/>
            <p:nvPr/>
          </p:nvGrpSpPr>
          <p:grpSpPr>
            <a:xfrm>
              <a:off x="6084168" y="3068960"/>
              <a:ext cx="1800200" cy="432048"/>
              <a:chOff x="6732240" y="1988840"/>
              <a:chExt cx="1800200" cy="432048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X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0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2852936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16017" y="2708920"/>
            <a:ext cx="1800200" cy="648072"/>
            <a:chOff x="6084168" y="3717032"/>
            <a:chExt cx="1800200" cy="648072"/>
          </a:xfrm>
        </p:grpSpPr>
        <p:grpSp>
          <p:nvGrpSpPr>
            <p:cNvPr id="12" name="Group 11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1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Rectangle 1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26" name="Curved Connector 25"/>
          <p:cNvCxnSpPr>
            <a:stCxn id="15" idx="1"/>
            <a:endCxn id="8" idx="1"/>
          </p:cNvCxnSpPr>
          <p:nvPr/>
        </p:nvCxnSpPr>
        <p:spPr bwMode="auto">
          <a:xfrm rot="10800000">
            <a:off x="4716017" y="1412776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urved Connector 28"/>
          <p:cNvCxnSpPr/>
          <p:nvPr/>
        </p:nvCxnSpPr>
        <p:spPr bwMode="auto">
          <a:xfrm rot="10800000">
            <a:off x="4716017" y="1988840"/>
            <a:ext cx="12700" cy="86409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5" name="Group 34"/>
          <p:cNvGrpSpPr/>
          <p:nvPr/>
        </p:nvGrpSpPr>
        <p:grpSpPr>
          <a:xfrm>
            <a:off x="4716017" y="3573016"/>
            <a:ext cx="1800200" cy="1080120"/>
            <a:chOff x="6084168" y="3717032"/>
            <a:chExt cx="1800200" cy="1080120"/>
          </a:xfrm>
        </p:grpSpPr>
        <p:grpSp>
          <p:nvGrpSpPr>
            <p:cNvPr id="33" name="Group 32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3" name="Rectangle 2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 X </a:t>
                    </a:r>
                    <a:r>
                      <a:rPr kumimoji="0" lang="en-CA" sz="2400" b="0" i="0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</a:t>
                    </a:r>
                    <a:r>
                      <a:rPr lang="en-CA" dirty="0" smtClean="0"/>
                      <a:t>2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24" name="Straight Connector 2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2" name="Rectangle 2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31" name="Rectangle 30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4" name="Curved Connector 33"/>
          <p:cNvCxnSpPr/>
          <p:nvPr/>
        </p:nvCxnSpPr>
        <p:spPr bwMode="auto">
          <a:xfrm rot="10800000">
            <a:off x="4716017" y="2852936"/>
            <a:ext cx="12700" cy="86409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ight Arrow 2"/>
          <p:cNvSpPr/>
          <p:nvPr/>
        </p:nvSpPr>
        <p:spPr bwMode="auto">
          <a:xfrm>
            <a:off x="251520" y="2607768"/>
            <a:ext cx="288032" cy="21602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23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1143000"/>
          </a:xfrm>
        </p:spPr>
        <p:txBody>
          <a:bodyPr/>
          <a:lstStyle/>
          <a:p>
            <a:r>
              <a:rPr lang="en-CA" dirty="0" smtClean="0"/>
              <a:t>Another View of Symbol Table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04056" y="1906488"/>
            <a:ext cx="359593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x;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</a:t>
            </a:r>
            <a:r>
              <a:rPr lang="en-CA" sz="2000" kern="0" dirty="0" err="1" smtClean="0"/>
              <a:t>testFunc</a:t>
            </a:r>
            <a:r>
              <a:rPr lang="en-CA" sz="2000" kern="0" dirty="0" smtClean="0"/>
              <a:t>(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x,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y)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w, z;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      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</a:t>
            </a:r>
            <a:r>
              <a:rPr lang="en-CA" sz="2000" kern="0" dirty="0" smtClean="0"/>
              <a:t>      </a:t>
            </a:r>
            <a:r>
              <a:rPr lang="en-CA" sz="2000" kern="0" dirty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       </a:t>
            </a:r>
            <a:r>
              <a:rPr lang="en-CA" sz="2000" kern="0" dirty="0" err="1"/>
              <a:t>int</a:t>
            </a:r>
            <a:r>
              <a:rPr lang="en-CA" sz="2000" kern="0" dirty="0"/>
              <a:t> </a:t>
            </a:r>
            <a:r>
              <a:rPr lang="en-CA" sz="2000" kern="0" dirty="0" smtClean="0"/>
              <a:t>w;</a:t>
            </a:r>
            <a:endParaRPr lang="en-CA" sz="20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</a:t>
            </a:r>
            <a:r>
              <a:rPr lang="en-CA" sz="20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3600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436512" y="1906488"/>
            <a:ext cx="611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11: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716017" y="119675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716017" y="1844824"/>
            <a:ext cx="1800200" cy="648072"/>
            <a:chOff x="6084168" y="2852936"/>
            <a:chExt cx="1800200" cy="648072"/>
          </a:xfrm>
        </p:grpSpPr>
        <p:grpSp>
          <p:nvGrpSpPr>
            <p:cNvPr id="9" name="Group 8"/>
            <p:cNvGrpSpPr/>
            <p:nvPr/>
          </p:nvGrpSpPr>
          <p:grpSpPr>
            <a:xfrm>
              <a:off x="6084168" y="3068960"/>
              <a:ext cx="1800200" cy="432048"/>
              <a:chOff x="6732240" y="1988840"/>
              <a:chExt cx="1800200" cy="432048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X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0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2852936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16017" y="2708920"/>
            <a:ext cx="1800200" cy="648072"/>
            <a:chOff x="6084168" y="3717032"/>
            <a:chExt cx="1800200" cy="648072"/>
          </a:xfrm>
        </p:grpSpPr>
        <p:grpSp>
          <p:nvGrpSpPr>
            <p:cNvPr id="12" name="Group 11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1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Rectangle 1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26" name="Curved Connector 25"/>
          <p:cNvCxnSpPr>
            <a:stCxn id="15" idx="1"/>
            <a:endCxn id="8" idx="1"/>
          </p:cNvCxnSpPr>
          <p:nvPr/>
        </p:nvCxnSpPr>
        <p:spPr bwMode="auto">
          <a:xfrm rot="10800000">
            <a:off x="4716017" y="1412776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urved Connector 28"/>
          <p:cNvCxnSpPr/>
          <p:nvPr/>
        </p:nvCxnSpPr>
        <p:spPr bwMode="auto">
          <a:xfrm rot="10800000">
            <a:off x="4716017" y="1988840"/>
            <a:ext cx="12700" cy="86409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5" name="Group 34"/>
          <p:cNvGrpSpPr/>
          <p:nvPr/>
        </p:nvGrpSpPr>
        <p:grpSpPr>
          <a:xfrm>
            <a:off x="4716017" y="3573016"/>
            <a:ext cx="1800200" cy="1080120"/>
            <a:chOff x="6084168" y="3717032"/>
            <a:chExt cx="1800200" cy="1080120"/>
          </a:xfrm>
        </p:grpSpPr>
        <p:grpSp>
          <p:nvGrpSpPr>
            <p:cNvPr id="33" name="Group 32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3" name="Rectangle 2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 X </a:t>
                    </a:r>
                    <a:r>
                      <a:rPr kumimoji="0" lang="en-CA" sz="2400" b="0" i="0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</a:t>
                    </a:r>
                    <a:r>
                      <a:rPr lang="en-CA" dirty="0" smtClean="0"/>
                      <a:t>2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24" name="Straight Connector 2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2" name="Rectangle 2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31" name="Rectangle 30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4" name="Curved Connector 33"/>
          <p:cNvCxnSpPr/>
          <p:nvPr/>
        </p:nvCxnSpPr>
        <p:spPr bwMode="auto">
          <a:xfrm rot="10800000">
            <a:off x="4716017" y="2852936"/>
            <a:ext cx="12700" cy="86409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6" name="Group 35"/>
          <p:cNvGrpSpPr/>
          <p:nvPr/>
        </p:nvGrpSpPr>
        <p:grpSpPr>
          <a:xfrm>
            <a:off x="4716017" y="4797152"/>
            <a:ext cx="1800200" cy="1080120"/>
            <a:chOff x="6084168" y="3717032"/>
            <a:chExt cx="1800200" cy="1080120"/>
          </a:xfrm>
        </p:grpSpPr>
        <p:grpSp>
          <p:nvGrpSpPr>
            <p:cNvPr id="37" name="Group 36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43" name="Rectangle 4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 W </a:t>
                    </a:r>
                    <a:r>
                      <a:rPr kumimoji="0" lang="en-CA" sz="2400" b="0" i="0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</a:t>
                    </a:r>
                    <a:r>
                      <a:rPr lang="en-CA" dirty="0"/>
                      <a:t>4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44" name="Straight Connector 4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42" name="Rectangle 4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40" name="Rectangle 39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Z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38" name="Straight Connector 37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5" name="Curved Connector 54"/>
          <p:cNvCxnSpPr>
            <a:stCxn id="42" idx="1"/>
            <a:endCxn id="22" idx="1"/>
          </p:cNvCxnSpPr>
          <p:nvPr/>
        </p:nvCxnSpPr>
        <p:spPr bwMode="auto">
          <a:xfrm rot="10800000">
            <a:off x="4716017" y="3681028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ight Arrow 2"/>
          <p:cNvSpPr/>
          <p:nvPr/>
        </p:nvSpPr>
        <p:spPr bwMode="auto">
          <a:xfrm>
            <a:off x="251520" y="3212976"/>
            <a:ext cx="288032" cy="21602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23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1143000"/>
          </a:xfrm>
        </p:spPr>
        <p:txBody>
          <a:bodyPr/>
          <a:lstStyle/>
          <a:p>
            <a:r>
              <a:rPr lang="en-CA" dirty="0" smtClean="0"/>
              <a:t>Another View of Symbol Table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04056" y="1906488"/>
            <a:ext cx="359593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x;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</a:t>
            </a:r>
            <a:r>
              <a:rPr lang="en-CA" sz="2000" kern="0" dirty="0" err="1" smtClean="0"/>
              <a:t>testFunc</a:t>
            </a:r>
            <a:r>
              <a:rPr lang="en-CA" sz="2000" kern="0" dirty="0" smtClean="0"/>
              <a:t>(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x,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y)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w, z;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      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</a:t>
            </a:r>
            <a:r>
              <a:rPr lang="en-CA" sz="2000" kern="0" dirty="0" smtClean="0"/>
              <a:t>      </a:t>
            </a:r>
            <a:r>
              <a:rPr lang="en-CA" sz="2000" kern="0" dirty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       </a:t>
            </a:r>
            <a:r>
              <a:rPr lang="en-CA" sz="2000" kern="0" dirty="0" err="1"/>
              <a:t>int</a:t>
            </a:r>
            <a:r>
              <a:rPr lang="en-CA" sz="2000" kern="0" dirty="0"/>
              <a:t> </a:t>
            </a:r>
            <a:r>
              <a:rPr lang="en-CA" sz="2000" kern="0" dirty="0" smtClean="0"/>
              <a:t>w;</a:t>
            </a:r>
            <a:endParaRPr lang="en-CA" sz="20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</a:t>
            </a:r>
            <a:r>
              <a:rPr lang="en-CA" sz="20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3600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436512" y="1906488"/>
            <a:ext cx="611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11: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716017" y="119675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716017" y="1844824"/>
            <a:ext cx="1800200" cy="648072"/>
            <a:chOff x="6084168" y="2852936"/>
            <a:chExt cx="1800200" cy="648072"/>
          </a:xfrm>
        </p:grpSpPr>
        <p:grpSp>
          <p:nvGrpSpPr>
            <p:cNvPr id="9" name="Group 8"/>
            <p:cNvGrpSpPr/>
            <p:nvPr/>
          </p:nvGrpSpPr>
          <p:grpSpPr>
            <a:xfrm>
              <a:off x="6084168" y="3068960"/>
              <a:ext cx="1800200" cy="432048"/>
              <a:chOff x="6732240" y="1988840"/>
              <a:chExt cx="1800200" cy="432048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X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0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2852936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16017" y="2708920"/>
            <a:ext cx="1800200" cy="648072"/>
            <a:chOff x="6084168" y="3717032"/>
            <a:chExt cx="1800200" cy="648072"/>
          </a:xfrm>
        </p:grpSpPr>
        <p:grpSp>
          <p:nvGrpSpPr>
            <p:cNvPr id="12" name="Group 11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1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Rectangle 1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26" name="Curved Connector 25"/>
          <p:cNvCxnSpPr>
            <a:stCxn id="15" idx="1"/>
            <a:endCxn id="8" idx="1"/>
          </p:cNvCxnSpPr>
          <p:nvPr/>
        </p:nvCxnSpPr>
        <p:spPr bwMode="auto">
          <a:xfrm rot="10800000">
            <a:off x="4716017" y="1412776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urved Connector 28"/>
          <p:cNvCxnSpPr/>
          <p:nvPr/>
        </p:nvCxnSpPr>
        <p:spPr bwMode="auto">
          <a:xfrm rot="10800000">
            <a:off x="4716017" y="1988840"/>
            <a:ext cx="12700" cy="86409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5" name="Group 34"/>
          <p:cNvGrpSpPr/>
          <p:nvPr/>
        </p:nvGrpSpPr>
        <p:grpSpPr>
          <a:xfrm>
            <a:off x="4716017" y="3573016"/>
            <a:ext cx="1800200" cy="1080120"/>
            <a:chOff x="6084168" y="3717032"/>
            <a:chExt cx="1800200" cy="1080120"/>
          </a:xfrm>
        </p:grpSpPr>
        <p:grpSp>
          <p:nvGrpSpPr>
            <p:cNvPr id="33" name="Group 32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3" name="Rectangle 2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 X </a:t>
                    </a:r>
                    <a:r>
                      <a:rPr kumimoji="0" lang="en-CA" sz="2400" b="0" i="0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</a:t>
                    </a:r>
                    <a:r>
                      <a:rPr lang="en-CA" dirty="0" smtClean="0"/>
                      <a:t>2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24" name="Straight Connector 2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2" name="Rectangle 2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31" name="Rectangle 30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4" name="Curved Connector 33"/>
          <p:cNvCxnSpPr/>
          <p:nvPr/>
        </p:nvCxnSpPr>
        <p:spPr bwMode="auto">
          <a:xfrm rot="10800000">
            <a:off x="4716017" y="2852936"/>
            <a:ext cx="12700" cy="86409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6" name="Group 35"/>
          <p:cNvGrpSpPr/>
          <p:nvPr/>
        </p:nvGrpSpPr>
        <p:grpSpPr>
          <a:xfrm>
            <a:off x="4716017" y="4797152"/>
            <a:ext cx="1800200" cy="1080120"/>
            <a:chOff x="6084168" y="3717032"/>
            <a:chExt cx="1800200" cy="1080120"/>
          </a:xfrm>
        </p:grpSpPr>
        <p:grpSp>
          <p:nvGrpSpPr>
            <p:cNvPr id="37" name="Group 36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43" name="Rectangle 4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 W </a:t>
                    </a:r>
                    <a:r>
                      <a:rPr kumimoji="0" lang="en-CA" sz="2400" b="0" i="0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</a:t>
                    </a:r>
                    <a:r>
                      <a:rPr lang="en-CA" dirty="0"/>
                      <a:t>4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44" name="Straight Connector 4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42" name="Rectangle 4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40" name="Rectangle 39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Z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38" name="Straight Connector 37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oup 44"/>
          <p:cNvGrpSpPr/>
          <p:nvPr/>
        </p:nvGrpSpPr>
        <p:grpSpPr>
          <a:xfrm>
            <a:off x="2771800" y="5805264"/>
            <a:ext cx="1800200" cy="648072"/>
            <a:chOff x="6084168" y="3717032"/>
            <a:chExt cx="1800200" cy="648072"/>
          </a:xfrm>
        </p:grpSpPr>
        <p:grpSp>
          <p:nvGrpSpPr>
            <p:cNvPr id="46" name="Group 45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48" name="Rectangle 47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1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7" name="Rectangle 4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55" name="Curved Connector 54"/>
          <p:cNvCxnSpPr>
            <a:stCxn id="42" idx="1"/>
            <a:endCxn id="22" idx="1"/>
          </p:cNvCxnSpPr>
          <p:nvPr/>
        </p:nvCxnSpPr>
        <p:spPr bwMode="auto">
          <a:xfrm rot="10800000">
            <a:off x="4716017" y="3681028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Curved Connector 60"/>
          <p:cNvCxnSpPr>
            <a:stCxn id="47" idx="0"/>
            <a:endCxn id="42" idx="1"/>
          </p:cNvCxnSpPr>
          <p:nvPr/>
        </p:nvCxnSpPr>
        <p:spPr bwMode="auto">
          <a:xfrm rot="5400000" flipH="1" flipV="1">
            <a:off x="3743908" y="4833156"/>
            <a:ext cx="900100" cy="1044117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ight Arrow 2"/>
          <p:cNvSpPr/>
          <p:nvPr/>
        </p:nvSpPr>
        <p:spPr bwMode="auto">
          <a:xfrm>
            <a:off x="251520" y="3846760"/>
            <a:ext cx="288032" cy="21602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23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1143000"/>
          </a:xfrm>
        </p:spPr>
        <p:txBody>
          <a:bodyPr/>
          <a:lstStyle/>
          <a:p>
            <a:r>
              <a:rPr lang="en-CA" dirty="0" smtClean="0"/>
              <a:t>Another View of Symbol Table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904056" y="1906488"/>
            <a:ext cx="359593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x;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err="1" smtClean="0"/>
              <a:t>int</a:t>
            </a:r>
            <a:r>
              <a:rPr lang="en-CA" sz="2000" kern="0" dirty="0" smtClean="0"/>
              <a:t> </a:t>
            </a:r>
            <a:r>
              <a:rPr lang="en-CA" sz="2000" kern="0" dirty="0" err="1" smtClean="0"/>
              <a:t>testFunc</a:t>
            </a:r>
            <a:r>
              <a:rPr lang="en-CA" sz="2000" kern="0" dirty="0" smtClean="0"/>
              <a:t>(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x,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y)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w, z;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       </a:t>
            </a:r>
            <a:r>
              <a:rPr lang="en-CA" sz="2000" kern="0" dirty="0" err="1" smtClean="0"/>
              <a:t>int</a:t>
            </a:r>
            <a:r>
              <a:rPr lang="en-CA" sz="2000" kern="0" dirty="0" smtClean="0"/>
              <a:t> y;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</a:t>
            </a:r>
            <a:r>
              <a:rPr lang="en-CA" sz="2000" kern="0" dirty="0" smtClean="0"/>
              <a:t>      </a:t>
            </a:r>
            <a:r>
              <a:rPr lang="en-CA" sz="2000" kern="0" dirty="0"/>
              <a:t>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       </a:t>
            </a:r>
            <a:r>
              <a:rPr lang="en-CA" sz="2000" kern="0" dirty="0" err="1"/>
              <a:t>int</a:t>
            </a:r>
            <a:r>
              <a:rPr lang="en-CA" sz="2000" kern="0" dirty="0"/>
              <a:t> </a:t>
            </a:r>
            <a:r>
              <a:rPr lang="en-CA" sz="2000" kern="0" dirty="0" smtClean="0"/>
              <a:t>w;</a:t>
            </a:r>
            <a:endParaRPr lang="en-CA" sz="20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</a:t>
            </a:r>
            <a:r>
              <a:rPr lang="en-CA" sz="20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3600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436512" y="1906488"/>
            <a:ext cx="611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0: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2: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3: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4: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5: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6: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7: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8: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9: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10:</a:t>
            </a:r>
          </a:p>
          <a:p>
            <a:pPr>
              <a:spcBef>
                <a:spcPts val="0"/>
              </a:spcBef>
            </a:pPr>
            <a:r>
              <a:rPr lang="en-CA" sz="2000" dirty="0" smtClean="0">
                <a:latin typeface="Candara" panose="020E0502030303020204" pitchFamily="34" charset="0"/>
              </a:rPr>
              <a:t>11: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716017" y="119675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716017" y="1844824"/>
            <a:ext cx="1800200" cy="648072"/>
            <a:chOff x="6084168" y="2852936"/>
            <a:chExt cx="1800200" cy="648072"/>
          </a:xfrm>
        </p:grpSpPr>
        <p:grpSp>
          <p:nvGrpSpPr>
            <p:cNvPr id="9" name="Group 8"/>
            <p:cNvGrpSpPr/>
            <p:nvPr/>
          </p:nvGrpSpPr>
          <p:grpSpPr>
            <a:xfrm>
              <a:off x="6084168" y="3068960"/>
              <a:ext cx="1800200" cy="432048"/>
              <a:chOff x="6732240" y="1988840"/>
              <a:chExt cx="1800200" cy="432048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X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0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2852936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16017" y="2708920"/>
            <a:ext cx="1800200" cy="648072"/>
            <a:chOff x="6084168" y="3717032"/>
            <a:chExt cx="1800200" cy="648072"/>
          </a:xfrm>
        </p:grpSpPr>
        <p:grpSp>
          <p:nvGrpSpPr>
            <p:cNvPr id="12" name="Group 11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1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" name="Rectangle 1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26" name="Curved Connector 25"/>
          <p:cNvCxnSpPr>
            <a:stCxn id="15" idx="1"/>
            <a:endCxn id="8" idx="1"/>
          </p:cNvCxnSpPr>
          <p:nvPr/>
        </p:nvCxnSpPr>
        <p:spPr bwMode="auto">
          <a:xfrm rot="10800000">
            <a:off x="4716017" y="1412776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Curved Connector 28"/>
          <p:cNvCxnSpPr/>
          <p:nvPr/>
        </p:nvCxnSpPr>
        <p:spPr bwMode="auto">
          <a:xfrm rot="10800000">
            <a:off x="4716017" y="1988840"/>
            <a:ext cx="12700" cy="86409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5" name="Group 34"/>
          <p:cNvGrpSpPr/>
          <p:nvPr/>
        </p:nvGrpSpPr>
        <p:grpSpPr>
          <a:xfrm>
            <a:off x="4716017" y="3573016"/>
            <a:ext cx="1800200" cy="1080120"/>
            <a:chOff x="6084168" y="3717032"/>
            <a:chExt cx="1800200" cy="1080120"/>
          </a:xfrm>
        </p:grpSpPr>
        <p:grpSp>
          <p:nvGrpSpPr>
            <p:cNvPr id="33" name="Group 32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21" name="Group 2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3" name="Rectangle 2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 X </a:t>
                    </a:r>
                    <a:r>
                      <a:rPr kumimoji="0" lang="en-CA" sz="2400" b="0" i="0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</a:t>
                    </a:r>
                    <a:r>
                      <a:rPr lang="en-CA" dirty="0" smtClean="0"/>
                      <a:t>2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24" name="Straight Connector 2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2" name="Rectangle 2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31" name="Rectangle 30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32" name="Straight Connector 31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4" name="Curved Connector 33"/>
          <p:cNvCxnSpPr/>
          <p:nvPr/>
        </p:nvCxnSpPr>
        <p:spPr bwMode="auto">
          <a:xfrm rot="10800000">
            <a:off x="4716017" y="2852936"/>
            <a:ext cx="12700" cy="86409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6" name="Group 35"/>
          <p:cNvGrpSpPr/>
          <p:nvPr/>
        </p:nvGrpSpPr>
        <p:grpSpPr>
          <a:xfrm>
            <a:off x="4716017" y="4797152"/>
            <a:ext cx="1800200" cy="1080120"/>
            <a:chOff x="6084168" y="3717032"/>
            <a:chExt cx="1800200" cy="1080120"/>
          </a:xfrm>
        </p:grpSpPr>
        <p:grpSp>
          <p:nvGrpSpPr>
            <p:cNvPr id="37" name="Group 36"/>
            <p:cNvGrpSpPr/>
            <p:nvPr/>
          </p:nvGrpSpPr>
          <p:grpSpPr>
            <a:xfrm>
              <a:off x="6084168" y="3717032"/>
              <a:ext cx="1800200" cy="1080120"/>
              <a:chOff x="6084168" y="3861048"/>
              <a:chExt cx="1800200" cy="108012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6084168" y="3861048"/>
                <a:ext cx="1800200" cy="648072"/>
                <a:chOff x="6084168" y="3717032"/>
                <a:chExt cx="1800200" cy="648072"/>
              </a:xfrm>
            </p:grpSpPr>
            <p:grpSp>
              <p:nvGrpSpPr>
                <p:cNvPr id="41" name="Group 40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43" name="Rectangle 42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CA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 W </a:t>
                    </a:r>
                    <a:r>
                      <a:rPr kumimoji="0" lang="en-CA" sz="2400" b="0" i="0" u="none" strike="noStrike" cap="none" normalizeH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rPr>
                      <a:t>      </a:t>
                    </a:r>
                    <a:r>
                      <a:rPr lang="en-CA" dirty="0"/>
                      <a:t>4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44" name="Straight Connector 43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42" name="Rectangle 41"/>
                <p:cNvSpPr/>
                <p:nvPr/>
              </p:nvSpPr>
              <p:spPr bwMode="auto">
                <a:xfrm>
                  <a:off x="6084168" y="3717032"/>
                  <a:ext cx="1800200" cy="216024"/>
                </a:xfrm>
                <a:prstGeom prst="rect">
                  <a:avLst/>
                </a:prstGeom>
                <a:solidFill>
                  <a:schemeClr val="bg2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40" name="Rectangle 39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Z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38" name="Straight Connector 37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oup 44"/>
          <p:cNvGrpSpPr/>
          <p:nvPr/>
        </p:nvGrpSpPr>
        <p:grpSpPr>
          <a:xfrm>
            <a:off x="2771800" y="5805264"/>
            <a:ext cx="1800200" cy="648072"/>
            <a:chOff x="6084168" y="3717032"/>
            <a:chExt cx="1800200" cy="648072"/>
          </a:xfrm>
        </p:grpSpPr>
        <p:grpSp>
          <p:nvGrpSpPr>
            <p:cNvPr id="46" name="Group 45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48" name="Rectangle 47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Y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/>
                  <a:t>1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7" name="Rectangle 46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60232" y="5805264"/>
            <a:ext cx="1800200" cy="648072"/>
            <a:chOff x="6084168" y="3717032"/>
            <a:chExt cx="1800200" cy="648072"/>
          </a:xfrm>
        </p:grpSpPr>
        <p:grpSp>
          <p:nvGrpSpPr>
            <p:cNvPr id="51" name="Group 50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53" name="Rectangle 52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 W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9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54" name="Straight Connector 53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2" name="Rectangle 51"/>
            <p:cNvSpPr/>
            <p:nvPr/>
          </p:nvSpPr>
          <p:spPr bwMode="auto">
            <a:xfrm>
              <a:off x="6084168" y="3717032"/>
              <a:ext cx="1800200" cy="216024"/>
            </a:xfrm>
            <a:prstGeom prst="rect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55" name="Curved Connector 54"/>
          <p:cNvCxnSpPr>
            <a:stCxn id="42" idx="1"/>
            <a:endCxn id="22" idx="1"/>
          </p:cNvCxnSpPr>
          <p:nvPr/>
        </p:nvCxnSpPr>
        <p:spPr bwMode="auto">
          <a:xfrm rot="10800000">
            <a:off x="4716017" y="3681028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Curved Connector 60"/>
          <p:cNvCxnSpPr>
            <a:stCxn id="47" idx="0"/>
            <a:endCxn id="42" idx="1"/>
          </p:cNvCxnSpPr>
          <p:nvPr/>
        </p:nvCxnSpPr>
        <p:spPr bwMode="auto">
          <a:xfrm rot="5400000" flipH="1" flipV="1">
            <a:off x="3743908" y="4833156"/>
            <a:ext cx="900100" cy="1044117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Curved Connector 63"/>
          <p:cNvCxnSpPr>
            <a:stCxn id="52" idx="0"/>
            <a:endCxn id="42" idx="3"/>
          </p:cNvCxnSpPr>
          <p:nvPr/>
        </p:nvCxnSpPr>
        <p:spPr bwMode="auto">
          <a:xfrm rot="16200000" flipV="1">
            <a:off x="6588225" y="4833156"/>
            <a:ext cx="900100" cy="1044115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ight Arrow 2"/>
          <p:cNvSpPr/>
          <p:nvPr/>
        </p:nvSpPr>
        <p:spPr bwMode="auto">
          <a:xfrm>
            <a:off x="251520" y="4768008"/>
            <a:ext cx="288032" cy="21602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423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Challenges in Semantic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Reject the largest number of incorrect program</a:t>
            </a:r>
          </a:p>
          <a:p>
            <a:endParaRPr lang="en-CA" dirty="0" smtClean="0"/>
          </a:p>
          <a:p>
            <a:r>
              <a:rPr lang="en-CA" dirty="0" smtClean="0"/>
              <a:t>Accept all correct programs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85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Spaghetti Stacks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Treat the symbol table as a linked structure of scopes</a:t>
            </a:r>
          </a:p>
          <a:p>
            <a:r>
              <a:rPr lang="en-CA" dirty="0" smtClean="0"/>
              <a:t>Each scope stores a pointer to its parent, but not vice-versa</a:t>
            </a:r>
          </a:p>
          <a:p>
            <a:r>
              <a:rPr lang="en-CA" dirty="0" smtClean="0"/>
              <a:t>From any point in the program, symbol table appears to be a stack</a:t>
            </a:r>
          </a:p>
          <a:p>
            <a:r>
              <a:rPr lang="en-CA" dirty="0" smtClean="0"/>
              <a:t>This is called a </a:t>
            </a:r>
            <a:r>
              <a:rPr lang="en-CA" dirty="0" smtClean="0">
                <a:solidFill>
                  <a:schemeClr val="accent2"/>
                </a:solidFill>
              </a:rPr>
              <a:t>spaghetti stack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77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Why Two Interpretations?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</a:t>
            </a:r>
            <a:r>
              <a:rPr lang="en-CA" dirty="0" smtClean="0"/>
              <a:t>paghetti stack more accurately captures the scoping structure</a:t>
            </a:r>
          </a:p>
          <a:p>
            <a:r>
              <a:rPr lang="en-CA" dirty="0" smtClean="0"/>
              <a:t>S</a:t>
            </a:r>
            <a:r>
              <a:rPr lang="en-CA" dirty="0"/>
              <a:t>paghetti stack </a:t>
            </a:r>
            <a:r>
              <a:rPr lang="en-CA" dirty="0" smtClean="0"/>
              <a:t>is a </a:t>
            </a:r>
            <a:r>
              <a:rPr lang="en-CA" i="1" dirty="0" smtClean="0"/>
              <a:t>static structure</a:t>
            </a:r>
            <a:r>
              <a:rPr lang="en-CA" dirty="0" smtClean="0"/>
              <a:t>; explicit stack is </a:t>
            </a:r>
            <a:r>
              <a:rPr lang="en-CA" i="1" dirty="0" smtClean="0"/>
              <a:t>dynamic structure</a:t>
            </a:r>
          </a:p>
          <a:p>
            <a:r>
              <a:rPr lang="en-CA" dirty="0" smtClean="0"/>
              <a:t>Explicit stack is an optimization of a spaghetti stack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65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Scoping with Inheritance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268760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</a:t>
            </a:r>
            <a:r>
              <a:rPr lang="en-CA" sz="1800" kern="0" dirty="0" err="1" smtClean="0"/>
              <a:t>protocted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baseInt</a:t>
            </a:r>
            <a:r>
              <a:rPr lang="en-CA" sz="1800" kern="0" dirty="0" smtClean="0"/>
              <a:t>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36408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9" name="Curved Connector 18"/>
          <p:cNvCxnSpPr>
            <a:stCxn id="11" idx="1"/>
            <a:endCxn id="8" idx="1"/>
          </p:cNvCxnSpPr>
          <p:nvPr/>
        </p:nvCxnSpPr>
        <p:spPr bwMode="auto">
          <a:xfrm rot="10800000">
            <a:off x="536408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64088" y="2455752"/>
            <a:ext cx="2448272" cy="1305434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dirty="0" err="1"/>
                      <a:t>publicBaseInt</a:t>
                    </a:r>
                    <a:r>
                      <a:rPr lang="en-CA" dirty="0"/>
                      <a:t>   </a:t>
                    </a:r>
                    <a:r>
                      <a:rPr lang="en-CA" dirty="0" smtClean="0"/>
                      <a:t> 1</a:t>
                    </a:r>
                    <a:endParaRPr lang="en-CA" dirty="0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Base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</a:t>
                </a:r>
                <a:r>
                  <a:rPr lang="en-CA" dirty="0" err="1"/>
                  <a:t>B</a:t>
                </a:r>
                <a:r>
                  <a:rPr kumimoji="0" lang="en-CA" sz="24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aseInt</a:t>
                </a: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41094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Scoping with Inheritance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268760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</a:t>
            </a:r>
            <a:r>
              <a:rPr lang="en-CA" sz="1800" kern="0" dirty="0" err="1" smtClean="0"/>
              <a:t>protocted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baseInt</a:t>
            </a:r>
            <a:r>
              <a:rPr lang="en-CA" sz="1800" kern="0" dirty="0" smtClean="0"/>
              <a:t>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derivedInt</a:t>
            </a:r>
            <a:r>
              <a:rPr lang="en-CA" sz="1800" kern="0" dirty="0" smtClean="0"/>
              <a:t>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4;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</a:t>
            </a:r>
            <a:r>
              <a:rPr lang="en-CA" sz="1800" kern="0" dirty="0" err="1" smtClean="0"/>
              <a:t>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/>
              <a:t>b</a:t>
            </a:r>
            <a:r>
              <a:rPr lang="en-CA" sz="1800" kern="0" dirty="0" err="1" smtClean="0"/>
              <a:t>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derivedInt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publicBaseInt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36408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36408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64088" y="2455752"/>
            <a:ext cx="2448272" cy="1305434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dirty="0" err="1"/>
                      <a:t>publicBaseInt</a:t>
                    </a:r>
                    <a:r>
                      <a:rPr lang="en-CA" dirty="0"/>
                      <a:t>   </a:t>
                    </a:r>
                    <a:r>
                      <a:rPr lang="en-CA" dirty="0" smtClean="0"/>
                      <a:t> 1</a:t>
                    </a:r>
                    <a:endParaRPr lang="en-CA" dirty="0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Base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</a:t>
                </a:r>
                <a:r>
                  <a:rPr lang="en-CA" dirty="0" err="1"/>
                  <a:t>B</a:t>
                </a:r>
                <a:r>
                  <a:rPr kumimoji="0" lang="en-CA" sz="24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aseInt</a:t>
                </a: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364088" y="2676421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364088" y="4139790"/>
            <a:ext cx="2448272" cy="1305434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CA" dirty="0" err="1" smtClean="0"/>
                      <a:t>drivedInt</a:t>
                    </a:r>
                    <a:r>
                      <a:rPr lang="en-CA" dirty="0" smtClean="0"/>
                      <a:t>           3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Derived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err="1" smtClean="0"/>
                  <a:t>publicBaseInt</a:t>
                </a:r>
                <a:r>
                  <a:rPr lang="en-CA" dirty="0" smtClean="0"/>
                  <a:t>    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32610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Scoping with Inheritance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268760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</a:t>
            </a:r>
            <a:r>
              <a:rPr lang="en-CA" sz="1800" kern="0" dirty="0" err="1" smtClean="0"/>
              <a:t>protocted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baseInt</a:t>
            </a:r>
            <a:r>
              <a:rPr lang="en-CA" sz="1800" kern="0" dirty="0" smtClean="0"/>
              <a:t>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derivedInt</a:t>
            </a:r>
            <a:r>
              <a:rPr lang="en-CA" sz="1800" kern="0" dirty="0" smtClean="0"/>
              <a:t>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4;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</a:t>
            </a:r>
            <a:r>
              <a:rPr lang="en-CA" sz="1800" kern="0" dirty="0" err="1" smtClean="0"/>
              <a:t>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/>
              <a:t>b</a:t>
            </a:r>
            <a:r>
              <a:rPr lang="en-CA" sz="1800" kern="0" dirty="0" err="1" smtClean="0"/>
              <a:t>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derivedInt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publicBaseInt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36408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36408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64088" y="2455752"/>
            <a:ext cx="2448272" cy="1305434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dirty="0" err="1"/>
                      <a:t>publicBaseInt</a:t>
                    </a:r>
                    <a:r>
                      <a:rPr lang="en-CA" dirty="0"/>
                      <a:t>   </a:t>
                    </a:r>
                    <a:r>
                      <a:rPr lang="en-CA" dirty="0" smtClean="0"/>
                      <a:t> 1</a:t>
                    </a:r>
                    <a:endParaRPr lang="en-CA" dirty="0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Base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</a:t>
                </a:r>
                <a:r>
                  <a:rPr lang="en-CA" dirty="0" err="1"/>
                  <a:t>B</a:t>
                </a:r>
                <a:r>
                  <a:rPr kumimoji="0" lang="en-CA" sz="24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aseInt</a:t>
                </a: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364088" y="2676421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364088" y="4139790"/>
            <a:ext cx="2448272" cy="1305434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CA" dirty="0" err="1" smtClean="0"/>
                      <a:t>drivedInt</a:t>
                    </a:r>
                    <a:r>
                      <a:rPr lang="en-CA" dirty="0" smtClean="0"/>
                      <a:t>           3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Derived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err="1" smtClean="0"/>
                  <a:t>publicBaseInt</a:t>
                </a:r>
                <a:r>
                  <a:rPr lang="en-CA" dirty="0" smtClean="0"/>
                  <a:t>    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Rectangle 6"/>
          <p:cNvSpPr/>
          <p:nvPr/>
        </p:nvSpPr>
        <p:spPr bwMode="auto">
          <a:xfrm>
            <a:off x="1691680" y="558924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CA" sz="18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431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Scoping with Inheritance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268760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</a:t>
            </a:r>
            <a:r>
              <a:rPr lang="en-CA" sz="1800" kern="0" dirty="0" err="1" smtClean="0"/>
              <a:t>protocted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baseInt</a:t>
            </a:r>
            <a:r>
              <a:rPr lang="en-CA" sz="1800" kern="0" dirty="0" smtClean="0"/>
              <a:t>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derivedInt</a:t>
            </a:r>
            <a:r>
              <a:rPr lang="en-CA" sz="1800" kern="0" dirty="0" smtClean="0"/>
              <a:t>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4;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smtClean="0">
                <a:solidFill>
                  <a:srgbClr val="FF0000"/>
                </a:solidFill>
              </a:rPr>
              <a:t>public void </a:t>
            </a:r>
            <a:r>
              <a:rPr lang="en-CA" sz="1800" kern="0" dirty="0" err="1" smtClean="0">
                <a:solidFill>
                  <a:srgbClr val="FF0000"/>
                </a:solidFill>
              </a:rPr>
              <a:t>doSomething</a:t>
            </a:r>
            <a:r>
              <a:rPr lang="en-CA" sz="1800" kern="0" dirty="0" smtClean="0">
                <a:solidFill>
                  <a:srgbClr val="FF0000"/>
                </a:solidFill>
              </a:rPr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</a:t>
            </a:r>
            <a:r>
              <a:rPr lang="en-CA" sz="1800" kern="0" dirty="0" err="1" smtClean="0"/>
              <a:t>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/>
              <a:t>b</a:t>
            </a:r>
            <a:r>
              <a:rPr lang="en-CA" sz="1800" kern="0" dirty="0" err="1" smtClean="0"/>
              <a:t>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derivedInt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publicBaseInt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36408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36408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64088" y="2455752"/>
            <a:ext cx="2448272" cy="1305434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dirty="0" err="1"/>
                      <a:t>publicBaseInt</a:t>
                    </a:r>
                    <a:r>
                      <a:rPr lang="en-CA" dirty="0"/>
                      <a:t>   </a:t>
                    </a:r>
                    <a:r>
                      <a:rPr lang="en-CA" dirty="0" smtClean="0"/>
                      <a:t> 1</a:t>
                    </a:r>
                    <a:endParaRPr lang="en-CA" dirty="0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Base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</a:t>
                </a:r>
                <a:r>
                  <a:rPr lang="en-CA" dirty="0" err="1"/>
                  <a:t>B</a:t>
                </a:r>
                <a:r>
                  <a:rPr kumimoji="0" lang="en-CA" sz="24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aseInt</a:t>
                </a: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364088" y="2676421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364088" y="4139790"/>
            <a:ext cx="2448272" cy="1305434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CA" dirty="0" err="1" smtClean="0"/>
                      <a:t>drivedInt</a:t>
                    </a:r>
                    <a:r>
                      <a:rPr lang="en-CA" dirty="0" smtClean="0"/>
                      <a:t>           3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Derived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err="1" smtClean="0"/>
                  <a:t>publicBaseInt</a:t>
                </a:r>
                <a:r>
                  <a:rPr lang="en-CA" dirty="0" smtClean="0"/>
                  <a:t>    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Rectangle 6"/>
          <p:cNvSpPr/>
          <p:nvPr/>
        </p:nvSpPr>
        <p:spPr bwMode="auto">
          <a:xfrm>
            <a:off x="1691680" y="558924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CA" sz="18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364088" y="5867982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1" name="Curved Connector 30"/>
          <p:cNvCxnSpPr/>
          <p:nvPr/>
        </p:nvCxnSpPr>
        <p:spPr bwMode="auto">
          <a:xfrm rot="10800000">
            <a:off x="5364089" y="4437833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79819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Scoping with Inheritance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268760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</a:t>
            </a:r>
            <a:r>
              <a:rPr lang="en-CA" sz="1800" kern="0" dirty="0" err="1" smtClean="0"/>
              <a:t>protocted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baseInt</a:t>
            </a:r>
            <a:r>
              <a:rPr lang="en-CA" sz="1800" kern="0" dirty="0" smtClean="0"/>
              <a:t>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derivedInt</a:t>
            </a:r>
            <a:r>
              <a:rPr lang="en-CA" sz="1800" kern="0" dirty="0" smtClean="0"/>
              <a:t>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4;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>
                <a:solidFill>
                  <a:srgbClr val="FF0000"/>
                </a:solidFill>
              </a:rPr>
              <a:t>S</a:t>
            </a:r>
            <a:r>
              <a:rPr lang="en-CA" sz="1800" kern="0" dirty="0" err="1" smtClean="0">
                <a:solidFill>
                  <a:srgbClr val="FF0000"/>
                </a:solidFill>
              </a:rPr>
              <a:t>ystem.out.println</a:t>
            </a:r>
            <a:r>
              <a:rPr lang="en-CA" sz="1800" kern="0" dirty="0" smtClean="0">
                <a:solidFill>
                  <a:srgbClr val="FF0000"/>
                </a:solidFill>
              </a:rPr>
              <a:t>(</a:t>
            </a:r>
            <a:r>
              <a:rPr lang="en-CA" sz="1800" kern="0" dirty="0" err="1" smtClean="0">
                <a:solidFill>
                  <a:srgbClr val="FF0000"/>
                </a:solidFill>
              </a:rPr>
              <a:t>publicBaseInt</a:t>
            </a:r>
            <a:r>
              <a:rPr lang="en-CA" sz="1800" kern="0" dirty="0" smtClean="0">
                <a:solidFill>
                  <a:srgbClr val="FF0000"/>
                </a:solidFill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/>
              <a:t>b</a:t>
            </a:r>
            <a:r>
              <a:rPr lang="en-CA" sz="1800" kern="0" dirty="0" err="1" smtClean="0"/>
              <a:t>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derivedInt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publicBaseInt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36408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36408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64088" y="2455752"/>
            <a:ext cx="2448272" cy="1305434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dirty="0" err="1"/>
                      <a:t>publicBaseInt</a:t>
                    </a:r>
                    <a:r>
                      <a:rPr lang="en-CA" dirty="0"/>
                      <a:t>   </a:t>
                    </a:r>
                    <a:r>
                      <a:rPr lang="en-CA" dirty="0" smtClean="0"/>
                      <a:t> 1</a:t>
                    </a:r>
                    <a:endParaRPr lang="en-CA" dirty="0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Base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</a:t>
                </a:r>
                <a:r>
                  <a:rPr lang="en-CA" dirty="0" err="1"/>
                  <a:t>B</a:t>
                </a:r>
                <a:r>
                  <a:rPr kumimoji="0" lang="en-CA" sz="24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aseInt</a:t>
                </a: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364088" y="2676421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364088" y="4139790"/>
            <a:ext cx="2448272" cy="1305434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CA" dirty="0" err="1" smtClean="0"/>
                      <a:t>drivedInt</a:t>
                    </a:r>
                    <a:r>
                      <a:rPr lang="en-CA" dirty="0" smtClean="0"/>
                      <a:t>           3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Derived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err="1" smtClean="0"/>
                  <a:t>publicBaseInt</a:t>
                </a:r>
                <a:r>
                  <a:rPr lang="en-CA" dirty="0" smtClean="0"/>
                  <a:t>    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Rectangle 6"/>
          <p:cNvSpPr/>
          <p:nvPr/>
        </p:nvSpPr>
        <p:spPr bwMode="auto">
          <a:xfrm>
            <a:off x="1691680" y="558924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4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imes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CA" sz="18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364088" y="5867982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1" name="Curved Connector 30"/>
          <p:cNvCxnSpPr/>
          <p:nvPr/>
        </p:nvCxnSpPr>
        <p:spPr bwMode="auto">
          <a:xfrm rot="10800000">
            <a:off x="5364089" y="4437833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06366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Scoping with Inheritance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268760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</a:t>
            </a:r>
            <a:r>
              <a:rPr lang="en-CA" sz="1800" kern="0" dirty="0" err="1" smtClean="0"/>
              <a:t>protocted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baseInt</a:t>
            </a:r>
            <a:r>
              <a:rPr lang="en-CA" sz="1800" kern="0" dirty="0" smtClean="0"/>
              <a:t>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derivedInt</a:t>
            </a:r>
            <a:r>
              <a:rPr lang="en-CA" sz="1800" kern="0" dirty="0" smtClean="0"/>
              <a:t>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4;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/>
              <a:t>S</a:t>
            </a:r>
            <a:r>
              <a:rPr lang="en-CA" sz="1800" kern="0" dirty="0" err="1" smtClean="0"/>
              <a:t>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 smtClean="0">
                <a:solidFill>
                  <a:srgbClr val="FF0000"/>
                </a:solidFill>
              </a:rPr>
              <a:t>System.out.println</a:t>
            </a:r>
            <a:r>
              <a:rPr lang="en-CA" sz="1800" kern="0" dirty="0" smtClean="0">
                <a:solidFill>
                  <a:srgbClr val="FF0000"/>
                </a:solidFill>
              </a:rPr>
              <a:t>(</a:t>
            </a:r>
            <a:r>
              <a:rPr lang="en-CA" sz="1800" kern="0" dirty="0" err="1">
                <a:solidFill>
                  <a:srgbClr val="FF0000"/>
                </a:solidFill>
              </a:rPr>
              <a:t>b</a:t>
            </a:r>
            <a:r>
              <a:rPr lang="en-CA" sz="1800" kern="0" dirty="0" err="1" smtClean="0">
                <a:solidFill>
                  <a:srgbClr val="FF0000"/>
                </a:solidFill>
              </a:rPr>
              <a:t>aseInt</a:t>
            </a:r>
            <a:r>
              <a:rPr lang="en-CA" sz="1800" kern="0" dirty="0">
                <a:solidFill>
                  <a:srgbClr val="FF0000"/>
                </a:solidFill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derivedInt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publicBaseInt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36408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36408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64088" y="2455752"/>
            <a:ext cx="2448272" cy="1305434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dirty="0" err="1"/>
                      <a:t>publicBaseInt</a:t>
                    </a:r>
                    <a:r>
                      <a:rPr lang="en-CA" dirty="0"/>
                      <a:t>   </a:t>
                    </a:r>
                    <a:r>
                      <a:rPr lang="en-CA" dirty="0" smtClean="0"/>
                      <a:t> 1</a:t>
                    </a:r>
                    <a:endParaRPr lang="en-CA" dirty="0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Base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</a:t>
                </a:r>
                <a:r>
                  <a:rPr lang="en-CA" dirty="0" err="1"/>
                  <a:t>B</a:t>
                </a:r>
                <a:r>
                  <a:rPr kumimoji="0" lang="en-CA" sz="24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aseInt</a:t>
                </a: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364088" y="2676421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364088" y="4139790"/>
            <a:ext cx="2448272" cy="1305434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CA" dirty="0" err="1" smtClean="0"/>
                      <a:t>drivedInt</a:t>
                    </a:r>
                    <a:r>
                      <a:rPr lang="en-CA" dirty="0" smtClean="0"/>
                      <a:t>           3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Derived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err="1" smtClean="0"/>
                  <a:t>publicBaseInt</a:t>
                </a:r>
                <a:r>
                  <a:rPr lang="en-CA" dirty="0" smtClean="0"/>
                  <a:t>    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Rectangle 6"/>
          <p:cNvSpPr/>
          <p:nvPr/>
        </p:nvSpPr>
        <p:spPr bwMode="auto">
          <a:xfrm>
            <a:off x="1691680" y="558924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2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364088" y="5867982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1" name="Curved Connector 30"/>
          <p:cNvCxnSpPr/>
          <p:nvPr/>
        </p:nvCxnSpPr>
        <p:spPr bwMode="auto">
          <a:xfrm rot="10800000">
            <a:off x="5364089" y="4437833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21433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Scoping with Inheritance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268760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</a:t>
            </a:r>
            <a:r>
              <a:rPr lang="en-CA" sz="1800" kern="0" dirty="0" err="1" smtClean="0"/>
              <a:t>protocted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baseInt</a:t>
            </a:r>
            <a:r>
              <a:rPr lang="en-CA" sz="1800" kern="0" dirty="0" smtClean="0"/>
              <a:t>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derivedInt</a:t>
            </a:r>
            <a:r>
              <a:rPr lang="en-CA" sz="1800" kern="0" dirty="0" smtClean="0"/>
              <a:t>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4;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/>
              <a:t>S</a:t>
            </a:r>
            <a:r>
              <a:rPr lang="en-CA" sz="1800" kern="0" dirty="0" err="1" smtClean="0"/>
              <a:t>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/>
              <a:t>b</a:t>
            </a:r>
            <a:r>
              <a:rPr lang="en-CA" sz="1800" kern="0" dirty="0" err="1" smtClean="0"/>
              <a:t>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	</a:t>
            </a:r>
            <a:r>
              <a:rPr lang="en-CA" sz="1800" kern="0" dirty="0" err="1" smtClean="0">
                <a:solidFill>
                  <a:srgbClr val="FF0000"/>
                </a:solidFill>
              </a:rPr>
              <a:t>System.out.println</a:t>
            </a:r>
            <a:r>
              <a:rPr lang="en-CA" sz="1800" kern="0" dirty="0" smtClean="0">
                <a:solidFill>
                  <a:srgbClr val="FF0000"/>
                </a:solidFill>
              </a:rPr>
              <a:t>(</a:t>
            </a:r>
            <a:r>
              <a:rPr lang="en-CA" sz="1800" kern="0" dirty="0" err="1" smtClean="0">
                <a:solidFill>
                  <a:srgbClr val="FF0000"/>
                </a:solidFill>
              </a:rPr>
              <a:t>derivedInt</a:t>
            </a:r>
            <a:r>
              <a:rPr lang="en-CA" sz="1800" kern="0" dirty="0">
                <a:solidFill>
                  <a:srgbClr val="FF0000"/>
                </a:solidFill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publicBaseInt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36408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36408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64088" y="2455752"/>
            <a:ext cx="2448272" cy="1305434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dirty="0" err="1"/>
                      <a:t>publicBaseInt</a:t>
                    </a:r>
                    <a:r>
                      <a:rPr lang="en-CA" dirty="0"/>
                      <a:t>   </a:t>
                    </a:r>
                    <a:r>
                      <a:rPr lang="en-CA" dirty="0" smtClean="0"/>
                      <a:t> 1</a:t>
                    </a:r>
                    <a:endParaRPr lang="en-CA" dirty="0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Base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</a:t>
                </a:r>
                <a:r>
                  <a:rPr lang="en-CA" dirty="0" err="1"/>
                  <a:t>B</a:t>
                </a:r>
                <a:r>
                  <a:rPr kumimoji="0" lang="en-CA" sz="24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aseInt</a:t>
                </a: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364088" y="2676421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364088" y="4139790"/>
            <a:ext cx="2448272" cy="1305434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CA" dirty="0" err="1" smtClean="0"/>
                      <a:t>drivedInt</a:t>
                    </a:r>
                    <a:r>
                      <a:rPr lang="en-CA" dirty="0" smtClean="0"/>
                      <a:t>           3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Derived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err="1" smtClean="0"/>
                  <a:t>publicBaseInt</a:t>
                </a:r>
                <a:r>
                  <a:rPr lang="en-CA" dirty="0" smtClean="0"/>
                  <a:t>    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Rectangle 6"/>
          <p:cNvSpPr/>
          <p:nvPr/>
        </p:nvSpPr>
        <p:spPr bwMode="auto">
          <a:xfrm>
            <a:off x="1691680" y="558924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3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364088" y="5867982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1" name="Curved Connector 30"/>
          <p:cNvCxnSpPr/>
          <p:nvPr/>
        </p:nvCxnSpPr>
        <p:spPr bwMode="auto">
          <a:xfrm rot="10800000">
            <a:off x="5364089" y="4437833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29274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Scoping with Inheritance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268760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</a:t>
            </a:r>
            <a:r>
              <a:rPr lang="en-CA" sz="1800" kern="0" dirty="0" err="1" smtClean="0"/>
              <a:t>protocted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baseInt</a:t>
            </a:r>
            <a:r>
              <a:rPr lang="en-CA" sz="1800" kern="0" dirty="0" smtClean="0"/>
              <a:t>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derivedInt</a:t>
            </a:r>
            <a:r>
              <a:rPr lang="en-CA" sz="1800" kern="0" dirty="0" smtClean="0"/>
              <a:t>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4;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/>
              <a:t>S</a:t>
            </a:r>
            <a:r>
              <a:rPr lang="en-CA" sz="1800" kern="0" dirty="0" err="1" smtClean="0"/>
              <a:t>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/>
              <a:t>b</a:t>
            </a:r>
            <a:r>
              <a:rPr lang="en-CA" sz="1800" kern="0" dirty="0" err="1" smtClean="0"/>
              <a:t>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derivedInt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 smtClean="0">
                <a:solidFill>
                  <a:srgbClr val="FF0000"/>
                </a:solidFill>
              </a:rPr>
              <a:t>int</a:t>
            </a:r>
            <a:r>
              <a:rPr lang="en-CA" sz="1800" kern="0" dirty="0" smtClean="0">
                <a:solidFill>
                  <a:srgbClr val="FF0000"/>
                </a:solidFill>
              </a:rPr>
              <a:t> </a:t>
            </a:r>
            <a:r>
              <a:rPr lang="en-CA" sz="1800" kern="0" dirty="0" err="1" smtClean="0">
                <a:solidFill>
                  <a:srgbClr val="FF0000"/>
                </a:solidFill>
              </a:rPr>
              <a:t>publicBaseInt</a:t>
            </a:r>
            <a:r>
              <a:rPr lang="en-CA" sz="1800" kern="0" dirty="0" smtClean="0">
                <a:solidFill>
                  <a:srgbClr val="FF0000"/>
                </a:solidFill>
              </a:rPr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/>
              <a:t>System.out.println</a:t>
            </a:r>
            <a:r>
              <a:rPr lang="en-CA" sz="1800" kern="0" dirty="0"/>
              <a:t>(</a:t>
            </a:r>
            <a:r>
              <a:rPr lang="en-CA" sz="1800" kern="0" dirty="0" err="1"/>
              <a:t>publicBaseInt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36408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36408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64088" y="2455752"/>
            <a:ext cx="2448272" cy="1305434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dirty="0" err="1"/>
                      <a:t>publicBaseInt</a:t>
                    </a:r>
                    <a:r>
                      <a:rPr lang="en-CA" dirty="0"/>
                      <a:t>   </a:t>
                    </a:r>
                    <a:r>
                      <a:rPr lang="en-CA" dirty="0" smtClean="0"/>
                      <a:t> 1</a:t>
                    </a:r>
                    <a:endParaRPr lang="en-CA" dirty="0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Base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</a:t>
                </a:r>
                <a:r>
                  <a:rPr lang="en-CA" dirty="0" err="1"/>
                  <a:t>B</a:t>
                </a:r>
                <a:r>
                  <a:rPr kumimoji="0" lang="en-CA" sz="24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aseInt</a:t>
                </a: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364088" y="2676421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364088" y="4139790"/>
            <a:ext cx="2448272" cy="1305434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CA" dirty="0" err="1" smtClean="0"/>
                      <a:t>drivedInt</a:t>
                    </a:r>
                    <a:r>
                      <a:rPr lang="en-CA" dirty="0" smtClean="0"/>
                      <a:t>           3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Derived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err="1" smtClean="0"/>
                  <a:t>publicBaseInt</a:t>
                </a:r>
                <a:r>
                  <a:rPr lang="en-CA" dirty="0" smtClean="0"/>
                  <a:t>    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Rectangle 6"/>
          <p:cNvSpPr/>
          <p:nvPr/>
        </p:nvSpPr>
        <p:spPr bwMode="auto">
          <a:xfrm>
            <a:off x="1691680" y="558924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3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364088" y="5867982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1" name="Curved Connector 30"/>
          <p:cNvCxnSpPr/>
          <p:nvPr/>
        </p:nvCxnSpPr>
        <p:spPr bwMode="auto">
          <a:xfrm rot="10800000">
            <a:off x="5364089" y="4437833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5364088" y="6309320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err="1" smtClean="0"/>
              <a:t>publicBaseInt</a:t>
            </a:r>
            <a:r>
              <a:rPr lang="en-CA" dirty="0" smtClean="0"/>
              <a:t>    6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7279728" y="6309320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20206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486288" y="3924314"/>
            <a:ext cx="1437640" cy="360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Validity </a:t>
            </a:r>
            <a:r>
              <a:rPr lang="en-CA" dirty="0" err="1" smtClean="0"/>
              <a:t>vs</a:t>
            </a:r>
            <a:r>
              <a:rPr lang="en-CA" dirty="0" smtClean="0"/>
              <a:t> Correctness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err="1" smtClean="0"/>
              <a:t>func</a:t>
            </a:r>
            <a:r>
              <a:rPr lang="en-CA" dirty="0" smtClean="0"/>
              <a:t> </a:t>
            </a:r>
            <a:r>
              <a:rPr lang="en-CA" dirty="0" smtClean="0"/>
              <a:t>main </a:t>
            </a:r>
            <a:r>
              <a:rPr lang="en-CA" dirty="0" smtClean="0"/>
              <a:t>() </a:t>
            </a:r>
            <a:r>
              <a:rPr lang="en-CA" dirty="0" err="1" smtClean="0"/>
              <a:t>int</a:t>
            </a:r>
            <a:r>
              <a:rPr lang="en-CA" dirty="0" smtClean="0"/>
              <a:t> {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string x;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if (false) </a:t>
            </a:r>
            <a:r>
              <a:rPr lang="en-CA" dirty="0"/>
              <a:t>{</a:t>
            </a:r>
          </a:p>
          <a:p>
            <a:pPr marL="0" indent="0">
              <a:buNone/>
            </a:pPr>
            <a:r>
              <a:rPr lang="en-CA" dirty="0"/>
              <a:t>		</a:t>
            </a:r>
            <a:r>
              <a:rPr lang="en-CA" dirty="0" smtClean="0"/>
              <a:t>x = 137;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	}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}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44008" y="4233282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Safe! cannot happen!</a:t>
            </a:r>
            <a:endParaRPr lang="en-CA" sz="2000" dirty="0">
              <a:solidFill>
                <a:srgbClr val="FF0000"/>
              </a:solidFill>
            </a:endParaRPr>
          </a:p>
        </p:txBody>
      </p:sp>
      <p:cxnSp>
        <p:nvCxnSpPr>
          <p:cNvPr id="8" name="Curved Connector 7"/>
          <p:cNvCxnSpPr/>
          <p:nvPr/>
        </p:nvCxnSpPr>
        <p:spPr bwMode="auto">
          <a:xfrm>
            <a:off x="3203848" y="4284354"/>
            <a:ext cx="1728192" cy="388616"/>
          </a:xfrm>
          <a:prstGeom prst="curvedConnector3">
            <a:avLst>
              <a:gd name="adj1" fmla="val -621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998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 smtClean="0"/>
              <a:t>Scoping with Inheritance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268760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</a:t>
            </a:r>
            <a:r>
              <a:rPr lang="en-CA" sz="1800" kern="0" dirty="0" err="1" smtClean="0"/>
              <a:t>protocted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baseInt</a:t>
            </a:r>
            <a:r>
              <a:rPr lang="en-CA" sz="1800" kern="0" dirty="0" smtClean="0"/>
              <a:t>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derivedInt</a:t>
            </a:r>
            <a:r>
              <a:rPr lang="en-CA" sz="1800" kern="0" dirty="0" smtClean="0"/>
              <a:t>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4;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/>
              <a:t>S</a:t>
            </a:r>
            <a:r>
              <a:rPr lang="en-CA" sz="1800" kern="0" dirty="0" err="1" smtClean="0"/>
              <a:t>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/>
              <a:t>b</a:t>
            </a:r>
            <a:r>
              <a:rPr lang="en-CA" sz="1800" kern="0" dirty="0" err="1" smtClean="0"/>
              <a:t>aseInt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derivedInt</a:t>
            </a:r>
            <a:r>
              <a:rPr lang="en-CA" sz="1800" kern="0" dirty="0"/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</a:t>
            </a:r>
            <a:r>
              <a:rPr lang="en-CA" sz="1800" kern="0" dirty="0" err="1" smtClean="0"/>
              <a:t>publicBaseInt</a:t>
            </a:r>
            <a:r>
              <a:rPr lang="en-CA" sz="1800" kern="0" dirty="0" smtClean="0"/>
              <a:t> = 6;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>
                <a:solidFill>
                  <a:srgbClr val="FF0000"/>
                </a:solidFill>
              </a:rPr>
              <a:t>System.out.println</a:t>
            </a:r>
            <a:r>
              <a:rPr lang="en-CA" sz="1800" kern="0" dirty="0">
                <a:solidFill>
                  <a:srgbClr val="FF0000"/>
                </a:solidFill>
              </a:rPr>
              <a:t>(</a:t>
            </a:r>
            <a:r>
              <a:rPr lang="en-CA" sz="1800" kern="0" dirty="0" err="1">
                <a:solidFill>
                  <a:srgbClr val="FF0000"/>
                </a:solidFill>
              </a:rPr>
              <a:t>publicBaseInt</a:t>
            </a:r>
            <a:r>
              <a:rPr lang="en-CA" sz="1800" kern="0" dirty="0">
                <a:solidFill>
                  <a:srgbClr val="FF0000"/>
                </a:solidFill>
              </a:rPr>
              <a:t>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36408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19" name="Curved Connector 18"/>
          <p:cNvCxnSpPr>
            <a:endCxn id="8" idx="1"/>
          </p:cNvCxnSpPr>
          <p:nvPr/>
        </p:nvCxnSpPr>
        <p:spPr bwMode="auto">
          <a:xfrm rot="10800000">
            <a:off x="536408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1" name="Group 20"/>
          <p:cNvGrpSpPr/>
          <p:nvPr/>
        </p:nvGrpSpPr>
        <p:grpSpPr>
          <a:xfrm>
            <a:off x="5364088" y="2455752"/>
            <a:ext cx="2448272" cy="1305434"/>
            <a:chOff x="6084168" y="3491718"/>
            <a:chExt cx="1800200" cy="1305434"/>
          </a:xfrm>
        </p:grpSpPr>
        <p:grpSp>
          <p:nvGrpSpPr>
            <p:cNvPr id="22" name="Group 21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28" name="Rectangle 27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algn="l"/>
                    <a:r>
                      <a:rPr lang="en-CA" dirty="0" err="1"/>
                      <a:t>publicBaseInt</a:t>
                    </a:r>
                    <a:r>
                      <a:rPr lang="en-CA" dirty="0"/>
                      <a:t>   </a:t>
                    </a:r>
                    <a:r>
                      <a:rPr lang="en-CA" dirty="0" smtClean="0"/>
                      <a:t> 1</a:t>
                    </a:r>
                    <a:endParaRPr lang="en-CA" dirty="0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 bwMode="auto">
                  <a:xfrm>
                    <a:off x="8028384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27" name="Rectangle 26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Base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25" name="Rectangle 24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</a:t>
                </a:r>
                <a:r>
                  <a:rPr lang="en-CA" dirty="0" err="1"/>
                  <a:t>B</a:t>
                </a:r>
                <a:r>
                  <a:rPr kumimoji="0" lang="en-CA" sz="24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aseInt</a:t>
                </a:r>
                <a:r>
                  <a:rPr kumimoji="0" lang="en-CA" sz="2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</a:t>
                </a:r>
                <a:r>
                  <a:rPr kumimoji="0" lang="en-CA" sz="24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rPr>
                  <a:t>      </a:t>
                </a:r>
                <a:r>
                  <a:rPr lang="en-CA" dirty="0" smtClean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23" name="Straight Connector 22"/>
            <p:cNvCxnSpPr/>
            <p:nvPr/>
          </p:nvCxnSpPr>
          <p:spPr bwMode="auto">
            <a:xfrm>
              <a:off x="7380312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0" name="Curved Connector 49"/>
          <p:cNvCxnSpPr>
            <a:stCxn id="60" idx="1"/>
            <a:endCxn id="27" idx="1"/>
          </p:cNvCxnSpPr>
          <p:nvPr/>
        </p:nvCxnSpPr>
        <p:spPr bwMode="auto">
          <a:xfrm rot="10800000">
            <a:off x="5364088" y="2676421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54" name="Group 53"/>
          <p:cNvGrpSpPr/>
          <p:nvPr/>
        </p:nvGrpSpPr>
        <p:grpSpPr>
          <a:xfrm>
            <a:off x="5364088" y="4139790"/>
            <a:ext cx="2448272" cy="1305434"/>
            <a:chOff x="6084168" y="3491718"/>
            <a:chExt cx="1800200" cy="1305434"/>
          </a:xfrm>
        </p:grpSpPr>
        <p:grpSp>
          <p:nvGrpSpPr>
            <p:cNvPr id="55" name="Group 54"/>
            <p:cNvGrpSpPr/>
            <p:nvPr/>
          </p:nvGrpSpPr>
          <p:grpSpPr>
            <a:xfrm>
              <a:off x="6084168" y="3491718"/>
              <a:ext cx="1800200" cy="1305434"/>
              <a:chOff x="6084168" y="3635734"/>
              <a:chExt cx="1800200" cy="1305434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6084168" y="3635734"/>
                <a:ext cx="1800200" cy="873386"/>
                <a:chOff x="6084168" y="3491718"/>
                <a:chExt cx="1800200" cy="873386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6084168" y="3933056"/>
                  <a:ext cx="1800200" cy="432048"/>
                  <a:chOff x="6732240" y="1988840"/>
                  <a:chExt cx="1800200" cy="432048"/>
                </a:xfrm>
              </p:grpSpPr>
              <p:sp>
                <p:nvSpPr>
                  <p:cNvPr id="61" name="Rectangle 60"/>
                  <p:cNvSpPr/>
                  <p:nvPr/>
                </p:nvSpPr>
                <p:spPr bwMode="auto">
                  <a:xfrm>
                    <a:off x="6732240" y="1988840"/>
                    <a:ext cx="1800200" cy="432048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none" lIns="91440" tIns="45720" rIns="91440" bIns="45720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CA" dirty="0" err="1" smtClean="0"/>
                      <a:t>drivedInt</a:t>
                    </a:r>
                    <a:r>
                      <a:rPr lang="en-CA" dirty="0" smtClean="0"/>
                      <a:t>           3</a:t>
                    </a:r>
                    <a:endParaRPr kumimoji="0" lang="en-CA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endParaRPr>
                  </a:p>
                </p:txBody>
              </p:sp>
              <p:cxnSp>
                <p:nvCxnSpPr>
                  <p:cNvPr id="62" name="Straight Connector 61"/>
                  <p:cNvCxnSpPr/>
                  <p:nvPr/>
                </p:nvCxnSpPr>
                <p:spPr bwMode="auto">
                  <a:xfrm>
                    <a:off x="8140799" y="1988840"/>
                    <a:ext cx="0" cy="43204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</p:grpSp>
            <p:sp>
              <p:nvSpPr>
                <p:cNvPr id="60" name="Rectangle 59"/>
                <p:cNvSpPr/>
                <p:nvPr/>
              </p:nvSpPr>
              <p:spPr bwMode="auto">
                <a:xfrm>
                  <a:off x="6084168" y="3491718"/>
                  <a:ext cx="1800200" cy="44133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CA" sz="24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" charset="0"/>
                    </a:rPr>
                    <a:t>Derived</a:t>
                  </a:r>
                  <a:endParaRPr kumimoji="0" lang="en-CA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charset="0"/>
                  </a:endParaRPr>
                </a:p>
              </p:txBody>
            </p:sp>
          </p:grpSp>
          <p:sp>
            <p:nvSpPr>
              <p:cNvPr id="58" name="Rectangle 57"/>
              <p:cNvSpPr/>
              <p:nvPr/>
            </p:nvSpPr>
            <p:spPr bwMode="auto">
              <a:xfrm>
                <a:off x="6084168" y="450912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err="1" smtClean="0"/>
                  <a:t>publicBaseInt</a:t>
                </a:r>
                <a:r>
                  <a:rPr lang="en-CA" dirty="0" smtClean="0"/>
                  <a:t>    4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</p:grpSp>
        <p:cxnSp>
          <p:nvCxnSpPr>
            <p:cNvPr id="56" name="Straight Connector 55"/>
            <p:cNvCxnSpPr/>
            <p:nvPr/>
          </p:nvCxnSpPr>
          <p:spPr bwMode="auto">
            <a:xfrm>
              <a:off x="7492727" y="4365104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Rectangle 6"/>
          <p:cNvSpPr/>
          <p:nvPr/>
        </p:nvSpPr>
        <p:spPr bwMode="auto">
          <a:xfrm>
            <a:off x="1691680" y="558924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3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6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364088" y="5867982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1" name="Curved Connector 30"/>
          <p:cNvCxnSpPr/>
          <p:nvPr/>
        </p:nvCxnSpPr>
        <p:spPr bwMode="auto">
          <a:xfrm rot="10800000">
            <a:off x="5364089" y="4437833"/>
            <a:ext cx="12700" cy="168403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5364088" y="6309320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dirty="0" err="1" smtClean="0"/>
              <a:t>publicBaseInt</a:t>
            </a:r>
            <a:r>
              <a:rPr lang="en-CA" dirty="0" smtClean="0"/>
              <a:t>    6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7279728" y="6309320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34443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Inheritance and Scoping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Typically, the scope for a derived class will store a link to the scope of its base class</a:t>
            </a:r>
          </a:p>
          <a:p>
            <a:r>
              <a:rPr lang="en-CA" dirty="0" smtClean="0"/>
              <a:t>Looking up a field of a class traverses the scope chain until that field is found or a semantic error is found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31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Explicit Disambiguation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      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this.value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super.value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44420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644420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444208" y="2455752"/>
            <a:ext cx="2448272" cy="873386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dirty="0"/>
                  <a:t> value                 </a:t>
                </a:r>
                <a:r>
                  <a:rPr lang="en-CA" dirty="0" smtClean="0"/>
                  <a:t>1</a:t>
                </a:r>
                <a:endParaRPr lang="en-CA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Base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6444208" y="2676421"/>
            <a:ext cx="12700" cy="11892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6444208" y="3645024"/>
            <a:ext cx="2448272" cy="873386"/>
            <a:chOff x="6084168" y="3491718"/>
            <a:chExt cx="1800200" cy="873386"/>
          </a:xfrm>
        </p:grpSpPr>
        <p:grpSp>
          <p:nvGrpSpPr>
            <p:cNvPr id="24" name="Group 2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smtClean="0"/>
                  <a:t> value                 </a:t>
                </a:r>
                <a:r>
                  <a:rPr lang="en-CA" dirty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 bwMode="auto">
              <a:xfrm>
                <a:off x="8140799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" name="Rectangle 2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Derived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6444208" y="4869160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6444208" y="3865693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444208" y="5310498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dirty="0"/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8359848" y="5310498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56851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Explicit Disambiguation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      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smtClean="0">
                <a:solidFill>
                  <a:srgbClr val="FF0000"/>
                </a:solidFill>
              </a:rPr>
              <a:t>value</a:t>
            </a:r>
            <a:r>
              <a:rPr lang="en-CA" sz="1800" kern="0" dirty="0" smtClean="0"/>
              <a:t>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>
                <a:solidFill>
                  <a:srgbClr val="FF0000"/>
                </a:solidFill>
              </a:rPr>
              <a:t>this.value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>
                <a:solidFill>
                  <a:srgbClr val="FF0000"/>
                </a:solidFill>
              </a:rPr>
              <a:t>super.value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44420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644420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444208" y="2455752"/>
            <a:ext cx="2448272" cy="873386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dirty="0"/>
                  <a:t> value                 </a:t>
                </a:r>
                <a:r>
                  <a:rPr lang="en-CA" dirty="0" smtClean="0"/>
                  <a:t>1</a:t>
                </a:r>
                <a:endParaRPr lang="en-CA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Base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6444208" y="2676421"/>
            <a:ext cx="12700" cy="11892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6444208" y="3645024"/>
            <a:ext cx="2448272" cy="873386"/>
            <a:chOff x="6084168" y="3491718"/>
            <a:chExt cx="1800200" cy="873386"/>
          </a:xfrm>
        </p:grpSpPr>
        <p:grpSp>
          <p:nvGrpSpPr>
            <p:cNvPr id="24" name="Group 2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smtClean="0"/>
                  <a:t> value                 </a:t>
                </a:r>
                <a:r>
                  <a:rPr lang="en-CA" dirty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 bwMode="auto">
              <a:xfrm>
                <a:off x="8140799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" name="Rectangle 2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Derived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6444208" y="4869160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6444208" y="3865693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444208" y="5310498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dirty="0"/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8359848" y="5310498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93204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Explicit Disambiguation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      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 smtClean="0">
                <a:solidFill>
                  <a:srgbClr val="FF0000"/>
                </a:solidFill>
              </a:rPr>
              <a:t>System.out.println</a:t>
            </a:r>
            <a:r>
              <a:rPr lang="en-CA" sz="1800" kern="0" dirty="0" smtClean="0">
                <a:solidFill>
                  <a:srgbClr val="FF0000"/>
                </a:solidFill>
              </a:rPr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this.value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super.value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44420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644420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444208" y="2455752"/>
            <a:ext cx="2448272" cy="873386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dirty="0"/>
                  <a:t> value                 </a:t>
                </a:r>
                <a:r>
                  <a:rPr lang="en-CA" dirty="0" smtClean="0"/>
                  <a:t>1</a:t>
                </a:r>
                <a:endParaRPr lang="en-CA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Base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6444208" y="2676421"/>
            <a:ext cx="12700" cy="11892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6444208" y="3645024"/>
            <a:ext cx="2448272" cy="873386"/>
            <a:chOff x="6084168" y="3491718"/>
            <a:chExt cx="1800200" cy="873386"/>
          </a:xfrm>
        </p:grpSpPr>
        <p:grpSp>
          <p:nvGrpSpPr>
            <p:cNvPr id="24" name="Group 2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smtClean="0"/>
                  <a:t> value                 </a:t>
                </a:r>
                <a:r>
                  <a:rPr lang="en-CA" dirty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 bwMode="auto">
              <a:xfrm>
                <a:off x="8140799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" name="Rectangle 2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Derived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6444208" y="4869160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6444208" y="3865693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444208" y="5310498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dirty="0"/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8359848" y="5310498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1691680" y="522920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865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Explicit Disambiguation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      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 smtClean="0">
                <a:solidFill>
                  <a:srgbClr val="FF0000"/>
                </a:solidFill>
              </a:rPr>
              <a:t>System.out.println</a:t>
            </a:r>
            <a:r>
              <a:rPr lang="en-CA" sz="1800" kern="0" dirty="0" smtClean="0">
                <a:solidFill>
                  <a:srgbClr val="FF0000"/>
                </a:solidFill>
              </a:rPr>
              <a:t>(</a:t>
            </a:r>
            <a:r>
              <a:rPr lang="en-CA" sz="1800" kern="0" dirty="0" err="1" smtClean="0">
                <a:solidFill>
                  <a:srgbClr val="FF0000"/>
                </a:solidFill>
              </a:rPr>
              <a:t>this.value</a:t>
            </a:r>
            <a:r>
              <a:rPr lang="en-CA" sz="1800" kern="0" dirty="0" smtClean="0">
                <a:solidFill>
                  <a:srgbClr val="FF0000"/>
                </a:solidFill>
              </a:rPr>
              <a:t>);</a:t>
            </a:r>
            <a:endParaRPr lang="en-CA" sz="1800" kern="0" dirty="0">
              <a:solidFill>
                <a:srgbClr val="FF0000"/>
              </a:solidFill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super.value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44420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644420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444208" y="2455752"/>
            <a:ext cx="2448272" cy="873386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dirty="0"/>
                  <a:t> value                 </a:t>
                </a:r>
                <a:r>
                  <a:rPr lang="en-CA" dirty="0" smtClean="0"/>
                  <a:t>1</a:t>
                </a:r>
                <a:endParaRPr lang="en-CA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Base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6444208" y="2676421"/>
            <a:ext cx="12700" cy="11892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6444208" y="3645024"/>
            <a:ext cx="2448272" cy="873386"/>
            <a:chOff x="6084168" y="3491718"/>
            <a:chExt cx="1800200" cy="873386"/>
          </a:xfrm>
        </p:grpSpPr>
        <p:grpSp>
          <p:nvGrpSpPr>
            <p:cNvPr id="24" name="Group 2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smtClean="0"/>
                  <a:t> value                 </a:t>
                </a:r>
                <a:r>
                  <a:rPr lang="en-CA" dirty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 bwMode="auto">
              <a:xfrm>
                <a:off x="8140799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" name="Rectangle 2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Derived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6444208" y="4869160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6444208" y="3865693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444208" y="5310498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dirty="0"/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8359848" y="5310498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1691680" y="522920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197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Explicit Disambiguation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2;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      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this.value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	</a:t>
            </a:r>
            <a:r>
              <a:rPr lang="en-CA" sz="1800" kern="0" dirty="0" err="1" smtClean="0">
                <a:solidFill>
                  <a:srgbClr val="FF0000"/>
                </a:solidFill>
              </a:rPr>
              <a:t>System.out.println</a:t>
            </a:r>
            <a:r>
              <a:rPr lang="en-CA" sz="1800" kern="0" dirty="0" smtClean="0">
                <a:solidFill>
                  <a:srgbClr val="FF0000"/>
                </a:solidFill>
              </a:rPr>
              <a:t>(</a:t>
            </a:r>
            <a:r>
              <a:rPr lang="en-CA" sz="1800" kern="0" dirty="0" err="1" smtClean="0">
                <a:solidFill>
                  <a:srgbClr val="FF0000"/>
                </a:solidFill>
              </a:rPr>
              <a:t>super.value</a:t>
            </a:r>
            <a:r>
              <a:rPr lang="en-CA" sz="1800" kern="0" dirty="0" smtClean="0">
                <a:solidFill>
                  <a:srgbClr val="FF0000"/>
                </a:solidFill>
              </a:rPr>
              <a:t>);</a:t>
            </a:r>
            <a:endParaRPr lang="en-CA" sz="1800" kern="0" dirty="0">
              <a:solidFill>
                <a:srgbClr val="FF0000"/>
              </a:solidFill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44420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644420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444208" y="2455752"/>
            <a:ext cx="2448272" cy="873386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dirty="0"/>
                  <a:t> value                 </a:t>
                </a:r>
                <a:r>
                  <a:rPr lang="en-CA" dirty="0" smtClean="0"/>
                  <a:t>1</a:t>
                </a:r>
                <a:endParaRPr lang="en-CA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Base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6444208" y="2676421"/>
            <a:ext cx="12700" cy="11892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6444208" y="3645024"/>
            <a:ext cx="2448272" cy="873386"/>
            <a:chOff x="6084168" y="3491718"/>
            <a:chExt cx="1800200" cy="873386"/>
          </a:xfrm>
        </p:grpSpPr>
        <p:grpSp>
          <p:nvGrpSpPr>
            <p:cNvPr id="24" name="Group 2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26" name="Rectangle 2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CA" dirty="0" smtClean="0"/>
                  <a:t> value                 </a:t>
                </a:r>
                <a:r>
                  <a:rPr lang="en-CA" dirty="0"/>
                  <a:t>2</a:t>
                </a:r>
                <a:endParaRPr kumimoji="0" lang="en-CA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cxnSp>
            <p:nvCxnSpPr>
              <p:cNvPr id="27" name="Straight Connector 26"/>
              <p:cNvCxnSpPr/>
              <p:nvPr/>
            </p:nvCxnSpPr>
            <p:spPr bwMode="auto">
              <a:xfrm>
                <a:off x="8140799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5" name="Rectangle 2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Derived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6444208" y="4869160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6444208" y="3865693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444208" y="5310498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dirty="0"/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8359848" y="5310498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1691680" y="522920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  <a:r>
              <a:rPr lang="en-CA" sz="1800" dirty="0">
                <a:solidFill>
                  <a:schemeClr val="accent3"/>
                </a:solidFill>
              </a:rPr>
              <a:t>1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197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Explicit Disambiguation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      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this.value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super.value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44420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644420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444208" y="2455752"/>
            <a:ext cx="2448272" cy="873386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dirty="0"/>
                  <a:t> value                 </a:t>
                </a:r>
                <a:r>
                  <a:rPr lang="en-CA" dirty="0" smtClean="0"/>
                  <a:t>1</a:t>
                </a:r>
                <a:endParaRPr lang="en-CA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Base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6444208" y="2676421"/>
            <a:ext cx="12700" cy="11892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6444208" y="3645024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Derived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444208" y="4869160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6444208" y="3865693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444208" y="5310498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dirty="0"/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8359848" y="5310498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1691680" y="522920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211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Explicit Disambiguation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      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 smtClean="0">
                <a:solidFill>
                  <a:srgbClr val="FF0000"/>
                </a:solidFill>
              </a:rPr>
              <a:t>System.out.println</a:t>
            </a:r>
            <a:r>
              <a:rPr lang="en-CA" sz="1800" kern="0" dirty="0" smtClean="0">
                <a:solidFill>
                  <a:srgbClr val="FF0000"/>
                </a:solidFill>
              </a:rPr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this.value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super.value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44420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644420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444208" y="2455752"/>
            <a:ext cx="2448272" cy="873386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dirty="0"/>
                  <a:t> value                 </a:t>
                </a:r>
                <a:r>
                  <a:rPr lang="en-CA" dirty="0" smtClean="0"/>
                  <a:t>1</a:t>
                </a:r>
                <a:endParaRPr lang="en-CA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Base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6444208" y="2676421"/>
            <a:ext cx="12700" cy="11892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6444208" y="3645024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Derived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444208" y="4869160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6444208" y="3865693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444208" y="5310498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dirty="0"/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8359848" y="5310498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1691680" y="522920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057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Explicit Disambiguation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      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>
                <a:solidFill>
                  <a:srgbClr val="FF0000"/>
                </a:solidFill>
              </a:rPr>
              <a:t>	</a:t>
            </a:r>
            <a:r>
              <a:rPr lang="en-CA" sz="1800" kern="0" dirty="0" err="1" smtClean="0">
                <a:solidFill>
                  <a:srgbClr val="FF0000"/>
                </a:solidFill>
              </a:rPr>
              <a:t>System.out.println</a:t>
            </a:r>
            <a:r>
              <a:rPr lang="en-CA" sz="1800" kern="0" dirty="0" smtClean="0">
                <a:solidFill>
                  <a:srgbClr val="FF0000"/>
                </a:solidFill>
              </a:rPr>
              <a:t>(</a:t>
            </a:r>
            <a:r>
              <a:rPr lang="en-CA" sz="1800" kern="0" dirty="0" err="1" smtClean="0">
                <a:solidFill>
                  <a:srgbClr val="FF0000"/>
                </a:solidFill>
              </a:rPr>
              <a:t>this.value</a:t>
            </a:r>
            <a:r>
              <a:rPr lang="en-CA" sz="1800" kern="0" dirty="0" smtClean="0">
                <a:solidFill>
                  <a:srgbClr val="FF0000"/>
                </a:solidFill>
              </a:rPr>
              <a:t>);</a:t>
            </a:r>
            <a:endParaRPr lang="en-CA" sz="1800" kern="0" dirty="0">
              <a:solidFill>
                <a:srgbClr val="FF0000"/>
              </a:solidFill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super.value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44420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644420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444208" y="2455752"/>
            <a:ext cx="2448272" cy="873386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dirty="0"/>
                  <a:t> value                 </a:t>
                </a:r>
                <a:r>
                  <a:rPr lang="en-CA" dirty="0" smtClean="0"/>
                  <a:t>1</a:t>
                </a:r>
                <a:endParaRPr lang="en-CA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Base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6444208" y="2676421"/>
            <a:ext cx="12700" cy="11892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6444208" y="3645024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Derived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444208" y="4869160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6444208" y="3865693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444208" y="5310498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dirty="0"/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8359848" y="5310498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1691680" y="522920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928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3408520" y="2708920"/>
            <a:ext cx="1739544" cy="360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Validity </a:t>
            </a:r>
            <a:r>
              <a:rPr lang="en-CA" dirty="0" err="1" smtClean="0"/>
              <a:t>vs</a:t>
            </a:r>
            <a:r>
              <a:rPr lang="en-CA" dirty="0" smtClean="0"/>
              <a:t> Correctness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err="1" smtClean="0"/>
              <a:t>func</a:t>
            </a:r>
            <a:r>
              <a:rPr lang="en-CA" dirty="0" smtClean="0"/>
              <a:t> </a:t>
            </a:r>
            <a:r>
              <a:rPr lang="en-CA" dirty="0" err="1" smtClean="0"/>
              <a:t>fibonacci</a:t>
            </a:r>
            <a:r>
              <a:rPr lang="en-CA" dirty="0"/>
              <a:t> (n </a:t>
            </a:r>
            <a:r>
              <a:rPr lang="en-CA" dirty="0" err="1" smtClean="0"/>
              <a:t>int</a:t>
            </a:r>
            <a:r>
              <a:rPr lang="en-CA" dirty="0" smtClean="0"/>
              <a:t>) </a:t>
            </a:r>
            <a:r>
              <a:rPr lang="en-CA" dirty="0" err="1" smtClean="0"/>
              <a:t>int</a:t>
            </a:r>
            <a:r>
              <a:rPr lang="en-CA" dirty="0" smtClean="0"/>
              <a:t> </a:t>
            </a:r>
            <a:r>
              <a:rPr lang="en-CA" dirty="0" smtClean="0"/>
              <a:t>{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if ( n&lt;=1 ) 	return 0;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return </a:t>
            </a:r>
            <a:r>
              <a:rPr lang="en-CA" dirty="0" err="1" smtClean="0"/>
              <a:t>fibonacci</a:t>
            </a:r>
            <a:r>
              <a:rPr lang="en-CA" dirty="0"/>
              <a:t> </a:t>
            </a:r>
            <a:r>
              <a:rPr lang="en-CA" dirty="0" smtClean="0"/>
              <a:t>(n-1) + </a:t>
            </a:r>
            <a:r>
              <a:rPr lang="en-CA" dirty="0" err="1" smtClean="0"/>
              <a:t>fibonacci</a:t>
            </a:r>
            <a:r>
              <a:rPr lang="en-CA" dirty="0" smtClean="0"/>
              <a:t>(n-2)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}</a:t>
            </a:r>
            <a:endParaRPr lang="en-CA" dirty="0"/>
          </a:p>
          <a:p>
            <a:pPr marL="0" indent="0">
              <a:buNone/>
            </a:pPr>
            <a:r>
              <a:rPr lang="en-CA" dirty="0" err="1" smtClean="0"/>
              <a:t>func</a:t>
            </a:r>
            <a:r>
              <a:rPr lang="en-CA" dirty="0" smtClean="0"/>
              <a:t> main</a:t>
            </a:r>
            <a:r>
              <a:rPr lang="en-CA" dirty="0" smtClean="0"/>
              <a:t>() </a:t>
            </a:r>
            <a:r>
              <a:rPr lang="en-CA" dirty="0" err="1"/>
              <a:t>int</a:t>
            </a:r>
            <a:r>
              <a:rPr lang="en-CA" dirty="0"/>
              <a:t> {</a:t>
            </a:r>
            <a:endParaRPr lang="en-CA" dirty="0" smtClean="0"/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        </a:t>
            </a:r>
            <a:r>
              <a:rPr lang="en-CA" dirty="0" err="1" smtClean="0"/>
              <a:t>print_int</a:t>
            </a:r>
            <a:r>
              <a:rPr lang="en-CA" dirty="0" smtClean="0"/>
              <a:t> (</a:t>
            </a:r>
            <a:r>
              <a:rPr lang="en-CA" dirty="0" err="1" smtClean="0"/>
              <a:t>fibonacci</a:t>
            </a:r>
            <a:r>
              <a:rPr lang="en-CA" dirty="0" smtClean="0"/>
              <a:t>(40));</a:t>
            </a:r>
          </a:p>
          <a:p>
            <a:pPr marL="0" indent="0">
              <a:buNone/>
            </a:pPr>
            <a:r>
              <a:rPr lang="en-CA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68144" y="1988840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Incorrect! Should be “return n;”</a:t>
            </a:r>
            <a:endParaRPr lang="en-CA" sz="2000" dirty="0">
              <a:solidFill>
                <a:srgbClr val="FF0000"/>
              </a:solidFill>
            </a:endParaRPr>
          </a:p>
        </p:txBody>
      </p:sp>
      <p:cxnSp>
        <p:nvCxnSpPr>
          <p:cNvPr id="8" name="Curved Connector 7"/>
          <p:cNvCxnSpPr/>
          <p:nvPr/>
        </p:nvCxnSpPr>
        <p:spPr bwMode="auto">
          <a:xfrm flipV="1">
            <a:off x="4427984" y="2342783"/>
            <a:ext cx="1656184" cy="366137"/>
          </a:xfrm>
          <a:prstGeom prst="curvedConnector3">
            <a:avLst>
              <a:gd name="adj1" fmla="val -262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28440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Explicit Disambiguation 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public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1;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public class Derived extends Base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public void </a:t>
            </a:r>
            <a:r>
              <a:rPr lang="en-CA" sz="1800" kern="0" dirty="0" err="1" smtClean="0"/>
              <a:t>doSomething</a:t>
            </a:r>
            <a:r>
              <a:rPr lang="en-CA" sz="1800" kern="0" dirty="0" smtClean="0"/>
              <a:t>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      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value = 3;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(value);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/>
              <a:t>	</a:t>
            </a:r>
            <a:r>
              <a:rPr lang="en-CA" sz="1800" kern="0" dirty="0" err="1" smtClean="0"/>
              <a:t>System.out.println</a:t>
            </a:r>
            <a:r>
              <a:rPr lang="en-CA" sz="1800" kern="0" dirty="0" smtClean="0"/>
              <a:t>(</a:t>
            </a:r>
            <a:r>
              <a:rPr lang="en-CA" sz="1800" kern="0" dirty="0" err="1" smtClean="0"/>
              <a:t>this.value</a:t>
            </a:r>
            <a:r>
              <a:rPr lang="en-CA" sz="1800" kern="0" dirty="0" smtClean="0"/>
              <a:t>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	</a:t>
            </a:r>
            <a:r>
              <a:rPr lang="en-CA" sz="1800" kern="0" dirty="0" err="1" smtClean="0">
                <a:solidFill>
                  <a:srgbClr val="FF0000"/>
                </a:solidFill>
              </a:rPr>
              <a:t>System.out.println</a:t>
            </a:r>
            <a:r>
              <a:rPr lang="en-CA" sz="1800" kern="0" dirty="0" smtClean="0">
                <a:solidFill>
                  <a:srgbClr val="FF0000"/>
                </a:solidFill>
              </a:rPr>
              <a:t>(</a:t>
            </a:r>
            <a:r>
              <a:rPr lang="en-CA" sz="1800" kern="0" dirty="0" err="1" smtClean="0">
                <a:solidFill>
                  <a:srgbClr val="FF0000"/>
                </a:solidFill>
              </a:rPr>
              <a:t>super.value</a:t>
            </a:r>
            <a:r>
              <a:rPr lang="en-CA" sz="1800" kern="0" dirty="0" smtClean="0">
                <a:solidFill>
                  <a:srgbClr val="FF0000"/>
                </a:solidFill>
              </a:rPr>
              <a:t>);</a:t>
            </a:r>
            <a:endParaRPr lang="en-CA" sz="1800" kern="0" dirty="0">
              <a:solidFill>
                <a:srgbClr val="FF0000"/>
              </a:solidFill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        }	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}</a:t>
            </a: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444209" y="1772816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Root Scope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8" name="Curved Connector 7"/>
          <p:cNvCxnSpPr>
            <a:endCxn id="7" idx="1"/>
          </p:cNvCxnSpPr>
          <p:nvPr/>
        </p:nvCxnSpPr>
        <p:spPr bwMode="auto">
          <a:xfrm rot="10800000">
            <a:off x="6444209" y="1988840"/>
            <a:ext cx="12700" cy="540060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6444208" y="2455752"/>
            <a:ext cx="2448272" cy="873386"/>
            <a:chOff x="6084168" y="3491718"/>
            <a:chExt cx="1800200" cy="873386"/>
          </a:xfrm>
        </p:grpSpPr>
        <p:grpSp>
          <p:nvGrpSpPr>
            <p:cNvPr id="14" name="Group 13"/>
            <p:cNvGrpSpPr/>
            <p:nvPr/>
          </p:nvGrpSpPr>
          <p:grpSpPr>
            <a:xfrm>
              <a:off x="6084168" y="3933056"/>
              <a:ext cx="1800200" cy="432048"/>
              <a:chOff x="6732240" y="1988840"/>
              <a:chExt cx="1800200" cy="432048"/>
            </a:xfrm>
          </p:grpSpPr>
          <p:sp>
            <p:nvSpPr>
              <p:cNvPr id="16" name="Rectangle 15"/>
              <p:cNvSpPr/>
              <p:nvPr/>
            </p:nvSpPr>
            <p:spPr bwMode="auto">
              <a:xfrm>
                <a:off x="6732240" y="1988840"/>
                <a:ext cx="1800200" cy="43204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l"/>
                <a:r>
                  <a:rPr lang="en-CA" dirty="0"/>
                  <a:t> value                 </a:t>
                </a:r>
                <a:r>
                  <a:rPr lang="en-CA" dirty="0" smtClean="0"/>
                  <a:t>1</a:t>
                </a:r>
                <a:endParaRPr lang="en-CA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 bwMode="auto">
              <a:xfrm>
                <a:off x="8028384" y="1988840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" name="Rectangle 14"/>
            <p:cNvSpPr/>
            <p:nvPr/>
          </p:nvSpPr>
          <p:spPr bwMode="auto">
            <a:xfrm>
              <a:off x="6084168" y="3491718"/>
              <a:ext cx="1800200" cy="44133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Base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</p:grpSp>
      <p:cxnSp>
        <p:nvCxnSpPr>
          <p:cNvPr id="18" name="Curved Connector 17"/>
          <p:cNvCxnSpPr>
            <a:stCxn id="25" idx="1"/>
            <a:endCxn id="15" idx="1"/>
          </p:cNvCxnSpPr>
          <p:nvPr/>
        </p:nvCxnSpPr>
        <p:spPr bwMode="auto">
          <a:xfrm rot="10800000">
            <a:off x="6444208" y="2676421"/>
            <a:ext cx="12700" cy="1189272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6444208" y="3645024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Derived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444208" y="4869160"/>
            <a:ext cx="2448272" cy="4413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doSomething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Curved Connector 28"/>
          <p:cNvCxnSpPr>
            <a:stCxn id="28" idx="1"/>
            <a:endCxn id="25" idx="1"/>
          </p:cNvCxnSpPr>
          <p:nvPr/>
        </p:nvCxnSpPr>
        <p:spPr bwMode="auto">
          <a:xfrm rot="10800000">
            <a:off x="6444208" y="3865693"/>
            <a:ext cx="12700" cy="122413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6444208" y="5310498"/>
            <a:ext cx="244827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CA" dirty="0"/>
              <a:t> value                 3</a:t>
            </a:r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8359848" y="5310498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1691680" y="5229200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3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1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1</a:t>
            </a: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033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Disambiguating Scopes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Maintain a second table of pointers into the scope stack</a:t>
            </a:r>
          </a:p>
          <a:p>
            <a:r>
              <a:rPr lang="en-CA" dirty="0" smtClean="0"/>
              <a:t>When looking up a value in a specific scope, begin the search from that scope</a:t>
            </a:r>
          </a:p>
          <a:p>
            <a:r>
              <a:rPr lang="en-CA" dirty="0" smtClean="0"/>
              <a:t>Some languages allow you to jump up to any arbitrary base class (for example, C++)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41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6300192" y="2392312"/>
            <a:ext cx="892661" cy="360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339752" y="3284984"/>
            <a:ext cx="892661" cy="3600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Scoping in C++ and Java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540122" y="2050504"/>
            <a:ext cx="324790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class A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</a:t>
            </a:r>
            <a:r>
              <a:rPr lang="en-CA" sz="2000" kern="0" dirty="0" smtClean="0"/>
              <a:t>    public: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</a:t>
            </a:r>
            <a:r>
              <a:rPr lang="en-CA" sz="2000" kern="0" dirty="0" smtClean="0"/>
              <a:t>             /*….*/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</a:t>
            </a:r>
            <a:r>
              <a:rPr lang="en-CA" sz="2000" kern="0" dirty="0" smtClean="0"/>
              <a:t>    private: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</a:t>
            </a:r>
            <a:r>
              <a:rPr lang="en-CA" sz="2000" kern="0" dirty="0" smtClean="0"/>
              <a:t>            B* </a:t>
            </a:r>
            <a:r>
              <a:rPr lang="en-CA" sz="2000" kern="0" dirty="0" err="1" smtClean="0"/>
              <a:t>myB</a:t>
            </a:r>
            <a:r>
              <a:rPr lang="en-CA" sz="2000" kern="0" dirty="0" smtClean="0"/>
              <a:t>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};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20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class B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</a:t>
            </a:r>
            <a:r>
              <a:rPr lang="en-CA" sz="2000" kern="0" dirty="0" smtClean="0"/>
              <a:t>    public</a:t>
            </a:r>
            <a:r>
              <a:rPr lang="en-CA" sz="2000" kern="0" dirty="0"/>
              <a:t>: 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       /*….*/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private: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        </a:t>
            </a:r>
            <a:r>
              <a:rPr lang="en-CA" sz="2000" kern="0" dirty="0" smtClean="0"/>
              <a:t>A* </a:t>
            </a:r>
            <a:r>
              <a:rPr lang="en-CA" sz="2000" kern="0" dirty="0" err="1" smtClean="0"/>
              <a:t>myA</a:t>
            </a:r>
            <a:r>
              <a:rPr lang="en-CA" sz="2000" kern="0" dirty="0" smtClean="0"/>
              <a:t>;</a:t>
            </a:r>
            <a:endParaRPr lang="en-CA" sz="20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};</a:t>
            </a:r>
            <a:endParaRPr lang="en-CA" sz="3600" kern="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996506" y="2060848"/>
            <a:ext cx="324790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class A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       private B* </a:t>
            </a:r>
            <a:r>
              <a:rPr lang="en-CA" sz="2000" kern="0" dirty="0" err="1" smtClean="0"/>
              <a:t>myB</a:t>
            </a:r>
            <a:r>
              <a:rPr lang="en-CA" sz="2000" kern="0" dirty="0" smtClean="0"/>
              <a:t>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};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20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 smtClean="0"/>
              <a:t>class B {</a:t>
            </a:r>
            <a:endParaRPr lang="en-CA" sz="20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     </a:t>
            </a:r>
            <a:r>
              <a:rPr lang="en-CA" sz="2000" kern="0" dirty="0" smtClean="0"/>
              <a:t>private A* </a:t>
            </a:r>
            <a:r>
              <a:rPr lang="en-CA" sz="2000" kern="0" dirty="0" err="1" smtClean="0"/>
              <a:t>myA</a:t>
            </a:r>
            <a:r>
              <a:rPr lang="en-CA" sz="2000" kern="0" dirty="0" smtClean="0"/>
              <a:t>;</a:t>
            </a:r>
            <a:endParaRPr lang="en-CA" sz="20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2000" kern="0" dirty="0"/>
              <a:t>};</a:t>
            </a:r>
            <a:endParaRPr lang="en-CA" sz="3600" kern="0" dirty="0"/>
          </a:p>
        </p:txBody>
      </p:sp>
      <p:cxnSp>
        <p:nvCxnSpPr>
          <p:cNvPr id="9" name="Curved Connector 8"/>
          <p:cNvCxnSpPr>
            <a:endCxn id="6" idx="1"/>
          </p:cNvCxnSpPr>
          <p:nvPr/>
        </p:nvCxnSpPr>
        <p:spPr bwMode="auto">
          <a:xfrm rot="10800000" flipV="1">
            <a:off x="1540122" y="3645024"/>
            <a:ext cx="1170122" cy="462880"/>
          </a:xfrm>
          <a:prstGeom prst="curvedConnector3">
            <a:avLst>
              <a:gd name="adj1" fmla="val -2210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-108520" y="3717032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Error: B not declared</a:t>
            </a:r>
            <a:endParaRPr lang="en-CA" sz="2000" dirty="0">
              <a:solidFill>
                <a:srgbClr val="FF0000"/>
              </a:solidFill>
            </a:endParaRPr>
          </a:p>
        </p:txBody>
      </p:sp>
      <p:cxnSp>
        <p:nvCxnSpPr>
          <p:cNvPr id="20" name="Curved Connector 19"/>
          <p:cNvCxnSpPr/>
          <p:nvPr/>
        </p:nvCxnSpPr>
        <p:spPr bwMode="auto">
          <a:xfrm>
            <a:off x="6746522" y="2780928"/>
            <a:ext cx="446331" cy="27206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948264" y="2852936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smtClean="0">
                <a:solidFill>
                  <a:srgbClr val="FF0000"/>
                </a:solidFill>
              </a:rPr>
              <a:t>Perfectly fine!</a:t>
            </a:r>
            <a:endParaRPr lang="en-CA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412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" grpId="0" animBg="1"/>
      <p:bldP spid="10" grpId="0"/>
      <p:bldP spid="21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Single and Multi-pass Compilers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 smtClean="0"/>
              <a:t>Our predictive parsing methods always scan the input from left-to-right</a:t>
            </a:r>
          </a:p>
          <a:p>
            <a:pPr lvl="1"/>
            <a:r>
              <a:rPr lang="en-CA" sz="2000" dirty="0" smtClean="0"/>
              <a:t>LL(1), LR(0), SLR, LRLA(1),..</a:t>
            </a:r>
          </a:p>
          <a:p>
            <a:r>
              <a:rPr lang="en-CA" sz="2400" dirty="0" smtClean="0"/>
              <a:t>Since we only need one token of </a:t>
            </a:r>
            <a:r>
              <a:rPr lang="en-CA" sz="2400" dirty="0" err="1" smtClean="0"/>
              <a:t>lookahead</a:t>
            </a:r>
            <a:r>
              <a:rPr lang="en-CA" sz="2400" dirty="0" smtClean="0"/>
              <a:t>, we can do </a:t>
            </a:r>
            <a:r>
              <a:rPr lang="en-CA" sz="2400" dirty="0"/>
              <a:t>lexical analysis</a:t>
            </a:r>
            <a:r>
              <a:rPr lang="en-CA" sz="2400" dirty="0" smtClean="0"/>
              <a:t> and parsing simultaneously in one pass over the file</a:t>
            </a:r>
          </a:p>
          <a:p>
            <a:r>
              <a:rPr lang="en-CA" sz="2400" dirty="0" smtClean="0"/>
              <a:t>Some compilers can combine lexical analysis, parsing, semantic analysis, and code generation into same pass</a:t>
            </a:r>
          </a:p>
          <a:p>
            <a:pPr lvl="1"/>
            <a:r>
              <a:rPr lang="en-CA" sz="2000" dirty="0" smtClean="0"/>
              <a:t>Single pass compilers</a:t>
            </a:r>
          </a:p>
          <a:p>
            <a:r>
              <a:rPr lang="en-CA" sz="2400" dirty="0" smtClean="0"/>
              <a:t>Other compilers rescan the input multiple times</a:t>
            </a:r>
          </a:p>
          <a:p>
            <a:pPr lvl="1"/>
            <a:r>
              <a:rPr lang="en-CA" sz="2000" dirty="0" smtClean="0"/>
              <a:t>Multi-pass compilers</a:t>
            </a:r>
            <a:endParaRPr lang="en-CA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12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Single and Multi-pass Compilers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Some languages are defined to support single-pass compilers</a:t>
            </a:r>
          </a:p>
          <a:p>
            <a:pPr lvl="1"/>
            <a:r>
              <a:rPr lang="en-CA" dirty="0" smtClean="0"/>
              <a:t>C, C++</a:t>
            </a:r>
          </a:p>
          <a:p>
            <a:r>
              <a:rPr lang="en-CA" dirty="0" smtClean="0"/>
              <a:t>Some languages require multi-passes</a:t>
            </a:r>
          </a:p>
          <a:p>
            <a:pPr lvl="1"/>
            <a:r>
              <a:rPr lang="en-CA" dirty="0" smtClean="0"/>
              <a:t>Java</a:t>
            </a:r>
          </a:p>
          <a:p>
            <a:r>
              <a:rPr lang="en-CA" dirty="0" smtClean="0"/>
              <a:t>Most modern compilers uses many passes over the input program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05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Scoping in Multi-pass Compilers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Completely parse the input into an abstract syntax tree (first pass)</a:t>
            </a:r>
          </a:p>
          <a:p>
            <a:r>
              <a:rPr lang="en-CA" dirty="0" smtClean="0"/>
              <a:t>Walk the AST, gathering information about classes (second pass)</a:t>
            </a:r>
          </a:p>
          <a:p>
            <a:r>
              <a:rPr lang="en-CA" dirty="0" smtClean="0"/>
              <a:t>Walk the AST checking other properties (third pass)</a:t>
            </a:r>
          </a:p>
          <a:p>
            <a:r>
              <a:rPr lang="en-CA" dirty="0" smtClean="0"/>
              <a:t>Could combine some of these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33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Static and Dynamic Scoping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scoping we’ve seen so far is called </a:t>
            </a:r>
            <a:r>
              <a:rPr lang="en-CA" dirty="0" smtClean="0">
                <a:solidFill>
                  <a:schemeClr val="accent2"/>
                </a:solidFill>
              </a:rPr>
              <a:t>static scoping</a:t>
            </a:r>
            <a:r>
              <a:rPr lang="en-CA" dirty="0" smtClean="0"/>
              <a:t> and is done at compile time</a:t>
            </a:r>
          </a:p>
          <a:p>
            <a:pPr lvl="1"/>
            <a:r>
              <a:rPr lang="en-CA" dirty="0" smtClean="0"/>
              <a:t>Identifiers refer to logically related variables</a:t>
            </a:r>
          </a:p>
          <a:p>
            <a:r>
              <a:rPr lang="en-CA" dirty="0" smtClean="0"/>
              <a:t>Some languages uses </a:t>
            </a:r>
            <a:r>
              <a:rPr lang="en-CA" dirty="0" smtClean="0">
                <a:solidFill>
                  <a:schemeClr val="accent2"/>
                </a:solidFill>
              </a:rPr>
              <a:t>dynamic scoping</a:t>
            </a:r>
            <a:r>
              <a:rPr lang="en-CA" dirty="0" smtClean="0"/>
              <a:t>, which is done at runtime</a:t>
            </a:r>
          </a:p>
          <a:p>
            <a:pPr lvl="1"/>
            <a:r>
              <a:rPr lang="en-CA" dirty="0" smtClean="0"/>
              <a:t>Identifiers refer to the variable with that name that is closely nested at runtime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20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62931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75051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v</a:t>
            </a:r>
            <a:r>
              <a:rPr lang="en-CA" sz="1800" kern="0" dirty="0" smtClean="0">
                <a:solidFill>
                  <a:srgbClr val="FF0000"/>
                </a:solidFill>
              </a:rPr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Rectangle 27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127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Challenges in Semantic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Reject the largest number of incorrect program</a:t>
            </a:r>
          </a:p>
          <a:p>
            <a:endParaRPr lang="en-CA" dirty="0" smtClean="0"/>
          </a:p>
          <a:p>
            <a:r>
              <a:rPr lang="en-CA" dirty="0" smtClean="0"/>
              <a:t>Accept all correct programs</a:t>
            </a:r>
          </a:p>
          <a:p>
            <a:endParaRPr lang="en-CA" dirty="0"/>
          </a:p>
          <a:p>
            <a:r>
              <a:rPr lang="en-CA" smtClean="0"/>
              <a:t>Work </a:t>
            </a:r>
            <a:r>
              <a:rPr lang="en-CA" dirty="0" smtClean="0"/>
              <a:t>fast!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8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90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 </a:t>
            </a:r>
            <a:r>
              <a:rPr lang="en-CA" sz="1800" kern="0" dirty="0" smtClean="0">
                <a:solidFill>
                  <a:srgbClr val="FF0000"/>
                </a:solidFill>
              </a:rPr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Rectangle 27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692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}</a:t>
            </a:r>
            <a:endParaRPr lang="en-CA" sz="1800" kern="0" dirty="0">
              <a:solidFill>
                <a:srgbClr val="FF0000"/>
              </a:solidFill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" name="Rectangle 27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96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20662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567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 </a:t>
            </a:r>
            <a:r>
              <a:rPr lang="en-CA" sz="1800" kern="0" dirty="0" smtClean="0">
                <a:solidFill>
                  <a:srgbClr val="FF0000"/>
                </a:solidFill>
              </a:rPr>
              <a:t>      </a:t>
            </a:r>
            <a:r>
              <a:rPr lang="en-CA" sz="1800" kern="0" dirty="0" err="1" smtClean="0">
                <a:solidFill>
                  <a:srgbClr val="FF0000"/>
                </a:solidFill>
              </a:rPr>
              <a:t>int</a:t>
            </a:r>
            <a:r>
              <a:rPr lang="en-CA" sz="1800" kern="0" dirty="0" smtClean="0">
                <a:solidFill>
                  <a:srgbClr val="FF0000"/>
                </a:solidFill>
              </a:rPr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X 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61296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95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 </a:t>
            </a:r>
            <a:r>
              <a:rPr lang="en-CA" sz="1800" kern="0" dirty="0" smtClean="0">
                <a:solidFill>
                  <a:srgbClr val="FF0000"/>
                </a:solidFill>
              </a:rPr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X 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53428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96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v</a:t>
            </a:r>
            <a:r>
              <a:rPr lang="en-CA" sz="1800" kern="0" dirty="0" smtClean="0">
                <a:solidFill>
                  <a:srgbClr val="FF0000"/>
                </a:solidFill>
              </a:rPr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X 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732240" y="3501008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993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97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>
                <a:solidFill>
                  <a:srgbClr val="FF0000"/>
                </a:solidFill>
              </a:rPr>
              <a:t> </a:t>
            </a:r>
            <a:r>
              <a:rPr lang="en-CA" sz="1800" kern="0" dirty="0" smtClean="0">
                <a:solidFill>
                  <a:srgbClr val="FF0000"/>
                </a:solidFill>
              </a:rPr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X 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732240" y="3501008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579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98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}</a:t>
            </a:r>
            <a:endParaRPr lang="en-CA" sz="1800" kern="0" dirty="0">
              <a:solidFill>
                <a:srgbClr val="FF0000"/>
              </a:solidFill>
            </a:endParaRP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X 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/>
          <p:cNvSpPr/>
          <p:nvPr/>
        </p:nvSpPr>
        <p:spPr bwMode="auto">
          <a:xfrm>
            <a:off x="6732240" y="3501008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01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Dynamic Scoping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5C78-A4D1-8547-8DEF-FCD3434B0FE6}" type="datetime1">
              <a:rPr lang="en-US" smtClean="0"/>
              <a:pPr/>
              <a:t>16-06-28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873A0-4CAA-5E4F-8263-726D2648E18D}" type="slidenum">
              <a:rPr lang="en-US" smtClean="0"/>
              <a:pPr/>
              <a:t>99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60002" y="1618456"/>
            <a:ext cx="454404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x = 137;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err="1" smtClean="0"/>
              <a:t>int</a:t>
            </a:r>
            <a:r>
              <a:rPr lang="en-CA" sz="1800" kern="0" dirty="0" smtClean="0"/>
              <a:t> y = 42;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v</a:t>
            </a:r>
            <a:r>
              <a:rPr lang="en-CA" sz="1800" kern="0" dirty="0" smtClean="0"/>
              <a:t>oid function1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print(x + y);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function2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x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>
                <a:solidFill>
                  <a:srgbClr val="FF0000"/>
                </a:solidFill>
              </a:rPr>
              <a:t>}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void function3 () {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</a:t>
            </a:r>
            <a:r>
              <a:rPr lang="en-CA" sz="1800" kern="0" dirty="0" err="1" smtClean="0"/>
              <a:t>int</a:t>
            </a:r>
            <a:r>
              <a:rPr lang="en-CA" sz="1800" kern="0" dirty="0" smtClean="0"/>
              <a:t> y = 0;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/>
              <a:t> </a:t>
            </a:r>
            <a:r>
              <a:rPr lang="en-CA" sz="1800" kern="0" dirty="0" smtClean="0"/>
              <a:t>      function2();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}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function1();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r>
              <a:rPr lang="en-CA" sz="1800" kern="0" dirty="0" smtClean="0"/>
              <a:t>function2();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CA" sz="1800" kern="0" dirty="0" smtClean="0"/>
              <a:t>function3();</a:t>
            </a:r>
            <a:endParaRPr lang="en-CA" sz="1800" kern="0" dirty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sz="1800" kern="0" dirty="0" smtClean="0"/>
          </a:p>
          <a:p>
            <a:pPr marL="0" indent="0" eaLnBrk="1" hangingPunct="1">
              <a:spcBef>
                <a:spcPts val="0"/>
              </a:spcBef>
              <a:buFontTx/>
              <a:buNone/>
            </a:pPr>
            <a:endParaRPr lang="en-CA" kern="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2987824" y="5013176"/>
            <a:ext cx="3312368" cy="1196752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A" sz="1800" dirty="0" smtClean="0">
                <a:solidFill>
                  <a:schemeClr val="accent3"/>
                </a:solidFill>
              </a:rPr>
              <a:t>&gt; 179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</a:rPr>
              <a:t>   42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800" b="0" i="0" u="none" strike="noStrike" cap="none" normalizeH="0" baseline="0" dirty="0" smtClean="0">
                <a:ln>
                  <a:noFill/>
                </a:ln>
                <a:solidFill>
                  <a:schemeClr val="accent3"/>
                </a:solidFill>
                <a:effectLst/>
                <a:latin typeface="Times" charset="0"/>
              </a:rPr>
              <a:t>   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accent3"/>
              </a:solidFill>
              <a:effectLst/>
              <a:latin typeface="Times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732240" y="1556792"/>
            <a:ext cx="1800200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Symbol Table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6732240" y="1988840"/>
            <a:ext cx="1800200" cy="432048"/>
            <a:chOff x="6732240" y="1988840"/>
            <a:chExt cx="1800200" cy="43204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 X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137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oup 24"/>
          <p:cNvGrpSpPr/>
          <p:nvPr/>
        </p:nvGrpSpPr>
        <p:grpSpPr>
          <a:xfrm>
            <a:off x="6732240" y="2420888"/>
            <a:ext cx="1800200" cy="432048"/>
            <a:chOff x="6732240" y="1988840"/>
            <a:chExt cx="1800200" cy="43204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Y</a:t>
              </a: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</a:t>
              </a:r>
              <a:r>
                <a:rPr lang="en-CA" dirty="0" smtClean="0"/>
                <a:t>42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4" name="Rectangle 13"/>
          <p:cNvSpPr/>
          <p:nvPr/>
        </p:nvSpPr>
        <p:spPr bwMode="auto">
          <a:xfrm>
            <a:off x="6732240" y="2852936"/>
            <a:ext cx="1800200" cy="216024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732240" y="3068960"/>
            <a:ext cx="1800200" cy="432048"/>
            <a:chOff x="6732240" y="1988840"/>
            <a:chExt cx="1800200" cy="432048"/>
          </a:xfrm>
        </p:grpSpPr>
        <p:sp>
          <p:nvSpPr>
            <p:cNvPr id="16" name="Rectangle 15"/>
            <p:cNvSpPr/>
            <p:nvPr/>
          </p:nvSpPr>
          <p:spPr bwMode="auto">
            <a:xfrm>
              <a:off x="6732240" y="1988840"/>
              <a:ext cx="1800200" cy="4320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A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X  </a:t>
              </a:r>
              <a:r>
                <a:rPr kumimoji="0" lang="en-CA" sz="24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rPr>
                <a:t>      0</a:t>
              </a:r>
              <a:endParaRPr kumimoji="0" lang="en-CA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8028384" y="1988840"/>
              <a:ext cx="0" cy="43204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21799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4515</TotalTime>
  <Words>10621</Words>
  <Application>Microsoft Macintosh PowerPoint</Application>
  <PresentationFormat>On-screen Show (4:3)</PresentationFormat>
  <Paragraphs>3140</Paragraphs>
  <Slides>114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114</vt:i4>
      </vt:variant>
    </vt:vector>
  </HeadingPairs>
  <TitlesOfParts>
    <vt:vector size="115" baseType="lpstr">
      <vt:lpstr>Blank Presentation</vt:lpstr>
      <vt:lpstr>Semantics</vt:lpstr>
      <vt:lpstr>Program Errors</vt:lpstr>
      <vt:lpstr>Example (decaf program)</vt:lpstr>
      <vt:lpstr>Example (decaf program)</vt:lpstr>
      <vt:lpstr>Goal of Semantic Analysis</vt:lpstr>
      <vt:lpstr>Challenges in Semantic Analysis</vt:lpstr>
      <vt:lpstr>Validity vs Correctness</vt:lpstr>
      <vt:lpstr>Validity vs Correctness</vt:lpstr>
      <vt:lpstr>Challenges in Semantic Analysis</vt:lpstr>
      <vt:lpstr>Other Goals of Semantic Analysis</vt:lpstr>
      <vt:lpstr>Limitation of CFGs</vt:lpstr>
      <vt:lpstr>Implementing Semantic Analysis</vt:lpstr>
      <vt:lpstr>Scoping</vt:lpstr>
      <vt:lpstr>What’s in a Name?</vt:lpstr>
      <vt:lpstr>What’s in a Name?</vt:lpstr>
      <vt:lpstr>What’s in a Name?</vt:lpstr>
      <vt:lpstr>What’s in a Name?</vt:lpstr>
      <vt:lpstr>Scope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Symbol Tables</vt:lpstr>
      <vt:lpstr>Using a Symbol Table</vt:lpstr>
      <vt:lpstr>Another View of Symbol Table</vt:lpstr>
      <vt:lpstr>Another View of Symbol Table</vt:lpstr>
      <vt:lpstr>Another View of Symbol Table</vt:lpstr>
      <vt:lpstr>Another View of Symbol Table</vt:lpstr>
      <vt:lpstr>Another View of Symbol Table</vt:lpstr>
      <vt:lpstr>Another View of Symbol Table</vt:lpstr>
      <vt:lpstr>Spaghetti Stacks</vt:lpstr>
      <vt:lpstr>Why Two Interpretations?</vt:lpstr>
      <vt:lpstr>Scoping with Inheritance </vt:lpstr>
      <vt:lpstr>Scoping with Inheritance </vt:lpstr>
      <vt:lpstr>Scoping with Inheritance </vt:lpstr>
      <vt:lpstr>Scoping with Inheritance </vt:lpstr>
      <vt:lpstr>Scoping with Inheritance </vt:lpstr>
      <vt:lpstr>Scoping with Inheritance </vt:lpstr>
      <vt:lpstr>Scoping with Inheritance </vt:lpstr>
      <vt:lpstr>Scoping with Inheritance </vt:lpstr>
      <vt:lpstr>Scoping with Inheritance </vt:lpstr>
      <vt:lpstr>Inheritance and Scoping</vt:lpstr>
      <vt:lpstr>Explicit Disambiguation </vt:lpstr>
      <vt:lpstr>Explicit Disambiguation </vt:lpstr>
      <vt:lpstr>Explicit Disambiguation </vt:lpstr>
      <vt:lpstr>Explicit Disambiguation </vt:lpstr>
      <vt:lpstr>Explicit Disambiguation </vt:lpstr>
      <vt:lpstr>Explicit Disambiguation </vt:lpstr>
      <vt:lpstr>Explicit Disambiguation </vt:lpstr>
      <vt:lpstr>Explicit Disambiguation </vt:lpstr>
      <vt:lpstr>Explicit Disambiguation </vt:lpstr>
      <vt:lpstr>Disambiguating Scopes</vt:lpstr>
      <vt:lpstr>Scoping in C++ and Java</vt:lpstr>
      <vt:lpstr>Single and Multi-pass Compilers</vt:lpstr>
      <vt:lpstr>Single and Multi-pass Compilers</vt:lpstr>
      <vt:lpstr>Scoping in Multi-pass Compilers</vt:lpstr>
      <vt:lpstr>Static and 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</vt:lpstr>
      <vt:lpstr>Dynamic Scoping in Practice</vt:lpstr>
      <vt:lpstr>Summary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647</cp:revision>
  <cp:lastPrinted>2011-11-29T07:16:29Z</cp:lastPrinted>
  <dcterms:created xsi:type="dcterms:W3CDTF">2011-11-29T07:13:39Z</dcterms:created>
  <dcterms:modified xsi:type="dcterms:W3CDTF">2016-06-28T07:13:38Z</dcterms:modified>
</cp:coreProperties>
</file>