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9" r:id="rId18"/>
    <p:sldId id="355" r:id="rId19"/>
    <p:sldId id="448" r:id="rId20"/>
    <p:sldId id="354" r:id="rId21"/>
    <p:sldId id="350" r:id="rId22"/>
    <p:sldId id="431" r:id="rId23"/>
    <p:sldId id="388" r:id="rId24"/>
    <p:sldId id="429" r:id="rId25"/>
    <p:sldId id="450" r:id="rId26"/>
    <p:sldId id="451" r:id="rId27"/>
    <p:sldId id="334" r:id="rId28"/>
    <p:sldId id="452" r:id="rId29"/>
    <p:sldId id="453" r:id="rId30"/>
    <p:sldId id="454" r:id="rId31"/>
    <p:sldId id="336" r:id="rId32"/>
    <p:sldId id="337" r:id="rId33"/>
    <p:sldId id="361" r:id="rId34"/>
    <p:sldId id="357" r:id="rId35"/>
    <p:sldId id="433" r:id="rId36"/>
    <p:sldId id="358" r:id="rId37"/>
    <p:sldId id="359" r:id="rId38"/>
    <p:sldId id="360" r:id="rId39"/>
    <p:sldId id="340" r:id="rId40"/>
    <p:sldId id="455" r:id="rId41"/>
    <p:sldId id="456" r:id="rId42"/>
    <p:sldId id="457" r:id="rId43"/>
    <p:sldId id="458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9" d="100"/>
          <a:sy n="89" d="100"/>
        </p:scale>
        <p:origin x="-90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584263-21EC-BC46-A6CB-40E914B5C5EF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8669EA4-2DFE-884E-B2AD-3864DFD6D7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6044166-DA8B-6341-89A1-73B08CD93E37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727DCC8-1AE7-834D-AF8F-68407F34D2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3F11BE-3035-A04C-A845-ECC76E9F1464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9C274EE-A5E9-FD4E-A9C3-D0859D8AB6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A9F7766-5970-0C40-8FF5-4B09A6065D9B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E03BEBF-63E4-2E4C-B867-BE5AE4F163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DF16506-5E80-D044-9889-753BDFF67FB9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A81C84-81B0-C341-999D-0A84BB966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A466E54-FEA0-C640-8E77-E3BCF20D7CB2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94DC48-E9CD-784B-A3C0-C191489AE7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E6DC150-8A1A-AE46-AB79-9933C82A88F7}" type="datetime1">
              <a:rPr lang="en-CA" smtClean="0"/>
              <a:t>16-07-07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CA59765-A3C4-7946-94F5-A35E21B56D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91AADA-4771-224C-B7E7-3C58343A863B}" type="datetime1">
              <a:rPr lang="en-CA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74CC18-6908-C641-8EF1-3EFB351973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16BFC9B-5029-4144-8575-3265725D1F30}" type="datetime1">
              <a:rPr lang="en-CA" smtClean="0"/>
              <a:t>16-07-07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7A6BF21-7709-D24E-BA5C-3BDA0E9BC2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405F937-2561-E34B-B305-0CFF1FADD7F2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A8B3DE-A141-AC4E-B4CB-15574DC266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A48817-954D-D14A-976D-E19C43FEBFB1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0FA8C0A-03A7-9846-953F-66387A4B4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53062DE7-B2EE-8F4F-9735-B63B5DBEB36D}" type="datetime1">
              <a:rPr lang="en-CA" smtClean="0"/>
              <a:t>16-07-07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ECAC48D9-2095-DB4D-96FA-1EA831997B7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</a:t>
            </a:r>
            <a:r>
              <a:rPr lang="en-CA" sz="2800" dirty="0" smtClean="0"/>
              <a:t>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</a:t>
            </a:r>
            <a:r>
              <a:rPr lang="en-CA" dirty="0" smtClean="0"/>
              <a:t>current (leftmost) </a:t>
            </a:r>
            <a:r>
              <a:rPr lang="en-CA" dirty="0"/>
              <a:t>non-terminal to </a:t>
            </a:r>
            <a:r>
              <a:rPr lang="en-CA" dirty="0" smtClean="0"/>
              <a:t>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One </a:t>
            </a:r>
            <a:r>
              <a:rPr lang="en-CA" dirty="0"/>
              <a:t>dimension for next </a:t>
            </a:r>
            <a:r>
              <a:rPr lang="en-CA" dirty="0" smtClean="0"/>
              <a:t>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Each </a:t>
            </a:r>
            <a:r>
              <a:rPr lang="en-CA" dirty="0"/>
              <a:t>table entry contains one </a:t>
            </a:r>
            <a:r>
              <a:rPr lang="en-CA" dirty="0" smtClean="0"/>
              <a:t>production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id]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E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id</a:t>
            </a:r>
            <a:r>
              <a:rPr lang="en-CA" dirty="0" smtClean="0"/>
              <a:t>, use production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[Y, +]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When current non-terminal is </a:t>
            </a:r>
            <a:r>
              <a:rPr lang="en-CA" dirty="0" smtClean="0">
                <a:solidFill>
                  <a:schemeClr val="accent2"/>
                </a:solidFill>
              </a:rPr>
              <a:t>Y</a:t>
            </a:r>
            <a:r>
              <a:rPr lang="en-CA" dirty="0" smtClean="0"/>
              <a:t> and the next input is </a:t>
            </a:r>
            <a:r>
              <a:rPr lang="en-CA" dirty="0" smtClean="0">
                <a:solidFill>
                  <a:schemeClr val="accent2"/>
                </a:solidFill>
              </a:rPr>
              <a:t>+ </a:t>
            </a:r>
            <a:r>
              <a:rPr lang="en-CA" dirty="0" smtClean="0"/>
              <a:t>, get rid of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/>
              <a:t>can be followed by </a:t>
            </a:r>
            <a:r>
              <a:rPr lang="en-US" dirty="0" smtClean="0">
                <a:solidFill>
                  <a:schemeClr val="accent2"/>
                </a:solidFill>
              </a:rPr>
              <a:t>+</a:t>
            </a:r>
            <a:r>
              <a:rPr lang="en-US" dirty="0" smtClean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 smtClean="0"/>
              <a:t>Consider </a:t>
            </a:r>
            <a:r>
              <a:rPr lang="en-CA" sz="2800" dirty="0" smtClean="0">
                <a:solidFill>
                  <a:schemeClr val="accent2"/>
                </a:solidFill>
              </a:rPr>
              <a:t>[E, *]</a:t>
            </a:r>
            <a:r>
              <a:rPr lang="en-CA" sz="2800" dirty="0" smtClean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 smtClean="0"/>
              <a:t>There is no way to derive a string starting with </a:t>
            </a:r>
            <a:r>
              <a:rPr lang="en-CA" dirty="0" smtClean="0">
                <a:solidFill>
                  <a:schemeClr val="accent2"/>
                </a:solidFill>
              </a:rPr>
              <a:t>*</a:t>
            </a:r>
            <a:r>
              <a:rPr lang="en-CA" dirty="0" smtClean="0"/>
              <a:t> from non-terminal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Predictive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</a:t>
            </a:r>
            <a:r>
              <a:rPr lang="en-CA" dirty="0" smtClean="0"/>
              <a:t>except </a:t>
            </a:r>
          </a:p>
          <a:p>
            <a:pPr lvl="1"/>
            <a:r>
              <a:rPr lang="en-CA" dirty="0" smtClean="0"/>
              <a:t>For </a:t>
            </a:r>
            <a:r>
              <a:rPr lang="en-CA" dirty="0"/>
              <a:t>each non-terminal </a:t>
            </a:r>
            <a:r>
              <a:rPr lang="en-CA" dirty="0" smtClean="0">
                <a:solidFill>
                  <a:schemeClr val="accent2"/>
                </a:solidFill>
              </a:rPr>
              <a:t>S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We </a:t>
            </a:r>
            <a:r>
              <a:rPr lang="en-CA" dirty="0"/>
              <a:t>look at the next token </a:t>
            </a:r>
            <a:r>
              <a:rPr lang="en-CA" dirty="0" smtClean="0">
                <a:solidFill>
                  <a:schemeClr val="accent2"/>
                </a:solidFill>
              </a:rPr>
              <a:t>a</a:t>
            </a:r>
            <a:endParaRPr lang="en-CA" dirty="0">
              <a:solidFill>
                <a:schemeClr val="accent2"/>
              </a:solidFill>
            </a:endParaRPr>
          </a:p>
          <a:p>
            <a:pPr lvl="1"/>
            <a:r>
              <a:rPr lang="en-CA" dirty="0" smtClean="0"/>
              <a:t>And </a:t>
            </a:r>
            <a:r>
              <a:rPr lang="en-CA" dirty="0"/>
              <a:t>chose the </a:t>
            </a:r>
            <a:r>
              <a:rPr lang="en-CA" dirty="0" smtClean="0"/>
              <a:t>production </a:t>
            </a:r>
            <a:r>
              <a:rPr lang="en-CA" dirty="0"/>
              <a:t>shown </a:t>
            </a:r>
            <a:r>
              <a:rPr lang="en-CA" dirty="0" smtClean="0"/>
              <a:t>at entry </a:t>
            </a:r>
            <a:r>
              <a:rPr lang="en-CA" dirty="0" smtClean="0">
                <a:solidFill>
                  <a:schemeClr val="accent2"/>
                </a:solidFill>
              </a:rPr>
              <a:t>[</a:t>
            </a:r>
            <a:r>
              <a:rPr lang="en-CA" dirty="0" err="1" smtClean="0">
                <a:solidFill>
                  <a:schemeClr val="accent2"/>
                </a:solidFill>
              </a:rPr>
              <a:t>S,a</a:t>
            </a:r>
            <a:r>
              <a:rPr lang="en-CA" dirty="0" smtClean="0">
                <a:solidFill>
                  <a:schemeClr val="accent2"/>
                </a:solidFill>
              </a:rPr>
              <a:t>]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We use a stack to keep track of pending </a:t>
            </a:r>
            <a:r>
              <a:rPr lang="en-CA" dirty="0" smtClean="0"/>
              <a:t>non-terminals (frontier of parse tree) </a:t>
            </a:r>
            <a:endParaRPr lang="en-CA" dirty="0"/>
          </a:p>
          <a:p>
            <a:r>
              <a:rPr lang="en-CA" dirty="0"/>
              <a:t>We reject when we encounter an error </a:t>
            </a:r>
            <a:r>
              <a:rPr lang="en-CA" dirty="0" smtClean="0"/>
              <a:t>state</a:t>
            </a:r>
            <a:endParaRPr lang="en-CA" dirty="0"/>
          </a:p>
          <a:p>
            <a:r>
              <a:rPr lang="en-CA" dirty="0"/>
              <a:t>We accept when we encounter </a:t>
            </a:r>
            <a:r>
              <a:rPr lang="en-CA" dirty="0" smtClean="0"/>
              <a:t>end-of-input and empty stack 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  <a:r>
              <a:rPr lang="en-US" sz="2800" dirty="0">
                <a:sym typeface="Symbol" charset="2"/>
              </a:rPr>
              <a:t>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 smtClean="0">
                <a:sym typeface="Symbol" charset="2"/>
              </a:rPr>
              <a:t>stack.pop</a:t>
            </a:r>
            <a:r>
              <a:rPr lang="en-US" sz="2800" dirty="0" smtClean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        </a:t>
            </a:r>
            <a:r>
              <a:rPr lang="en-US" sz="2800" dirty="0" err="1" smtClean="0">
                <a:sym typeface="Symbol" charset="2"/>
              </a:rPr>
              <a:t>stack.push</a:t>
            </a:r>
            <a:r>
              <a:rPr lang="en-US" sz="2800" dirty="0" smtClean="0">
                <a:sym typeface="Symbol" charset="2"/>
              </a:rPr>
              <a:t>(M[</a:t>
            </a:r>
            <a:r>
              <a:rPr lang="en-US" sz="2800" dirty="0" err="1" smtClean="0">
                <a:sym typeface="Symbol" charset="2"/>
              </a:rPr>
              <a:t>X,a</a:t>
            </a:r>
            <a:r>
              <a:rPr lang="en-US" sz="2800" dirty="0" smtClean="0">
                <a:sym typeface="Symbol" charset="2"/>
              </a:rPr>
              <a:t>]);   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/* M[X, a] =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*/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smtClean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 smtClean="0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3502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of pending non-terminals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in the derivation </a:t>
            </a:r>
          </a:p>
          <a:p>
            <a:r>
              <a:rPr lang="en-US" b="1" dirty="0" smtClean="0">
                <a:solidFill>
                  <a:srgbClr val="FF0000"/>
                </a:solidFill>
                <a:sym typeface="Symbol" charset="2"/>
              </a:rPr>
              <a:t>(leaves in parse tree)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</a:t>
            </a:r>
            <a:r>
              <a:rPr lang="en-US" dirty="0" smtClean="0"/>
              <a:t>“id*id”</a:t>
            </a:r>
            <a:endParaRPr lang="en-US" dirty="0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Action</a:t>
              </a:r>
              <a:endParaRPr lang="en-US" sz="2000" dirty="0"/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 X</a:t>
              </a:r>
              <a:endParaRPr lang="en-US" sz="2000" b="1" dirty="0"/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E $</a:t>
              </a:r>
              <a:endParaRPr lang="en-US" sz="2000" dirty="0"/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Y</a:t>
              </a:r>
              <a:endParaRPr lang="en-US" sz="2000" b="1" dirty="0"/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id*id$</a:t>
              </a:r>
              <a:endParaRPr lang="en-US" sz="2000" dirty="0"/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Y X $</a:t>
              </a:r>
              <a:endParaRPr lang="en-US" sz="2000" dirty="0"/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* T</a:t>
              </a:r>
              <a:endParaRPr lang="en-US" sz="2000" b="1" dirty="0"/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*id$</a:t>
              </a:r>
              <a:endParaRPr lang="en-US" sz="2000" dirty="0"/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* T X $</a:t>
              </a:r>
              <a:endParaRPr lang="en-US" sz="2000" dirty="0"/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/>
                <a:gridCol w="706067"/>
                <a:gridCol w="699618"/>
                <a:gridCol w="664638"/>
                <a:gridCol w="559696"/>
                <a:gridCol w="572083"/>
                <a:gridCol w="687230"/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id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T X $</a:t>
              </a:r>
              <a:endParaRPr lang="en-US" sz="2000" dirty="0"/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 smtClean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id$</a:t>
              </a:r>
              <a:endParaRPr lang="en-US" sz="2000" dirty="0"/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id Y X $</a:t>
              </a:r>
              <a:endParaRPr lang="en-US" sz="2000" dirty="0"/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Y X $</a:t>
              </a:r>
              <a:endParaRPr lang="en-US" sz="2000" dirty="0"/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X $</a:t>
              </a:r>
              <a:endParaRPr lang="en-US" sz="2000" dirty="0"/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 smtClean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 smtClean="0"/>
                <a:t>$</a:t>
              </a:r>
              <a:endParaRPr lang="en-US" sz="2000" dirty="0"/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When to pick </a:t>
            </a:r>
            <a:r>
              <a:rPr lang="en-US" b="1" dirty="0">
                <a:solidFill>
                  <a:schemeClr val="tx1"/>
                </a:solidFill>
                <a:latin typeface="Times" charset="0"/>
              </a:rPr>
              <a:t>Y </a:t>
            </a:r>
            <a:r>
              <a:rPr lang="en-US" b="1" dirty="0">
                <a:solidFill>
                  <a:schemeClr val="tx1"/>
                </a:solidFill>
                <a:latin typeface="Times" charset="0"/>
                <a:sym typeface="Symbol" charset="2"/>
              </a:rPr>
              <a:t> </a:t>
            </a:r>
            <a:r>
              <a:rPr lang="en-US" b="1" dirty="0" smtClean="0">
                <a:solidFill>
                  <a:schemeClr val="tx1"/>
                </a:solidFill>
                <a:latin typeface="Times" charset="0"/>
                <a:sym typeface="Symbol" charset="2"/>
              </a:rPr>
              <a:t>?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CC18-6908-C641-8EF1-3EFB351973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29521"/>
              </p:ext>
            </p:extLst>
          </p:nvPr>
        </p:nvGraphicFramePr>
        <p:xfrm>
          <a:off x="539552" y="2132856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3" y="2132856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 smtClean="0"/>
              <a:t>Choice between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* 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endParaRPr lang="en-US" b="1" dirty="0"/>
          </a:p>
          <a:p>
            <a:pPr marL="342900" lvl="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FIRST(*T) = { * }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For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</a:t>
            </a:r>
            <a:r>
              <a:rPr lang="en-US" b="1" dirty="0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 we compute 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FOLLOW(</a:t>
            </a:r>
            <a:r>
              <a:rPr lang="en-US" b="1" dirty="0" smtClean="0">
                <a:sym typeface="Symbol" charset="2"/>
              </a:rPr>
              <a:t>Y</a:t>
            </a:r>
            <a:r>
              <a:rPr lang="en-US" dirty="0" smtClean="0">
                <a:sym typeface="Symbol" charset="2"/>
              </a:rPr>
              <a:t>) = 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</a:t>
            </a:r>
            <a:r>
              <a:rPr lang="en-US" dirty="0" smtClean="0">
                <a:sym typeface="Symbol" charset="2"/>
              </a:rPr>
              <a:t>= FOLLOW(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sym typeface="Symbol" charset="2"/>
              </a:rPr>
              <a:t>FOLLOW(</a:t>
            </a:r>
            <a:r>
              <a:rPr lang="en-US" b="1" dirty="0" smtClean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</a:t>
            </a:r>
            <a:r>
              <a:rPr lang="en-US" dirty="0" smtClean="0">
                <a:sym typeface="Symbol" charset="2"/>
              </a:rPr>
              <a:t>( FIRST(</a:t>
            </a:r>
            <a:r>
              <a:rPr lang="en-US" b="1" dirty="0" smtClean="0">
                <a:sym typeface="Symbol" charset="2"/>
              </a:rPr>
              <a:t>X</a:t>
            </a:r>
            <a:r>
              <a:rPr lang="en-US" dirty="0" smtClean="0">
                <a:sym typeface="Symbol" charset="2"/>
              </a:rPr>
              <a:t>) – {</a:t>
            </a:r>
            <a:r>
              <a:rPr lang="en-US" b="1" dirty="0" smtClean="0">
                <a:sym typeface="Symbol" charset="2"/>
              </a:rPr>
              <a:t>} </a:t>
            </a:r>
            <a:r>
              <a:rPr lang="en-US" dirty="0" smtClean="0">
                <a:sym typeface="Symbol" charset="2"/>
              </a:rPr>
              <a:t>) + FOLLOW(</a:t>
            </a:r>
            <a:r>
              <a:rPr lang="en-US" b="1" dirty="0" smtClean="0">
                <a:sym typeface="Symbol" charset="2"/>
              </a:rPr>
              <a:t>E</a:t>
            </a:r>
            <a:r>
              <a:rPr lang="en-US" dirty="0" smtClean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) = { + , ) , $ 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ym typeface="Symbol" charset="2"/>
              </a:rPr>
              <a:t>FOLLOW</a:t>
            </a:r>
            <a:r>
              <a:rPr lang="en-US" smtClean="0">
                <a:sym typeface="Symbol" charset="2"/>
              </a:rPr>
              <a:t>(</a:t>
            </a:r>
            <a:r>
              <a:rPr lang="en-US" b="1" smtClean="0">
                <a:sym typeface="Symbol" charset="2"/>
              </a:rPr>
              <a:t>Y</a:t>
            </a:r>
            <a:r>
              <a:rPr lang="en-US" smtClean="0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{ + , ) , $ </a:t>
            </a:r>
            <a:r>
              <a:rPr lang="en-US" dirty="0" smtClean="0">
                <a:sym typeface="Symbol" charset="2"/>
              </a:rPr>
              <a:t>}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104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19</a:t>
            </a:fld>
            <a:endParaRPr lang="en-US"/>
          </a:p>
        </p:txBody>
      </p:sp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</a:t>
            </a:r>
            <a:r>
              <a:rPr lang="en-US" dirty="0" smtClean="0"/>
              <a:t>able</a:t>
            </a:r>
            <a:endParaRPr lang="en-US" dirty="0"/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762472"/>
            <a:ext cx="7772400" cy="4114800"/>
          </a:xfrm>
        </p:spPr>
        <p:txBody>
          <a:bodyPr/>
          <a:lstStyle/>
          <a:p>
            <a:r>
              <a:rPr lang="en-US" sz="2800" dirty="0" smtClean="0"/>
              <a:t>For Nonterminal </a:t>
            </a:r>
            <a:r>
              <a:rPr lang="en-US" sz="2800" dirty="0">
                <a:solidFill>
                  <a:schemeClr val="accent2"/>
                </a:solidFill>
              </a:rPr>
              <a:t>A</a:t>
            </a:r>
            <a:r>
              <a:rPr lang="en-US" sz="2800" dirty="0" smtClean="0"/>
              <a:t>, rule </a:t>
            </a:r>
            <a:r>
              <a:rPr lang="en-US" sz="2800" dirty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800" dirty="0" smtClean="0">
                <a:sym typeface="Symbol" charset="2"/>
              </a:rPr>
              <a:t>, and</a:t>
            </a:r>
            <a:r>
              <a:rPr lang="en-US" sz="2800" dirty="0" smtClean="0"/>
              <a:t> </a:t>
            </a:r>
            <a:r>
              <a:rPr lang="en-US" sz="2800" dirty="0"/>
              <a:t>the </a:t>
            </a:r>
            <a:r>
              <a:rPr lang="en-US" sz="2800" dirty="0" smtClean="0"/>
              <a:t>token </a:t>
            </a:r>
            <a:r>
              <a:rPr lang="en-US" sz="2800" dirty="0" smtClean="0">
                <a:solidFill>
                  <a:schemeClr val="accent2"/>
                </a:solidFill>
              </a:rPr>
              <a:t>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2"/>
                </a:solidFill>
              </a:rPr>
              <a:t>M[A, t] =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in two cases:</a:t>
            </a:r>
          </a:p>
          <a:p>
            <a:r>
              <a:rPr lang="en-US" sz="2800" dirty="0" smtClean="0"/>
              <a:t>If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 t  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 smtClean="0">
                <a:sym typeface="Symbol" charset="2"/>
              </a:rPr>
              <a:t>can derive a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sz="2400" dirty="0" smtClean="0">
                <a:sym typeface="Symbol" charset="2"/>
              </a:rPr>
              <a:t>in the first position</a:t>
            </a:r>
          </a:p>
          <a:p>
            <a:pPr lvl="1"/>
            <a:r>
              <a:rPr lang="en-US" sz="2400" dirty="0" smtClean="0">
                <a:sym typeface="Symbol" charset="2"/>
              </a:rPr>
              <a:t>We say that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t  First()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A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and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 S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l-GR" sz="2800" dirty="0" smtClean="0">
                <a:solidFill>
                  <a:schemeClr val="accent2"/>
                </a:solidFill>
                <a:sym typeface="Symbol" charset="2"/>
              </a:rPr>
              <a:t>δ</a:t>
            </a:r>
            <a:endParaRPr lang="en-CA" sz="2800" dirty="0" smtClean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CA" sz="2400" dirty="0" smtClean="0">
                <a:sym typeface="Symbol" charset="2"/>
              </a:rPr>
              <a:t>Useful if stack has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</a:t>
            </a:r>
            <a:r>
              <a:rPr lang="en-CA" sz="2400" dirty="0" smtClean="0">
                <a:sym typeface="Symbol" charset="2"/>
              </a:rPr>
              <a:t>, input is t and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cannot derive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t</a:t>
            </a:r>
          </a:p>
          <a:p>
            <a:pPr lvl="1"/>
            <a:r>
              <a:rPr lang="en-CA" sz="2400" dirty="0" smtClean="0">
                <a:sym typeface="Symbol" charset="2"/>
              </a:rPr>
              <a:t>In this case only option is to get rid of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CA" sz="2400" dirty="0" smtClean="0">
                <a:sym typeface="Symbol" charset="2"/>
              </a:rPr>
              <a:t>(by</a:t>
            </a:r>
            <a:r>
              <a:rPr lang="en-CA" sz="2400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olidFill>
                  <a:schemeClr val="accent2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* </a:t>
            </a:r>
            <a:r>
              <a:rPr lang="en-US" sz="2400" dirty="0" smtClean="0">
                <a:sym typeface="Symbol" charset="2"/>
              </a:rPr>
              <a:t>)</a:t>
            </a:r>
          </a:p>
          <a:p>
            <a:pPr lvl="2"/>
            <a:r>
              <a:rPr lang="en-US" sz="2000" dirty="0" smtClean="0">
                <a:sym typeface="Symbol" charset="2"/>
              </a:rPr>
              <a:t>Can work only if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sz="2000" dirty="0" smtClean="0">
                <a:sym typeface="Symbol" charset="2"/>
              </a:rPr>
              <a:t>can follow</a:t>
            </a:r>
            <a:r>
              <a:rPr lang="en-US" sz="2000" dirty="0" smtClean="0">
                <a:solidFill>
                  <a:schemeClr val="accent2"/>
                </a:solidFill>
                <a:sym typeface="Symbol" charset="2"/>
              </a:rPr>
              <a:t> A </a:t>
            </a:r>
            <a:r>
              <a:rPr lang="en-US" sz="2000" dirty="0" smtClean="0">
                <a:sym typeface="Symbol" charset="2"/>
              </a:rPr>
              <a:t>in at least on derivation</a:t>
            </a:r>
          </a:p>
          <a:p>
            <a:pPr lvl="1"/>
            <a:r>
              <a:rPr lang="en-US" sz="2400" dirty="0" smtClean="0">
                <a:sym typeface="Symbol" charset="2"/>
              </a:rPr>
              <a:t>We </a:t>
            </a:r>
            <a:r>
              <a:rPr lang="en-US" sz="2400" dirty="0">
                <a:sym typeface="Symbol" charset="2"/>
              </a:rPr>
              <a:t>say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 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Follow(A)</a:t>
            </a:r>
            <a:endParaRPr lang="en-US" sz="2400" dirty="0">
              <a:solidFill>
                <a:schemeClr val="accent2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20</a:t>
            </a:fld>
            <a:endParaRPr lang="en-US"/>
          </a:p>
        </p:txBody>
      </p:sp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21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22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r>
              <a:rPr lang="en-US" sz="2400" dirty="0">
                <a:sym typeface="Symbol" charset="2"/>
              </a:rPr>
              <a:t/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  <a:endParaRPr lang="en-US" dirty="0" smtClean="0"/>
          </a:p>
          <a:p>
            <a:r>
              <a:rPr lang="en-US" dirty="0" smtClean="0"/>
              <a:t>recursive grammar rules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</a:t>
            </a:r>
            <a:r>
              <a:rPr lang="en-US" sz="2800" smtClean="0">
                <a:sym typeface="Symbol" charset="2"/>
              </a:rPr>
              <a:t>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24</a:t>
            </a:fld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</a:t>
            </a:r>
            <a:r>
              <a:rPr lang="en-US" sz="2800" dirty="0" smtClean="0">
                <a:sym typeface="Symbol" charset="2"/>
              </a:rPr>
              <a:t>;</a:t>
            </a:r>
            <a:endParaRPr lang="en-US" sz="2800" b="1" dirty="0" smtClean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First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 smtClean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</a:t>
            </a:r>
            <a:r>
              <a:rPr lang="en-CA" sz="2800" dirty="0" smtClean="0"/>
              <a:t>(*) </a:t>
            </a:r>
            <a:r>
              <a:rPr lang="en-CA" sz="2800" dirty="0"/>
              <a:t>= </a:t>
            </a:r>
            <a:r>
              <a:rPr lang="en-CA" sz="2800" dirty="0" smtClean="0"/>
              <a:t>{*}</a:t>
            </a:r>
          </a:p>
          <a:p>
            <a:pPr marL="0" indent="0">
              <a:buNone/>
            </a:pPr>
            <a:r>
              <a:rPr lang="en-CA" sz="2800" dirty="0"/>
              <a:t>First( </a:t>
            </a:r>
            <a:r>
              <a:rPr lang="en-CA" sz="2800" dirty="0" smtClean="0"/>
              <a:t>‘(‘ </a:t>
            </a:r>
            <a:r>
              <a:rPr lang="en-CA" sz="2800" dirty="0"/>
              <a:t>) = </a:t>
            </a:r>
            <a:r>
              <a:rPr lang="en-CA" sz="2800" dirty="0" smtClean="0"/>
              <a:t>{‘(’}</a:t>
            </a:r>
            <a:endParaRPr lang="en-CA" sz="2800" dirty="0"/>
          </a:p>
          <a:p>
            <a:pPr marL="0" indent="0">
              <a:buNone/>
            </a:pPr>
            <a:r>
              <a:rPr lang="en-CA" sz="2800" dirty="0"/>
              <a:t>First( ‘)’ ) = </a:t>
            </a:r>
            <a:r>
              <a:rPr lang="en-CA" sz="2800" dirty="0" smtClean="0"/>
              <a:t>{‘)’}</a:t>
            </a:r>
          </a:p>
          <a:p>
            <a:pPr marL="0" indent="0">
              <a:buNone/>
            </a:pPr>
            <a:r>
              <a:rPr lang="en-CA" sz="2800" dirty="0" smtClean="0"/>
              <a:t>First(id) = {id}</a:t>
            </a:r>
            <a:endParaRPr lang="en-CA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</a:t>
            </a:r>
            <a:r>
              <a:rPr lang="en-CA" sz="2800" dirty="0" smtClean="0"/>
              <a:t>)</a:t>
            </a:r>
            <a:endParaRPr lang="en-CA" sz="2800" kern="0" dirty="0" smtClean="0"/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First(T) = {id,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</a:t>
            </a:r>
            <a:r>
              <a:rPr lang="en-CA" sz="2800" kern="0" dirty="0" smtClean="0"/>
              <a:t>{id, 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 smtClean="0"/>
              <a:t>First(Y) = {</a:t>
            </a:r>
            <a:r>
              <a:rPr lang="en-CA" sz="2800" kern="0" dirty="0"/>
              <a:t>*</a:t>
            </a:r>
            <a:r>
              <a:rPr lang="en-CA" sz="2800" kern="0" dirty="0" smtClean="0"/>
              <a:t>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 smtClean="0"/>
              <a:t>For each production</a:t>
            </a:r>
            <a:r>
              <a:rPr lang="en-CA" dirty="0" smtClean="0">
                <a:solidFill>
                  <a:schemeClr val="accent2"/>
                </a:solidFill>
              </a:rPr>
              <a:t> A </a:t>
            </a:r>
            <a:r>
              <a:rPr lang="en-CA" dirty="0" smtClean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 smtClean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 smtClean="0">
                <a:sym typeface="Symbol" charset="2"/>
              </a:rPr>
              <a:t>where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Follow(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 smtClean="0"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</a:t>
            </a:r>
          </a:p>
          <a:p>
            <a:pPr marL="971550" lvl="1" indent="-514350"/>
            <a:r>
              <a:rPr lang="en-CA" dirty="0" smtClean="0"/>
              <a:t>Repeat steps 2-3 until no follow set grows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27</a:t>
            </a:fld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r>
              <a:rPr lang="en-US" sz="2400">
                <a:sym typeface="Symbol" charset="2"/>
              </a:rPr>
              <a:t/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Follow Sets. Example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 smtClean="0"/>
              <a:t>Follow(E</a:t>
            </a:r>
            <a:r>
              <a:rPr lang="en-CA" sz="2400" dirty="0"/>
              <a:t>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</a:t>
            </a:r>
            <a:r>
              <a:rPr lang="en-US" sz="2400" dirty="0" smtClean="0">
                <a:sym typeface="Symbol" charset="2"/>
              </a:rPr>
              <a:t>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Follow(X)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US" sz="2400" dirty="0" smtClean="0">
                <a:sym typeface="Symbol" charset="2"/>
              </a:rPr>
              <a:t> Follow(E)</a:t>
            </a:r>
            <a:endParaRPr lang="en-CA" sz="2400" dirty="0" smtClean="0"/>
          </a:p>
          <a:p>
            <a:pPr marL="0" indent="0">
              <a:buNone/>
            </a:pPr>
            <a:r>
              <a:rPr lang="en-CA" sz="2400" dirty="0" smtClean="0"/>
              <a:t>First(X)-{</a:t>
            </a:r>
            <a:r>
              <a:rPr lang="en-US" sz="2400" dirty="0" smtClean="0">
                <a:latin typeface="Times" charset="0"/>
                <a:sym typeface="Symbol" charset="2"/>
              </a:rPr>
              <a:t>}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</a:t>
            </a:r>
            <a:r>
              <a:rPr lang="en-CA" sz="2400" dirty="0"/>
              <a:t>Follow(T)</a:t>
            </a:r>
          </a:p>
          <a:p>
            <a:pPr marL="0" indent="0">
              <a:buNone/>
            </a:pPr>
            <a:r>
              <a:rPr lang="en-CA" sz="2400" dirty="0" smtClean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</a:t>
            </a:r>
            <a:r>
              <a:rPr lang="en-CA" sz="2400" dirty="0" smtClean="0"/>
              <a:t>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</a:t>
            </a:r>
            <a:r>
              <a:rPr lang="en-CA" sz="2400" dirty="0" smtClean="0"/>
              <a:t>)</a:t>
            </a:r>
          </a:p>
          <a:p>
            <a:pPr marL="0" indent="0">
              <a:buNone/>
            </a:pPr>
            <a:r>
              <a:rPr lang="en-CA" sz="2400" dirty="0" smtClean="0"/>
              <a:t>Follow(T)</a:t>
            </a:r>
            <a:r>
              <a:rPr lang="en-CA" sz="2400" dirty="0" smtClean="0">
                <a:latin typeface="Cambria Math"/>
                <a:ea typeface="Cambria Math"/>
              </a:rPr>
              <a:t>⊆</a:t>
            </a:r>
            <a:r>
              <a:rPr lang="en-CA" sz="2400" dirty="0" smtClean="0"/>
              <a:t> Follow(Y)</a:t>
            </a:r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smtClean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Follow(X) </a:t>
            </a:r>
            <a:r>
              <a:rPr lang="en-CA" sz="2400" kern="0" dirty="0"/>
              <a:t>= {$, 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Follow(T) </a:t>
            </a:r>
            <a:r>
              <a:rPr lang="en-CA" sz="2400" kern="0" dirty="0"/>
              <a:t>= </a:t>
            </a:r>
            <a:r>
              <a:rPr lang="en-CA" sz="2400" kern="0" dirty="0" smtClean="0"/>
              <a:t>{+, $, </a:t>
            </a:r>
            <a:r>
              <a:rPr lang="en-CA" sz="2400" kern="0" dirty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Follow(Y) </a:t>
            </a:r>
            <a:r>
              <a:rPr lang="en-CA" sz="2400" kern="0" dirty="0"/>
              <a:t>= {+, $, </a:t>
            </a:r>
            <a:r>
              <a:rPr lang="en-CA" sz="2400" kern="0" dirty="0" smtClean="0"/>
              <a:t>)}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Follow(‘(‘)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(‘)‘) </a:t>
            </a:r>
            <a:r>
              <a:rPr lang="en-CA" sz="2400" kern="0" dirty="0"/>
              <a:t>= </a:t>
            </a:r>
            <a:r>
              <a:rPr lang="en-CA" sz="2400" kern="0" dirty="0" smtClean="0"/>
              <a:t>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(+) </a:t>
            </a:r>
            <a:r>
              <a:rPr lang="en-CA" sz="2400" kern="0" dirty="0"/>
              <a:t>= </a:t>
            </a:r>
            <a:r>
              <a:rPr lang="en-CA" sz="2400" kern="0" dirty="0" smtClean="0"/>
              <a:t>{(, 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/>
              <a:t>Follow</a:t>
            </a:r>
            <a:r>
              <a:rPr lang="en-CA" sz="2400" kern="0" dirty="0" smtClean="0"/>
              <a:t>(*) </a:t>
            </a:r>
            <a:r>
              <a:rPr lang="en-CA" sz="2400" kern="0" dirty="0"/>
              <a:t>= </a:t>
            </a:r>
            <a:r>
              <a:rPr lang="en-CA" sz="2400" kern="0" dirty="0" smtClean="0"/>
              <a:t>{(, id}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smtClean="0"/>
              <a:t>Follow(id) </a:t>
            </a:r>
            <a:r>
              <a:rPr lang="en-CA" sz="2400" kern="0" dirty="0"/>
              <a:t>= </a:t>
            </a:r>
            <a:r>
              <a:rPr lang="en-CA" sz="2400" kern="0" dirty="0" smtClean="0"/>
              <a:t>{*,+,$,)}</a:t>
            </a: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 smtClean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For each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), for </a:t>
            </a:r>
            <a:r>
              <a:rPr lang="en-US" dirty="0">
                <a:sym typeface="Symbol" charset="2"/>
              </a:rPr>
              <a:t>each t  Follow(A</a:t>
            </a:r>
            <a:r>
              <a:rPr lang="en-US" dirty="0" smtClean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 M[</a:t>
            </a:r>
            <a:r>
              <a:rPr lang="en-US" dirty="0" err="1" smtClean="0">
                <a:sym typeface="Symbol" charset="2"/>
              </a:rPr>
              <a:t>A,t</a:t>
            </a:r>
            <a:r>
              <a:rPr lang="en-US" dirty="0" smtClean="0">
                <a:sym typeface="Symbol" charset="2"/>
              </a:rPr>
              <a:t>] = </a:t>
            </a:r>
            <a:r>
              <a:rPr lang="en-US" dirty="0">
                <a:sym typeface="Symbol" charset="2"/>
              </a:rPr>
              <a:t>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 smtClean="0">
                <a:sym typeface="Symbol" charset="2"/>
              </a:rPr>
              <a:t>) and  </a:t>
            </a:r>
            <a:r>
              <a:rPr lang="en-US" dirty="0">
                <a:sym typeface="Symbol" charset="2"/>
              </a:rPr>
              <a:t>$ 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  <a:endParaRPr lang="en-US" dirty="0" smtClean="0">
              <a:sym typeface="Symbol" charset="2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</a:t>
            </a:r>
            <a:r>
              <a:rPr lang="en-US" dirty="0" smtClean="0">
                <a:sym typeface="Symbol" charset="2"/>
              </a:rPr>
              <a:t>,$] </a:t>
            </a:r>
            <a:r>
              <a:rPr lang="en-US" dirty="0">
                <a:sym typeface="Symbol" charset="2"/>
              </a:rPr>
              <a:t>= 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charset="2"/>
              </a:rPr>
              <a:t>All </a:t>
            </a:r>
            <a:r>
              <a:rPr lang="en-US" dirty="0">
                <a:sym typeface="Symbol" charset="2"/>
              </a:rPr>
              <a:t>undefined entries are errors</a:t>
            </a:r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2743200"/>
                <a:gridCol w="1524000"/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5776" y="1844824"/>
            <a:ext cx="251733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First(E) = {id, ‘(‘}</a:t>
            </a:r>
          </a:p>
          <a:p>
            <a:pPr eaLnBrk="1" hangingPunct="1"/>
            <a:r>
              <a:rPr lang="en-CA" kern="0" dirty="0"/>
              <a:t>Follow(E) = {$, )}</a:t>
            </a:r>
          </a:p>
          <a:p>
            <a:pPr eaLnBrk="1" hangingPunct="1"/>
            <a:r>
              <a:rPr lang="en-CA" kern="0" dirty="0" smtClean="0"/>
              <a:t>First</a:t>
            </a:r>
            <a:r>
              <a:rPr lang="en-CA" kern="0" dirty="0"/>
              <a:t>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 smtClean="0"/>
              <a:t>}</a:t>
            </a:r>
          </a:p>
          <a:p>
            <a:pPr eaLnBrk="1" hangingPunct="1"/>
            <a:r>
              <a:rPr lang="en-CA" kern="0" dirty="0"/>
              <a:t>Follow(X) = {$, )</a:t>
            </a:r>
            <a:r>
              <a:rPr lang="en-CA" kern="0" dirty="0" smtClean="0"/>
              <a:t>}</a:t>
            </a:r>
            <a:endParaRPr lang="en-CA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799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 smtClean="0"/>
              <a:t>First</a:t>
            </a:r>
            <a:r>
              <a:rPr lang="en-CA" kern="0" dirty="0"/>
              <a:t>(T) = {id, ‘(‘}</a:t>
            </a:r>
          </a:p>
          <a:p>
            <a:pPr eaLnBrk="1" hangingPunct="1"/>
            <a:r>
              <a:rPr lang="en-CA" kern="0" dirty="0" smtClean="0"/>
              <a:t>Follow</a:t>
            </a:r>
            <a:r>
              <a:rPr lang="en-CA" kern="0" dirty="0"/>
              <a:t>(T) = {+, $, )}</a:t>
            </a:r>
          </a:p>
          <a:p>
            <a:pPr eaLnBrk="1" hangingPunct="1"/>
            <a:r>
              <a:rPr lang="en-CA" kern="0" dirty="0"/>
              <a:t>First(Y) = {*,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 smtClean="0"/>
              <a:t>Follow</a:t>
            </a:r>
            <a:r>
              <a:rPr lang="en-CA" kern="0" dirty="0"/>
              <a:t>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/>
                <a:gridCol w="951044"/>
                <a:gridCol w="951044"/>
                <a:gridCol w="903492"/>
                <a:gridCol w="760836"/>
                <a:gridCol w="777677"/>
                <a:gridCol w="93420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id </a:t>
            </a:r>
            <a:r>
              <a:rPr lang="en-US" b="1" dirty="0"/>
              <a:t>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32</a:t>
            </a:fld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34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35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type="body"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/>
                <a:gridCol w="1524000"/>
                <a:gridCol w="1447800"/>
                <a:gridCol w="1219200"/>
                <a:gridCol w="1246188"/>
                <a:gridCol w="1497012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/>
                <a:gridCol w="1524000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FIRST(T) = {id, (}</a:t>
            </a:r>
          </a:p>
          <a:p>
            <a:r>
              <a:rPr lang="en-US" dirty="0" smtClean="0"/>
              <a:t>FIRST(T’) = {*,</a:t>
            </a:r>
            <a:r>
              <a:rPr lang="en-US" b="1" dirty="0" smtClean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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FOLLOW(T) = {$, )}</a:t>
            </a:r>
          </a:p>
          <a:p>
            <a:r>
              <a:rPr lang="en-US" dirty="0" smtClean="0"/>
              <a:t>FOLLOW(T’) = {$,)</a:t>
            </a:r>
            <a:r>
              <a:rPr lang="en-US" dirty="0" smtClean="0">
                <a:sym typeface="Symbol" charset="2"/>
              </a:rPr>
              <a:t>}</a:t>
            </a:r>
          </a:p>
          <a:p>
            <a:r>
              <a:rPr lang="en-US" dirty="0" smtClean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36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37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38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39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Extra Slides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</a:t>
            </a:r>
            <a:r>
              <a:rPr lang="en-US" sz="2400" dirty="0" smtClean="0">
                <a:sym typeface="Symbol" charset="2"/>
              </a:rPr>
              <a:t>cycles</a:t>
            </a:r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42</a:t>
            </a:fld>
            <a:endParaRPr lang="en-US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smtClean="0"/>
              <a:t>Each Strongly Connected Component can </a:t>
            </a:r>
            <a:r>
              <a:rPr lang="en-US" sz="2800" smtClean="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 smtClean="0">
                <a:sym typeface="Symbol" charset="2"/>
              </a:rPr>
              <a:t>But the connections between SCC means that (by </a:t>
            </a:r>
            <a:r>
              <a:rPr lang="en-US" sz="2800" dirty="0" err="1" smtClean="0">
                <a:sym typeface="Symbol" charset="2"/>
              </a:rPr>
              <a:t>defn</a:t>
            </a:r>
            <a:r>
              <a:rPr lang="en-US" sz="2800" dirty="0" smtClean="0">
                <a:sym typeface="Symbol" charset="2"/>
              </a:rPr>
              <a:t>) what we have now is a directed acyclic graph – hence without left recursion</a:t>
            </a:r>
            <a:endParaRPr lang="en-US" sz="2400" dirty="0" smtClean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43</a:t>
            </a:fld>
            <a:endParaRPr lang="en-US"/>
          </a:p>
        </p:txBody>
      </p:sp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</a:t>
            </a:r>
            <a:r>
              <a:rPr lang="en-US" dirty="0" smtClean="0">
                <a:sym typeface="Symbol" charset="2"/>
              </a:rPr>
              <a:t>a}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</a:t>
            </a:r>
            <a:r>
              <a:rPr lang="en-US" dirty="0" smtClean="0">
                <a:sym typeface="Symbol" charset="2"/>
              </a:rPr>
              <a:t>{}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(A)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 smtClean="0"/>
              <a:t>ComputeFirst</a:t>
            </a:r>
            <a:r>
              <a:rPr lang="en-US" sz="2000" dirty="0" smtClean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 smtClean="0"/>
              <a:t>FIRST[A] := FIRST[A] + FIRST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[B]</a:t>
            </a:r>
            <a:endParaRPr lang="en-US" sz="2000" dirty="0"/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F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F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( B ) | B A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x | y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| b B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 smtClean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A B C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A</a:t>
            </a:r>
            <a:r>
              <a:rPr lang="en-US" sz="3200" b="1" dirty="0" smtClean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B</a:t>
            </a:r>
            <a:r>
              <a:rPr lang="en-US" sz="3200" b="1" smtClean="0">
                <a:sym typeface="Symbol" charset="2"/>
              </a:rPr>
              <a:t> </a:t>
            </a:r>
            <a:r>
              <a:rPr lang="en-US" sz="3200" smtClean="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 smtClean="0">
                <a:sym typeface="Symbol" charset="2"/>
              </a:rPr>
              <a:t>c | </a:t>
            </a:r>
            <a:r>
              <a:rPr lang="en-US" sz="3200" dirty="0" err="1" smtClean="0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 smtClean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45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 smtClean="0"/>
              <a:t>Cannot have </a:t>
            </a:r>
            <a:r>
              <a:rPr lang="en-US" sz="2800" dirty="0"/>
              <a:t>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 smtClean="0"/>
              <a:t>LL(1) Parser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 smtClean="0"/>
              <a:t>In recursive-descent</a:t>
            </a:r>
          </a:p>
          <a:p>
            <a:pPr lvl="1"/>
            <a:r>
              <a:rPr lang="en-CA" dirty="0" smtClean="0"/>
              <a:t>for each non-terminal and input token, many choices of production to use</a:t>
            </a:r>
          </a:p>
          <a:p>
            <a:pPr lvl="1"/>
            <a:r>
              <a:rPr lang="en-CA" dirty="0" smtClean="0"/>
              <a:t>Backtracking to remove bad choices</a:t>
            </a:r>
          </a:p>
          <a:p>
            <a:r>
              <a:rPr lang="en-CA" dirty="0" smtClean="0"/>
              <a:t>In LL(1) </a:t>
            </a:r>
          </a:p>
          <a:p>
            <a:pPr lvl="1"/>
            <a:r>
              <a:rPr lang="en-CA" dirty="0"/>
              <a:t>for each non-terminal and each </a:t>
            </a:r>
            <a:r>
              <a:rPr lang="en-CA" dirty="0" smtClean="0"/>
              <a:t>token, only one production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S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 smtClean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</a:t>
            </a:r>
            <a:r>
              <a:rPr lang="en-US" sz="2400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𝜷</a:t>
            </a:r>
            <a:endParaRPr lang="en-CA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 smtClean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 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 smtClean="0">
                <a:sym typeface="Symbol" charset="2"/>
              </a:rPr>
              <a:t>two productions start with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id</a:t>
            </a:r>
          </a:p>
          <a:p>
            <a:pPr lvl="1"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For</a:t>
            </a:r>
            <a:r>
              <a:rPr lang="en-CA" dirty="0" smtClean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 smtClean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must not have left-recursion</a:t>
            </a:r>
          </a:p>
          <a:p>
            <a:pPr>
              <a:lnSpc>
                <a:spcPct val="90000"/>
              </a:lnSpc>
            </a:pPr>
            <a:r>
              <a:rPr lang="en-CA" dirty="0" smtClean="0">
                <a:sym typeface="Symbol" charset="2"/>
              </a:rPr>
              <a:t>The grammar should be left-factored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Left Factoring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T | ( E )</a:t>
            </a:r>
            <a:endParaRPr lang="en-CA" dirty="0">
              <a:sym typeface="Symbol" charset="2"/>
            </a:endParaRPr>
          </a:p>
          <a:p>
            <a:r>
              <a:rPr lang="en-CA" dirty="0" smtClean="0"/>
              <a:t>Factor out common prefixes for productions</a:t>
            </a:r>
            <a:endParaRPr lang="en-US" dirty="0" smtClean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   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 smtClean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id Y |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 E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)       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3420</Words>
  <Application>Microsoft Macintosh PowerPoint</Application>
  <PresentationFormat>On-screen Show (4:3)</PresentationFormat>
  <Paragraphs>796</Paragraphs>
  <Slides>45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When to pick Y  ? 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847</cp:revision>
  <cp:lastPrinted>2010-10-18T21:18:44Z</cp:lastPrinted>
  <dcterms:created xsi:type="dcterms:W3CDTF">2010-10-18T20:51:40Z</dcterms:created>
  <dcterms:modified xsi:type="dcterms:W3CDTF">2016-07-07T16:57:22Z</dcterms:modified>
</cp:coreProperties>
</file>