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65" r:id="rId2"/>
    <p:sldId id="355" r:id="rId3"/>
    <p:sldId id="317" r:id="rId4"/>
    <p:sldId id="318" r:id="rId5"/>
    <p:sldId id="319" r:id="rId6"/>
    <p:sldId id="320" r:id="rId7"/>
    <p:sldId id="322" r:id="rId8"/>
    <p:sldId id="325" r:id="rId9"/>
    <p:sldId id="324" r:id="rId10"/>
    <p:sldId id="326" r:id="rId11"/>
    <p:sldId id="328" r:id="rId12"/>
    <p:sldId id="329" r:id="rId13"/>
    <p:sldId id="331" r:id="rId14"/>
    <p:sldId id="330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57" r:id="rId30"/>
    <p:sldId id="358" r:id="rId31"/>
    <p:sldId id="359" r:id="rId32"/>
    <p:sldId id="361" r:id="rId33"/>
    <p:sldId id="363" r:id="rId34"/>
    <p:sldId id="327" r:id="rId35"/>
    <p:sldId id="354" r:id="rId36"/>
    <p:sldId id="346" r:id="rId37"/>
    <p:sldId id="347" r:id="rId38"/>
    <p:sldId id="348" r:id="rId39"/>
    <p:sldId id="349" r:id="rId40"/>
    <p:sldId id="350" r:id="rId41"/>
    <p:sldId id="351" r:id="rId42"/>
    <p:sldId id="352" r:id="rId4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5" d="100"/>
          <a:sy n="75" d="100"/>
        </p:scale>
        <p:origin x="-6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568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A2B22E4E-6464-CD42-B08D-9DCAF3EA11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61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4913-F514-9C48-BC8B-4A0FD58CB48A}" type="slidenum">
              <a:rPr lang="en-US"/>
              <a:pPr/>
              <a:t>10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E9E9C-4F1A-A74B-8302-AAC6F6F9881B}" type="slidenum">
              <a:rPr lang="en-US"/>
              <a:pPr/>
              <a:t>11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F3746E-4EF7-2F46-9FD6-ACC8C0B4959A}" type="slidenum">
              <a:rPr lang="en-US"/>
              <a:pPr/>
              <a:t>12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E271F4-958F-E248-876A-D3A98C846499}" type="slidenum">
              <a:rPr lang="en-US"/>
              <a:pPr/>
              <a:t>13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9F09-DB19-EF42-972D-2847E2EA0A02}" type="slidenum">
              <a:rPr lang="en-US"/>
              <a:pPr/>
              <a:t>14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417020-E023-DE40-B6EA-E745844FF372}" type="slidenum">
              <a:rPr lang="en-US"/>
              <a:pPr/>
              <a:t>15</a:t>
            </a:fld>
            <a:endParaRPr lang="en-US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2F964-C150-1547-8BF5-C3B9D8E324D8}" type="slidenum">
              <a:rPr lang="en-US"/>
              <a:pPr/>
              <a:t>16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D954A-11B1-704B-BA19-0543D619C476}" type="slidenum">
              <a:rPr lang="en-US"/>
              <a:pPr/>
              <a:t>17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EDB1A-D26F-1F4C-BAC5-FEBA11218356}" type="slidenum">
              <a:rPr lang="en-US"/>
              <a:pPr/>
              <a:t>18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137C4-0D84-5F47-866C-6F30A83A0A06}" type="slidenum">
              <a:rPr lang="en-US"/>
              <a:pPr/>
              <a:t>19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CB549-AE6D-2143-BA14-8E0174FE5DC1}" type="slidenum">
              <a:rPr lang="en-US"/>
              <a:pPr/>
              <a:t>2</a:t>
            </a:fld>
            <a:endParaRPr 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8D58F-C205-C64B-BA0D-179AE6F1B26B}" type="slidenum">
              <a:rPr lang="en-US"/>
              <a:pPr/>
              <a:t>20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7FE6E-7443-F64C-A7BD-BA05DBC40251}" type="slidenum">
              <a:rPr lang="en-US"/>
              <a:pPr/>
              <a:t>21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4CE8F-9694-E645-8284-69D9EBD117FE}" type="slidenum">
              <a:rPr lang="en-US"/>
              <a:pPr/>
              <a:t>22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E4D4D-1EDC-5442-B048-15C4EF0B4A3C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7EADC-8C76-ED4F-AC46-AE18D7C9B81F}" type="slidenum">
              <a:rPr lang="en-US"/>
              <a:pPr/>
              <a:t>24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9B392-18D7-664F-9707-F412B120B788}" type="slidenum">
              <a:rPr lang="en-US"/>
              <a:pPr/>
              <a:t>25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009514-D783-8F4D-9048-0A5E380FCB3A}" type="slidenum">
              <a:rPr lang="en-US"/>
              <a:pPr/>
              <a:t>26</a:t>
            </a:fld>
            <a:endParaRPr 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E63B10-A47F-754C-960C-46069D1718AE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C2C5-8D4B-BA45-BF95-CF2140EFD86D}" type="slidenum">
              <a:rPr lang="en-US"/>
              <a:pPr/>
              <a:t>28</a:t>
            </a:fld>
            <a:endParaRPr lang="en-US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FE4C8-799D-E94C-8E10-FBA99911AA9F}" type="slidenum">
              <a:rPr lang="en-US"/>
              <a:pPr/>
              <a:t>29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16384-FE85-D346-91E8-5732D53E475A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5AC45-C344-BF4C-8734-F6FAD63FBF25}" type="slidenum">
              <a:rPr lang="en-US"/>
              <a:pPr/>
              <a:t>30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AE19D-7D11-D543-88E6-BA5BFB99914D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59294-DD56-DB4F-BA69-ACD87CAD164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3D38F-D7B2-924A-B0B5-58C3BAA8FE5B}" type="slidenum">
              <a:rPr lang="en-US"/>
              <a:pPr/>
              <a:t>33</a:t>
            </a:fld>
            <a:endParaRPr lang="en-US"/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1E0890-52C0-6F45-9D20-50F67D5F57AF}" type="slidenum">
              <a:rPr lang="en-US"/>
              <a:pPr/>
              <a:t>34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A2AB6-A595-1146-9849-4D8065BA6A99}" type="slidenum">
              <a:rPr lang="en-US"/>
              <a:pPr/>
              <a:t>35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AB8410-7633-6F4F-8CC4-528323F50E53}" type="slidenum">
              <a:rPr lang="en-US"/>
              <a:pPr/>
              <a:t>36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0FDA3-4F50-3141-86AA-71F8B738C592}" type="slidenum">
              <a:rPr lang="en-US"/>
              <a:pPr/>
              <a:t>37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6F8890-190A-1C4A-9098-0B1F4897794F}" type="slidenum">
              <a:rPr lang="en-US"/>
              <a:pPr/>
              <a:t>38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F823E-AF42-1943-996A-3BD48C55E81A}" type="slidenum">
              <a:rPr lang="en-US"/>
              <a:pPr/>
              <a:t>39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7B011-4416-B143-AE3B-50A7A11D8D23}" type="slidenum">
              <a:rPr lang="en-US"/>
              <a:pPr/>
              <a:t>4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CD24AA-2CA3-3E47-8A67-CBB1BE979EF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22C3D-40D4-7442-864D-063DB18FEA63}" type="slidenum">
              <a:rPr lang="en-US"/>
              <a:pPr/>
              <a:t>41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CFF6-A564-2440-A80C-121DE2093BE4}" type="slidenum">
              <a:rPr lang="en-US"/>
              <a:pPr/>
              <a:t>42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50307-30EA-EC43-A266-8F56C58345B0}" type="slidenum">
              <a:rPr lang="en-US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F2B84-1991-EE43-BAAF-DC061F2B0CE7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F42169-77B1-0F45-9196-4E0319F17879}" type="slidenum">
              <a:rPr lang="en-US"/>
              <a:pPr/>
              <a:t>7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88C0F-9983-6F4A-B207-55349833E901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CA8150-6B46-854B-87F5-DB3F8B5D96CB}" type="slidenum">
              <a:rPr lang="en-US"/>
              <a:pPr/>
              <a:t>9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5924FE-D8A6-9845-87E1-6DB883687110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A498522-5486-1F42-9D73-C2EB192E1947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5704ED-E8EA-5F4E-9F6A-46E1BD0F05B1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D441C0-7280-6F43-AF9B-0D12CB64A03B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F7F7960-71E9-2B46-835D-E979BE78CB90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457114-9995-EF45-BBC9-1ED57124BA75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CF4600-DBCE-DB43-B695-4DE20619E60B}" type="datetime1">
              <a:rPr lang="en-CA" smtClean="0"/>
              <a:t>16-07-26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3DC86-9A7B-0A45-8913-ECEFFC27FF74}" type="datetime1">
              <a:rPr lang="en-CA" smtClean="0"/>
              <a:t>16-07-26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90BE5F-6EA0-A245-B18B-496ABD08460A}" type="datetime1">
              <a:rPr lang="en-CA" smtClean="0"/>
              <a:t>16-07-26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568336F-EC94-564A-B771-06E3D9057595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A9E9AE7-9068-D545-83AB-D6E255B73B23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libri"/>
                <a:cs typeface="Calibri"/>
              </a:defRPr>
            </a:lvl1pPr>
          </a:lstStyle>
          <a:p>
            <a:fld id="{0B89D16C-7718-704E-B921-C55F75DBDF88}" type="datetime1">
              <a:rPr lang="en-CA" smtClean="0"/>
              <a:pPr/>
              <a:t>16-07-26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Systems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D4C1-D837-4B43-B708-46EE69E3F791}" type="slidenum">
              <a:rPr lang="en-US"/>
              <a:pPr/>
              <a:t>10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Inference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Type inference</a:t>
            </a:r>
            <a:r>
              <a:rPr lang="en-US"/>
              <a:t> is the problem of determining the type of a statement from its body</a:t>
            </a:r>
          </a:p>
          <a:p>
            <a:pPr>
              <a:lnSpc>
                <a:spcPct val="90000"/>
              </a:lnSpc>
            </a:pPr>
            <a:r>
              <a:rPr lang="en-US"/>
              <a:t>Similar to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But inference can be much more expressive when type variables can be used</a:t>
            </a:r>
          </a:p>
          <a:p>
            <a:pPr>
              <a:lnSpc>
                <a:spcPct val="90000"/>
              </a:lnSpc>
            </a:pPr>
            <a:r>
              <a:rPr lang="en-US"/>
              <a:t>For example, the type of the </a:t>
            </a:r>
            <a:r>
              <a:rPr lang="en-US" i="1"/>
              <a:t>map</a:t>
            </a:r>
            <a:r>
              <a:rPr lang="en-US"/>
              <a:t> function on previous page uses type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D030-B72A-FE45-8668-11E9D2035C6C}" type="slidenum">
              <a:rPr lang="en-US"/>
              <a:pPr/>
              <a:t>11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can take a type variable in a type expression and substitute a value</a:t>
            </a:r>
          </a:p>
          <a:p>
            <a:pPr>
              <a:lnSpc>
                <a:spcPct val="90000"/>
              </a:lnSpc>
            </a:pPr>
            <a:r>
              <a:rPr lang="en-US"/>
              <a:t>In </a:t>
            </a:r>
            <a:r>
              <a:rPr lang="en-US" i="1"/>
              <a:t>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we can substitute the type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the variable </a:t>
            </a:r>
            <a:r>
              <a:rPr lang="en-US" i="1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get </a:t>
            </a:r>
            <a:r>
              <a:rPr lang="en-US" i="1">
                <a:sym typeface="Symbol" charset="2"/>
              </a:rPr>
              <a:t>list(integer)</a:t>
            </a:r>
          </a:p>
          <a:p>
            <a:pPr>
              <a:lnSpc>
                <a:spcPct val="90000"/>
              </a:lnSpc>
            </a:pPr>
            <a:r>
              <a:rPr lang="en-US" i="1"/>
              <a:t>list(integer) &lt; list(</a:t>
            </a:r>
            <a:r>
              <a:rPr lang="en-US" i="1">
                <a:sym typeface="Symbol" charset="2"/>
              </a:rPr>
              <a:t>)</a:t>
            </a:r>
            <a:r>
              <a:rPr lang="en-US">
                <a:sym typeface="Symbol" charset="2"/>
              </a:rPr>
              <a:t> means </a:t>
            </a:r>
            <a:r>
              <a:rPr lang="en-US" i="1">
                <a:sym typeface="Symbol" charset="2"/>
              </a:rPr>
              <a:t>list(integer)</a:t>
            </a:r>
            <a:r>
              <a:rPr lang="en-US">
                <a:sym typeface="Symbol" charset="2"/>
              </a:rPr>
              <a:t> is an instance of </a:t>
            </a:r>
            <a:r>
              <a:rPr lang="en-US" i="1">
                <a:sym typeface="Symbol" charset="2"/>
              </a:rPr>
              <a:t>list()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charset="2"/>
              </a:rPr>
              <a:t>S(t)</a:t>
            </a:r>
            <a:r>
              <a:rPr lang="en-US">
                <a:sym typeface="Symbol" charset="2"/>
              </a:rPr>
              <a:t> is a substitution for type expr </a:t>
            </a:r>
            <a:r>
              <a:rPr lang="en-US" i="1">
                <a:sym typeface="Symbol" charset="2"/>
              </a:rPr>
              <a:t>t</a:t>
            </a:r>
            <a:endParaRPr lang="en-US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Replacing </a:t>
            </a:r>
            <a:r>
              <a:rPr lang="en-US" i="1">
                <a:sym typeface="Symbol" charset="2"/>
              </a:rPr>
              <a:t>integer</a:t>
            </a:r>
            <a:r>
              <a:rPr lang="en-US">
                <a:sym typeface="Symbol" charset="2"/>
              </a:rPr>
              <a:t> for </a:t>
            </a:r>
            <a:r>
              <a:rPr lang="en-US" i="1">
                <a:sym typeface="Symbol" charset="2"/>
              </a:rPr>
              <a:t> </a:t>
            </a:r>
            <a:r>
              <a:rPr lang="en-US">
                <a:sym typeface="Symbol" charset="2"/>
              </a:rPr>
              <a:t>is a substitution</a:t>
            </a:r>
            <a:endParaRPr lang="en-US" i="1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CB55-28E1-EE49-8FEB-B722B72E636F}" type="slidenum">
              <a:rPr lang="en-US"/>
              <a:pPr/>
              <a:t>12</a:t>
            </a:fld>
            <a:endParaRPr lang="en-US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Variable Substitution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>
                <a:sym typeface="Symbol" charset="2"/>
              </a:rPr>
              <a:t>s &lt; t</a:t>
            </a:r>
            <a:r>
              <a:rPr lang="en-US" sz="2800">
                <a:sym typeface="Symbol" charset="2"/>
              </a:rPr>
              <a:t> means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an instance of </a:t>
            </a:r>
            <a:r>
              <a:rPr lang="en-US" sz="2800" i="1">
                <a:sym typeface="Symbol" charset="2"/>
              </a:rPr>
              <a:t>t </a:t>
            </a:r>
          </a:p>
          <a:p>
            <a:r>
              <a:rPr lang="en-US" sz="2800">
                <a:sym typeface="Symbol" charset="2"/>
              </a:rPr>
              <a:t>Or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more specific than </a:t>
            </a:r>
            <a:r>
              <a:rPr lang="en-US" sz="2800" i="1">
                <a:sym typeface="Symbol" charset="2"/>
              </a:rPr>
              <a:t>t</a:t>
            </a:r>
            <a:endParaRPr lang="en-US" sz="2800">
              <a:sym typeface="Symbol" charset="2"/>
            </a:endParaRPr>
          </a:p>
          <a:p>
            <a:r>
              <a:rPr lang="en-US" sz="2800">
                <a:sym typeface="Symbol" charset="2"/>
              </a:rPr>
              <a:t>Or </a:t>
            </a:r>
            <a:r>
              <a:rPr lang="en-US" sz="2800" i="1">
                <a:sym typeface="Symbol" charset="2"/>
              </a:rPr>
              <a:t>t</a:t>
            </a:r>
            <a:r>
              <a:rPr lang="en-US" sz="2800">
                <a:sym typeface="Symbol" charset="2"/>
              </a:rPr>
              <a:t> is more general than </a:t>
            </a:r>
            <a:r>
              <a:rPr lang="en-US" sz="2800" i="1">
                <a:sym typeface="Symbol" charset="2"/>
              </a:rPr>
              <a:t>s</a:t>
            </a:r>
          </a:p>
          <a:p>
            <a:r>
              <a:rPr lang="en-US" sz="2800"/>
              <a:t>Some more examples:</a:t>
            </a:r>
          </a:p>
          <a:p>
            <a:pPr lvl="1"/>
            <a:r>
              <a:rPr lang="en-US" sz="2400" i="1">
                <a:sym typeface="Symbol" charset="2"/>
              </a:rPr>
              <a:t>integer  integer &lt; 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  <a:p>
            <a:pPr lvl="1"/>
            <a:r>
              <a:rPr lang="en-US" sz="2400" i="1">
                <a:sym typeface="Symbol" charset="2"/>
              </a:rPr>
              <a:t>(integer  integer)  (integer  integer) &lt; 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  <a:p>
            <a:pPr lvl="1"/>
            <a:r>
              <a:rPr lang="en-US" sz="2400" i="1">
                <a:sym typeface="Symbol" charset="2"/>
              </a:rPr>
              <a:t>list() &lt; </a:t>
            </a:r>
          </a:p>
          <a:p>
            <a:pPr lvl="1"/>
            <a:r>
              <a:rPr lang="en-US" sz="2400" i="1">
                <a:sym typeface="Symbol" charset="2"/>
              </a:rPr>
              <a:t> &lt; 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2DF0A-29DA-C546-8B54-E00E5170536A}" type="slidenum">
              <a:rPr lang="en-US"/>
              <a:pPr/>
              <a:t>13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Expr Unification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Incorrect type variable substitutions: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 &lt; boolean</a:t>
            </a:r>
            <a:endParaRPr lang="en-US" sz="240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</a:t>
            </a:r>
            <a:r>
              <a:rPr lang="en-US" sz="2400">
                <a:sym typeface="Symbol" charset="2"/>
              </a:rPr>
              <a:t>  </a:t>
            </a:r>
            <a:r>
              <a:rPr lang="en-US" sz="2400" i="1">
                <a:sym typeface="Symbol" charset="2"/>
              </a:rPr>
              <a:t>boolean</a:t>
            </a:r>
            <a:r>
              <a:rPr lang="en-US" sz="2400">
                <a:sym typeface="Symbol" charset="2"/>
              </a:rPr>
              <a:t> &lt; 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charset="2"/>
              </a:rPr>
              <a:t>integer</a:t>
            </a:r>
            <a:r>
              <a:rPr lang="en-US" sz="2400">
                <a:sym typeface="Symbol" charset="2"/>
              </a:rPr>
              <a:t>   &lt; 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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In general, there are many possible substitutions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Type exprs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and </a:t>
            </a:r>
            <a:r>
              <a:rPr lang="en-US" sz="2800" i="1">
                <a:sym typeface="Symbol" charset="2"/>
              </a:rPr>
              <a:t>t</a:t>
            </a:r>
            <a:r>
              <a:rPr lang="en-US" sz="2800">
                <a:sym typeface="Symbol" charset="2"/>
              </a:rPr>
              <a:t> unify if there is a substitution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that is most general such that </a:t>
            </a:r>
            <a:r>
              <a:rPr lang="en-US" sz="2800" i="1">
                <a:sym typeface="Symbol" charset="2"/>
              </a:rPr>
              <a:t>S(s) = S(t)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Such a substitution </a:t>
            </a:r>
            <a:r>
              <a:rPr lang="en-US" sz="2800" i="1">
                <a:sym typeface="Symbol" charset="2"/>
              </a:rPr>
              <a:t>S</a:t>
            </a:r>
            <a:r>
              <a:rPr lang="en-US" sz="2800">
                <a:sym typeface="Symbol" charset="2"/>
              </a:rPr>
              <a:t> is the </a:t>
            </a:r>
            <a:r>
              <a:rPr lang="en-US" sz="2800" i="1">
                <a:sym typeface="Symbol" charset="2"/>
              </a:rPr>
              <a:t>most general unifier</a:t>
            </a:r>
            <a:r>
              <a:rPr lang="en-US" sz="2800">
                <a:sym typeface="Symbol" charset="2"/>
              </a:rPr>
              <a:t> which imposes the fewest constraints on variables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0CB5-20D8-FF41-85B3-082DB83EE811}" type="slidenum">
              <a:rPr lang="en-US"/>
              <a:pPr/>
              <a:t>14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Type Inference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Example:</a:t>
            </a:r>
          </a:p>
          <a:p>
            <a:pPr lvl="1"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r>
              <a:rPr lang="en-US" sz="2800" i="1"/>
              <a:t>length</a:t>
            </a:r>
            <a:r>
              <a:rPr lang="en-US" sz="2800"/>
              <a:t> : 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 baseline="-25000">
                <a:sym typeface="Symbol" charset="2"/>
              </a:rPr>
              <a:t>1</a:t>
            </a:r>
            <a:endParaRPr lang="en-US" sz="2800" i="1">
              <a:sym typeface="Symbol" charset="2"/>
            </a:endParaRPr>
          </a:p>
          <a:p>
            <a:r>
              <a:rPr lang="en-US" sz="2800" i="1">
                <a:sym typeface="Symbol" charset="2"/>
              </a:rPr>
              <a:t>null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boolean</a:t>
            </a:r>
          </a:p>
          <a:p>
            <a:r>
              <a:rPr lang="en-US" sz="2800" i="1">
                <a:sym typeface="Symbol" charset="2"/>
              </a:rPr>
              <a:t>alist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</a:t>
            </a:r>
          </a:p>
          <a:p>
            <a:r>
              <a:rPr lang="en-US" sz="2800" i="1">
                <a:sym typeface="Symbol" charset="2"/>
              </a:rPr>
              <a:t>null(alist) : boolean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4AA6-CC98-6A42-84D8-E939FE550ECB}" type="slidenum">
              <a:rPr lang="en-US"/>
              <a:pPr/>
              <a:t>15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0 : integer 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tl : list(</a:t>
            </a:r>
            <a:r>
              <a:rPr lang="en-US" sz="2800" i="1" baseline="-25000">
                <a:sym typeface="Symbol" charset="2"/>
              </a:rPr>
              <a:t>3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list(</a:t>
            </a:r>
            <a:r>
              <a:rPr lang="en-US" sz="2800" i="1" baseline="-25000">
                <a:sym typeface="Symbol" charset="2"/>
              </a:rPr>
              <a:t>3</a:t>
            </a:r>
            <a:r>
              <a:rPr lang="en-US" sz="2800" i="1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tl(alist)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 baseline="-25000">
                <a:sym typeface="Symbol" charset="2"/>
              </a:rPr>
              <a:t>4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length(tl(alist)) : </a:t>
            </a:r>
            <a:r>
              <a:rPr lang="en-US" sz="2800" i="1" baseline="-25000">
                <a:sym typeface="Symbol" charset="2"/>
              </a:rPr>
              <a:t>4</a:t>
            </a:r>
            <a:endParaRPr lang="en-US" sz="2800" i="1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1 : integer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+ : integer  integer </a:t>
            </a:r>
            <a:r>
              <a:rPr lang="en-US" sz="2800">
                <a:sym typeface="Symbol" charset="2"/>
              </a:rPr>
              <a:t></a:t>
            </a:r>
            <a:r>
              <a:rPr lang="en-US" sz="2800" i="1">
                <a:sym typeface="Symbol" charset="2"/>
              </a:rPr>
              <a:t> integer</a:t>
            </a: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if : boolean  </a:t>
            </a:r>
            <a:r>
              <a:rPr lang="en-US" sz="2800" i="1" baseline="-25000">
                <a:sym typeface="Symbol" charset="2"/>
              </a:rPr>
              <a:t>5</a:t>
            </a:r>
            <a:r>
              <a:rPr lang="en-US" sz="2800" i="1">
                <a:sym typeface="Symbol" charset="2"/>
              </a:rPr>
              <a:t>  </a:t>
            </a:r>
            <a:r>
              <a:rPr lang="en-US" sz="2800" i="1" baseline="-25000">
                <a:sym typeface="Symbol" charset="2"/>
              </a:rPr>
              <a:t>5</a:t>
            </a:r>
            <a:r>
              <a:rPr lang="en-US" sz="2800" i="1">
                <a:sym typeface="Symbol" charset="2"/>
              </a:rPr>
              <a:t> </a:t>
            </a:r>
            <a:r>
              <a:rPr lang="en-US" sz="2800">
                <a:sym typeface="Symbol" charset="2"/>
              </a:rPr>
              <a:t></a:t>
            </a:r>
            <a:r>
              <a:rPr lang="en-US" sz="2800" i="1">
                <a:sym typeface="Symbol" charset="2"/>
              </a:rPr>
              <a:t> </a:t>
            </a:r>
            <a:r>
              <a:rPr lang="en-US" sz="2800" i="1" baseline="-25000">
                <a:sym typeface="Symbol" charset="2"/>
              </a:rPr>
              <a:t>5</a:t>
            </a:r>
            <a:endParaRPr lang="en-US" sz="2800" i="1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: list(</a:t>
            </a:r>
            <a:r>
              <a:rPr lang="en-US" sz="2800" i="1" baseline="-25000">
                <a:sym typeface="Symbol" charset="2"/>
              </a:rPr>
              <a:t>2</a:t>
            </a:r>
            <a:r>
              <a:rPr lang="en-US" sz="2800" i="1">
                <a:sym typeface="Symbol" charset="2"/>
              </a:rPr>
              <a:t>) </a:t>
            </a:r>
            <a:r>
              <a:rPr lang="en-US" sz="2800">
                <a:sym typeface="Symbol" charset="2"/>
              </a:rPr>
              <a:t> </a:t>
            </a:r>
            <a:r>
              <a:rPr lang="en-US" sz="2800" i="1">
                <a:sym typeface="Symbol" charset="2"/>
              </a:rPr>
              <a:t>integer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024552" y="3429000"/>
            <a:ext cx="3235211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list(</a:t>
            </a:r>
            <a:r>
              <a:rPr lang="en-US" sz="3200" i="1" baseline="-25000" dirty="0">
                <a:latin typeface="Calibri"/>
                <a:sym typeface="Symbol" charset="2"/>
              </a:rPr>
              <a:t>2</a:t>
            </a:r>
            <a:r>
              <a:rPr lang="en-US" sz="3200" i="1" dirty="0">
                <a:latin typeface="Calibri"/>
                <a:sym typeface="Symbol" charset="2"/>
              </a:rPr>
              <a:t>) </a:t>
            </a:r>
            <a:r>
              <a:rPr lang="en-US" sz="3200" dirty="0">
                <a:latin typeface="Calibri"/>
                <a:sym typeface="Symbol" charset="2"/>
              </a:rPr>
              <a:t> </a:t>
            </a:r>
            <a:r>
              <a:rPr lang="en-US" sz="3200" i="1" dirty="0">
                <a:latin typeface="Calibri"/>
                <a:sym typeface="Symbol" charset="2"/>
              </a:rPr>
              <a:t></a:t>
            </a:r>
            <a:r>
              <a:rPr lang="en-US" sz="3200" i="1" baseline="-25000" dirty="0">
                <a:latin typeface="Calibri"/>
                <a:sym typeface="Symbol" charset="2"/>
              </a:rPr>
              <a:t>4</a:t>
            </a:r>
            <a:r>
              <a:rPr lang="en-US" sz="2800" i="1" dirty="0">
                <a:latin typeface="Calibri"/>
                <a:sym typeface="Symbol" charset="2"/>
              </a:rPr>
              <a:t> &lt; </a:t>
            </a:r>
            <a:r>
              <a:rPr lang="en-US" sz="3200" i="1" dirty="0">
                <a:latin typeface="Calibri"/>
                <a:sym typeface="Symbol" charset="2"/>
              </a:rPr>
              <a:t></a:t>
            </a:r>
            <a:r>
              <a:rPr lang="en-US" sz="3200" i="1" baseline="-25000" dirty="0">
                <a:latin typeface="Calibri"/>
                <a:sym typeface="Symbol" charset="2"/>
              </a:rPr>
              <a:t>1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981817" y="5715000"/>
            <a:ext cx="22414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integer &lt; </a:t>
            </a:r>
            <a:r>
              <a:rPr lang="en-US" sz="3200" i="1" baseline="-25000" dirty="0">
                <a:latin typeface="Calibri"/>
                <a:sym typeface="Symbol" charset="2"/>
              </a:rPr>
              <a:t>4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981817" y="4876800"/>
            <a:ext cx="224143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i="1" dirty="0">
                <a:latin typeface="Calibri"/>
                <a:sym typeface="Symbol" charset="2"/>
              </a:rPr>
              <a:t>integer &lt; </a:t>
            </a:r>
            <a:r>
              <a:rPr lang="en-US" sz="3200" i="1" baseline="-25000" dirty="0">
                <a:latin typeface="Calibri"/>
                <a:sym typeface="Symbol" charset="2"/>
              </a:rPr>
              <a:t>5</a:t>
            </a:r>
            <a:endParaRPr lang="en-US" sz="2800" i="1" baseline="-25000" dirty="0">
              <a:latin typeface="Calibri"/>
              <a:sym typeface="Symbol" charset="2"/>
            </a:endParaRP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4326667" y="1591741"/>
            <a:ext cx="4394327" cy="192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fun</a:t>
            </a:r>
            <a:r>
              <a:rPr lang="en-US" sz="2800" i="1" dirty="0">
                <a:latin typeface="Calibri"/>
              </a:rPr>
              <a:t> length 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= 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if</a:t>
            </a:r>
            <a:r>
              <a:rPr lang="en-US" sz="2800" i="1" dirty="0">
                <a:latin typeface="Calibri"/>
              </a:rPr>
              <a:t> null(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 </a:t>
            </a:r>
            <a:r>
              <a:rPr lang="en-US" sz="2800" b="1" i="1" dirty="0">
                <a:latin typeface="Calibri"/>
              </a:rPr>
              <a:t>then</a:t>
            </a:r>
            <a:r>
              <a:rPr lang="en-US" sz="2800" i="1" dirty="0">
                <a:latin typeface="Calibri"/>
              </a:rPr>
              <a:t> 0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sz="2800" b="1" i="1" dirty="0">
                <a:latin typeface="Calibri"/>
              </a:rPr>
              <a:t>         else</a:t>
            </a:r>
            <a:r>
              <a:rPr lang="en-US" sz="2800" i="1" dirty="0">
                <a:latin typeface="Calibri"/>
              </a:rPr>
              <a:t> length(</a:t>
            </a:r>
            <a:r>
              <a:rPr lang="en-US" sz="2800" i="1" dirty="0" err="1">
                <a:latin typeface="Calibri"/>
              </a:rPr>
              <a:t>tl</a:t>
            </a:r>
            <a:r>
              <a:rPr lang="en-US" sz="2800" i="1" dirty="0">
                <a:latin typeface="Calibri"/>
              </a:rPr>
              <a:t>(</a:t>
            </a:r>
            <a:r>
              <a:rPr lang="en-US" sz="2800" i="1" dirty="0" err="1">
                <a:latin typeface="Calibri"/>
              </a:rPr>
              <a:t>alist</a:t>
            </a:r>
            <a:r>
              <a:rPr lang="en-US" sz="2800" i="1" dirty="0">
                <a:latin typeface="Calibri"/>
              </a:rPr>
              <a:t>)) + 1;</a:t>
            </a:r>
            <a:endParaRPr lang="en-US" sz="2800" dirty="0">
              <a:latin typeface="Calibri"/>
            </a:endParaRPr>
          </a:p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 autoUpdateAnimBg="0"/>
      <p:bldP spid="80900" grpId="0" autoUpdateAnimBg="0"/>
      <p:bldP spid="80901" grpId="0" autoUpdateAnimBg="0"/>
      <p:bldP spid="8090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6BC4-7074-244D-9CF0-37A584BC2658}" type="slidenum">
              <a:rPr lang="en-US"/>
              <a:pPr/>
              <a:t>16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Algorithm for finding the </a:t>
            </a:r>
            <a:r>
              <a:rPr lang="en-US" b="1" i="1"/>
              <a:t>most general substitution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such that </a:t>
            </a:r>
            <a:r>
              <a:rPr lang="en-US" i="1"/>
              <a:t>S(s) = S(t)</a:t>
            </a:r>
          </a:p>
          <a:p>
            <a:r>
              <a:rPr lang="en-US"/>
              <a:t>Also called the </a:t>
            </a:r>
            <a:r>
              <a:rPr lang="en-US" b="1" i="1"/>
              <a:t>most general unifier</a:t>
            </a:r>
            <a:endParaRPr lang="en-US" i="1"/>
          </a:p>
          <a:p>
            <a:r>
              <a:rPr lang="en-US" i="1"/>
              <a:t>unify(m, n) </a:t>
            </a:r>
            <a:r>
              <a:rPr lang="en-US"/>
              <a:t>unifies two type exprs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and returns true/false if they can be unified</a:t>
            </a:r>
          </a:p>
          <a:p>
            <a:r>
              <a:rPr lang="en-US"/>
              <a:t>Side effect is to keep track of the </a:t>
            </a:r>
            <a:r>
              <a:rPr lang="en-US" i="1"/>
              <a:t>mgu</a:t>
            </a:r>
            <a:r>
              <a:rPr lang="en-US"/>
              <a:t> substitution for unification to succeed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F67E-4229-D041-AF01-30626F0A4003}" type="slidenum">
              <a:rPr lang="en-US"/>
              <a:pPr/>
              <a:t>17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We will explain the algorithm using an example:</a:t>
            </a:r>
          </a:p>
          <a:p>
            <a:pPr lvl="1">
              <a:lnSpc>
                <a:spcPct val="90000"/>
              </a:lnSpc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  <a:p>
            <a:pPr>
              <a:lnSpc>
                <a:spcPct val="90000"/>
              </a:lnSpc>
            </a:pPr>
            <a:r>
              <a:rPr lang="en-US"/>
              <a:t>What is the most general unifier?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1</a:t>
            </a:r>
            <a:r>
              <a:rPr lang="en-US" sz="2400"/>
              <a:t>(E) = S</a:t>
            </a:r>
            <a:r>
              <a:rPr lang="en-US" sz="2400" baseline="-25000"/>
              <a:t>1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2</a:t>
            </a:r>
            <a:r>
              <a:rPr lang="en-US" sz="2400"/>
              <a:t>(E) = S</a:t>
            </a:r>
            <a:r>
              <a:rPr lang="en-US" sz="2400" baseline="-25000"/>
              <a:t>2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1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</a:t>
            </a:r>
            <a:r>
              <a:rPr lang="en-US" sz="2400" baseline="-25000"/>
              <a:t>3</a:t>
            </a:r>
            <a:r>
              <a:rPr lang="en-US" sz="2400"/>
              <a:t>(E) = S</a:t>
            </a:r>
            <a:r>
              <a:rPr lang="en-US" sz="2400" baseline="-25000"/>
              <a:t>3</a:t>
            </a:r>
            <a:r>
              <a:rPr lang="en-US" sz="2400"/>
              <a:t>(F)</a:t>
            </a:r>
            <a:r>
              <a:rPr lang="en-US"/>
              <a:t>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list(</a:t>
            </a:r>
            <a:r>
              <a:rPr lang="en-US" i="1">
                <a:solidFill>
                  <a:srgbClr val="008000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grpSp>
        <p:nvGrpSpPr>
          <p:cNvPr id="82950" name="Group 6"/>
          <p:cNvGrpSpPr>
            <a:grpSpLocks/>
          </p:cNvGrpSpPr>
          <p:nvPr/>
        </p:nvGrpSpPr>
        <p:grpSpPr bwMode="auto">
          <a:xfrm>
            <a:off x="685800" y="4953003"/>
            <a:ext cx="376238" cy="919163"/>
            <a:chOff x="432" y="3072"/>
            <a:chExt cx="237" cy="579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432" y="3360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432" y="3072"/>
              <a:ext cx="23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latin typeface="Calibri"/>
                  <a:sym typeface="Symbol" charset="2"/>
                </a:rPr>
                <a:t></a:t>
              </a:r>
              <a:endParaRPr lang="en-US" dirty="0">
                <a:latin typeface="Calibri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AADF-6CB7-2E44-9F85-ABD893900CB1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E: ((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3)) 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2</a:t>
            </a:r>
            <a:r>
              <a:rPr lang="en-US" i="1">
                <a:sym typeface="Symbol" charset="2"/>
              </a:rPr>
              <a:t>)</a:t>
            </a:r>
            <a:endParaRPr lang="en-US"/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5029200" y="3581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10668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4724400" y="5410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3980" name="AutoShape 12"/>
          <p:cNvCxnSpPr>
            <a:cxnSpLocks noChangeShapeType="1"/>
            <a:stCxn id="83972" idx="2"/>
            <a:endCxn id="83973" idx="0"/>
          </p:cNvCxnSpPr>
          <p:nvPr/>
        </p:nvCxnSpPr>
        <p:spPr bwMode="auto">
          <a:xfrm flipH="1">
            <a:off x="3327650" y="34041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1" name="AutoShape 13"/>
          <p:cNvCxnSpPr>
            <a:cxnSpLocks noChangeShapeType="1"/>
            <a:stCxn id="83972" idx="2"/>
            <a:endCxn id="83974" idx="0"/>
          </p:cNvCxnSpPr>
          <p:nvPr/>
        </p:nvCxnSpPr>
        <p:spPr bwMode="auto">
          <a:xfrm>
            <a:off x="4470650" y="3404176"/>
            <a:ext cx="11025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2" name="AutoShape 14"/>
          <p:cNvCxnSpPr>
            <a:cxnSpLocks noChangeShapeType="1"/>
            <a:stCxn id="83973" idx="2"/>
            <a:endCxn id="83975" idx="0"/>
          </p:cNvCxnSpPr>
          <p:nvPr/>
        </p:nvCxnSpPr>
        <p:spPr bwMode="auto">
          <a:xfrm flipH="1">
            <a:off x="2260850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3" name="AutoShape 15"/>
          <p:cNvCxnSpPr>
            <a:cxnSpLocks noChangeShapeType="1"/>
            <a:stCxn id="83973" idx="2"/>
            <a:endCxn id="83979" idx="0"/>
          </p:cNvCxnSpPr>
          <p:nvPr/>
        </p:nvCxnSpPr>
        <p:spPr bwMode="auto">
          <a:xfrm>
            <a:off x="3327650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4" name="AutoShape 16"/>
          <p:cNvCxnSpPr>
            <a:cxnSpLocks noChangeShapeType="1"/>
            <a:stCxn id="83975" idx="2"/>
            <a:endCxn id="83976" idx="0"/>
          </p:cNvCxnSpPr>
          <p:nvPr/>
        </p:nvCxnSpPr>
        <p:spPr bwMode="auto">
          <a:xfrm flipH="1">
            <a:off x="1606008" y="5004376"/>
            <a:ext cx="6548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5" name="AutoShape 17"/>
          <p:cNvCxnSpPr>
            <a:cxnSpLocks noChangeShapeType="1"/>
            <a:stCxn id="83975" idx="2"/>
            <a:endCxn id="83977" idx="0"/>
          </p:cNvCxnSpPr>
          <p:nvPr/>
        </p:nvCxnSpPr>
        <p:spPr bwMode="auto">
          <a:xfrm>
            <a:off x="2260850" y="5004376"/>
            <a:ext cx="10215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6" name="AutoShape 18"/>
          <p:cNvCxnSpPr>
            <a:cxnSpLocks noChangeShapeType="1"/>
            <a:stCxn id="83974" idx="2"/>
            <a:endCxn id="83977" idx="0"/>
          </p:cNvCxnSpPr>
          <p:nvPr/>
        </p:nvCxnSpPr>
        <p:spPr bwMode="auto">
          <a:xfrm flipH="1">
            <a:off x="3282408" y="4166176"/>
            <a:ext cx="22908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3987" name="AutoShape 19"/>
          <p:cNvCxnSpPr>
            <a:cxnSpLocks noChangeShapeType="1"/>
            <a:stCxn id="83979" idx="2"/>
            <a:endCxn id="83978" idx="0"/>
          </p:cNvCxnSpPr>
          <p:nvPr/>
        </p:nvCxnSpPr>
        <p:spPr bwMode="auto">
          <a:xfrm flipH="1">
            <a:off x="5263608" y="5156776"/>
            <a:ext cx="484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C04F-E79E-484A-9964-94B30E01977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Algorithm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F: ((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4)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olidFill>
                  <a:schemeClr val="accent2"/>
                </a:solidFill>
                <a:sym typeface="Symbol" charset="2"/>
              </a:rPr>
              <a:t>3</a:t>
            </a:r>
            <a:r>
              <a:rPr lang="en-US" i="1">
                <a:sym typeface="Symbol" charset="2"/>
              </a:rPr>
              <a:t>)) 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5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962400" y="2819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819400" y="3657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5029200" y="3597275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752600" y="44196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1066800" y="54864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3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:7</a:t>
            </a: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743200" y="54864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4724400" y="45720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5004" name="AutoShape 12"/>
          <p:cNvCxnSpPr>
            <a:cxnSpLocks noChangeShapeType="1"/>
            <a:stCxn id="84996" idx="2"/>
            <a:endCxn id="84997" idx="0"/>
          </p:cNvCxnSpPr>
          <p:nvPr/>
        </p:nvCxnSpPr>
        <p:spPr bwMode="auto">
          <a:xfrm flipH="1">
            <a:off x="3431645" y="34041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5" name="AutoShape 13"/>
          <p:cNvCxnSpPr>
            <a:cxnSpLocks noChangeShapeType="1"/>
            <a:stCxn id="84996" idx="2"/>
            <a:endCxn id="84998" idx="0"/>
          </p:cNvCxnSpPr>
          <p:nvPr/>
        </p:nvCxnSpPr>
        <p:spPr bwMode="auto">
          <a:xfrm>
            <a:off x="4470650" y="3404176"/>
            <a:ext cx="1225428" cy="1930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6" name="AutoShape 14"/>
          <p:cNvCxnSpPr>
            <a:cxnSpLocks noChangeShapeType="1"/>
            <a:stCxn id="84997" idx="2"/>
            <a:endCxn id="84999" idx="0"/>
          </p:cNvCxnSpPr>
          <p:nvPr/>
        </p:nvCxnSpPr>
        <p:spPr bwMode="auto">
          <a:xfrm flipH="1">
            <a:off x="2364845" y="4242376"/>
            <a:ext cx="10668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7" name="AutoShape 15"/>
          <p:cNvCxnSpPr>
            <a:cxnSpLocks noChangeShapeType="1"/>
            <a:stCxn id="84997" idx="2"/>
            <a:endCxn id="85003" idx="0"/>
          </p:cNvCxnSpPr>
          <p:nvPr/>
        </p:nvCxnSpPr>
        <p:spPr bwMode="auto">
          <a:xfrm>
            <a:off x="3431645" y="4242376"/>
            <a:ext cx="194079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8" name="AutoShape 16"/>
          <p:cNvCxnSpPr>
            <a:cxnSpLocks noChangeShapeType="1"/>
            <a:stCxn id="84999" idx="2"/>
            <a:endCxn id="85000" idx="0"/>
          </p:cNvCxnSpPr>
          <p:nvPr/>
        </p:nvCxnSpPr>
        <p:spPr bwMode="auto">
          <a:xfrm flipH="1">
            <a:off x="1606008" y="5004376"/>
            <a:ext cx="758837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09" name="AutoShape 17"/>
          <p:cNvCxnSpPr>
            <a:cxnSpLocks noChangeShapeType="1"/>
            <a:stCxn id="84999" idx="2"/>
            <a:endCxn id="85001" idx="0"/>
          </p:cNvCxnSpPr>
          <p:nvPr/>
        </p:nvCxnSpPr>
        <p:spPr bwMode="auto">
          <a:xfrm>
            <a:off x="2364845" y="5004376"/>
            <a:ext cx="1034613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5012" name="AutoShape 20"/>
          <p:cNvCxnSpPr>
            <a:cxnSpLocks noChangeShapeType="1"/>
            <a:stCxn id="85003" idx="2"/>
            <a:endCxn id="85000" idx="0"/>
          </p:cNvCxnSpPr>
          <p:nvPr/>
        </p:nvCxnSpPr>
        <p:spPr bwMode="auto">
          <a:xfrm flipH="1">
            <a:off x="1606008" y="5156776"/>
            <a:ext cx="3766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63459-3AF7-0040-BAA9-1C5906EB9353}" type="slidenum">
              <a:rPr lang="en-US"/>
              <a:pPr/>
              <a:t>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of types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Main semantic tasks involve liveness analysis and checking equality</a:t>
            </a:r>
          </a:p>
          <a:p>
            <a:pPr>
              <a:lnSpc>
                <a:spcPct val="90000"/>
              </a:lnSpc>
            </a:pPr>
            <a:r>
              <a:rPr lang="en-US" sz="2800"/>
              <a:t>Equality checking of types (basic types) is crucial in ensuring that code generation can target the correct instructions</a:t>
            </a:r>
          </a:p>
          <a:p>
            <a:pPr>
              <a:lnSpc>
                <a:spcPct val="90000"/>
              </a:lnSpc>
            </a:pPr>
            <a:r>
              <a:rPr lang="en-US" sz="2800"/>
              <a:t>Coercions also rely on equality checking of types</a:t>
            </a:r>
          </a:p>
          <a:p>
            <a:pPr>
              <a:lnSpc>
                <a:spcPct val="90000"/>
              </a:lnSpc>
            </a:pPr>
            <a:r>
              <a:rPr lang="en-US" sz="2800"/>
              <a:t>But what about those objects in PLs (records, functions, etc) that are not basic types?</a:t>
            </a:r>
          </a:p>
          <a:p>
            <a:pPr>
              <a:lnSpc>
                <a:spcPct val="90000"/>
              </a:lnSpc>
            </a:pPr>
            <a:r>
              <a:rPr lang="en-US" sz="2800"/>
              <a:t>Can we perform any semantic checks on these as well?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D4EAD-7437-D14C-B42F-E40270F12F0E}" type="slidenum">
              <a:rPr lang="en-US"/>
              <a:pPr/>
              <a:t>20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:9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6026" name="AutoShape 10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7" name="AutoShape 11"/>
          <p:cNvCxnSpPr>
            <a:cxnSpLocks noChangeShapeType="1"/>
            <a:stCxn id="86019" idx="2"/>
            <a:endCxn id="86021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8" name="AutoShape 12"/>
          <p:cNvCxnSpPr>
            <a:cxnSpLocks noChangeShapeType="1"/>
            <a:stCxn id="86020" idx="2"/>
            <a:endCxn id="86022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29" name="AutoShape 13"/>
          <p:cNvCxnSpPr>
            <a:cxnSpLocks noChangeShapeType="1"/>
            <a:stCxn id="86020" idx="2"/>
            <a:endCxn id="86025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0" name="AutoShape 14"/>
          <p:cNvCxnSpPr>
            <a:cxnSpLocks noChangeShapeType="1"/>
            <a:stCxn id="86022" idx="2"/>
            <a:endCxn id="86023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1" name="AutoShape 15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32" name="AutoShape 16"/>
          <p:cNvCxnSpPr>
            <a:cxnSpLocks noChangeShapeType="1"/>
            <a:stCxn id="86025" idx="2"/>
            <a:endCxn id="86023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6041" name="AutoShape 25"/>
          <p:cNvCxnSpPr>
            <a:cxnSpLocks noChangeShapeType="1"/>
            <a:stCxn id="86033" idx="2"/>
            <a:endCxn id="8603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2" name="AutoShape 26"/>
          <p:cNvCxnSpPr>
            <a:cxnSpLocks noChangeShapeType="1"/>
            <a:stCxn id="86033" idx="2"/>
            <a:endCxn id="8603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3" name="AutoShape 27"/>
          <p:cNvCxnSpPr>
            <a:cxnSpLocks noChangeShapeType="1"/>
            <a:stCxn id="86034" idx="2"/>
            <a:endCxn id="8603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4" name="AutoShape 28"/>
          <p:cNvCxnSpPr>
            <a:cxnSpLocks noChangeShapeType="1"/>
            <a:stCxn id="86034" idx="2"/>
            <a:endCxn id="86040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5" name="AutoShape 29"/>
          <p:cNvCxnSpPr>
            <a:cxnSpLocks noChangeShapeType="1"/>
            <a:stCxn id="86036" idx="2"/>
            <a:endCxn id="8603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6" name="AutoShape 30"/>
          <p:cNvCxnSpPr>
            <a:cxnSpLocks noChangeShapeType="1"/>
            <a:stCxn id="86036" idx="2"/>
            <a:endCxn id="8603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7" name="AutoShape 31"/>
          <p:cNvCxnSpPr>
            <a:cxnSpLocks noChangeShapeType="1"/>
            <a:stCxn id="86035" idx="2"/>
            <a:endCxn id="8603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6048" name="AutoShape 32"/>
          <p:cNvCxnSpPr>
            <a:cxnSpLocks noChangeShapeType="1"/>
            <a:stCxn id="86040" idx="2"/>
            <a:endCxn id="8602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5337C-CFE3-5549-A439-712A28701F44}" type="slidenum">
              <a:rPr lang="en-US"/>
              <a:pPr/>
              <a:t>21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Unify(1,9)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7050" name="AutoShape 10"/>
          <p:cNvCxnSpPr>
            <a:cxnSpLocks noChangeShapeType="1"/>
            <a:stCxn id="87043" idx="2"/>
            <a:endCxn id="87044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1" name="AutoShape 11"/>
          <p:cNvCxnSpPr>
            <a:cxnSpLocks noChangeShapeType="1"/>
            <a:stCxn id="87043" idx="2"/>
            <a:endCxn id="87045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2" name="AutoShape 12"/>
          <p:cNvCxnSpPr>
            <a:cxnSpLocks noChangeShapeType="1"/>
            <a:stCxn id="87044" idx="2"/>
            <a:endCxn id="87046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3" name="AutoShape 13"/>
          <p:cNvCxnSpPr>
            <a:cxnSpLocks noChangeShapeType="1"/>
            <a:stCxn id="87044" idx="2"/>
            <a:endCxn id="87049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4" name="AutoShape 14"/>
          <p:cNvCxnSpPr>
            <a:cxnSpLocks noChangeShapeType="1"/>
            <a:stCxn id="87046" idx="2"/>
            <a:endCxn id="87047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5" name="AutoShape 15"/>
          <p:cNvCxnSpPr>
            <a:cxnSpLocks noChangeShapeType="1"/>
            <a:stCxn id="87046" idx="2"/>
            <a:endCxn id="87048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56" name="AutoShape 16"/>
          <p:cNvCxnSpPr>
            <a:cxnSpLocks noChangeShapeType="1"/>
            <a:stCxn id="87049" idx="2"/>
            <a:endCxn id="87047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705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706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706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706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7064" name="AutoShape 24"/>
          <p:cNvCxnSpPr>
            <a:cxnSpLocks noChangeShapeType="1"/>
            <a:stCxn id="87057" idx="2"/>
            <a:endCxn id="8705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5" name="AutoShape 25"/>
          <p:cNvCxnSpPr>
            <a:cxnSpLocks noChangeShapeType="1"/>
            <a:stCxn id="87057" idx="2"/>
            <a:endCxn id="8705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6" name="AutoShape 26"/>
          <p:cNvCxnSpPr>
            <a:cxnSpLocks noChangeShapeType="1"/>
            <a:stCxn id="87058" idx="2"/>
            <a:endCxn id="8706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7" name="AutoShape 27"/>
          <p:cNvCxnSpPr>
            <a:cxnSpLocks noChangeShapeType="1"/>
            <a:stCxn id="87058" idx="2"/>
            <a:endCxn id="8706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8" name="AutoShape 28"/>
          <p:cNvCxnSpPr>
            <a:cxnSpLocks noChangeShapeType="1"/>
            <a:stCxn id="87060" idx="2"/>
            <a:endCxn id="8706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69" name="AutoShape 29"/>
          <p:cNvCxnSpPr>
            <a:cxnSpLocks noChangeShapeType="1"/>
            <a:stCxn id="87060" idx="2"/>
            <a:endCxn id="8706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0" name="AutoShape 30"/>
          <p:cNvCxnSpPr>
            <a:cxnSpLocks noChangeShapeType="1"/>
            <a:stCxn id="87059" idx="2"/>
            <a:endCxn id="8706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1" name="AutoShape 31"/>
          <p:cNvCxnSpPr>
            <a:cxnSpLocks noChangeShapeType="1"/>
            <a:stCxn id="87063" idx="2"/>
            <a:endCxn id="8704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7072" name="AutoShape 32"/>
          <p:cNvCxnSpPr>
            <a:cxnSpLocks noChangeShapeType="1"/>
            <a:stCxn id="87043" idx="1"/>
            <a:endCxn id="87057" idx="3"/>
          </p:cNvCxnSpPr>
          <p:nvPr/>
        </p:nvCxnSpPr>
        <p:spPr bwMode="auto">
          <a:xfrm flipH="1">
            <a:off x="3235824" y="2578388"/>
            <a:ext cx="3426914" cy="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4623175" y="2055168"/>
            <a:ext cx="710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008000"/>
                </a:solidFill>
                <a:latin typeface="Calibri"/>
              </a:rPr>
              <a:t>find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97964-BF5C-3A42-8F49-DAEEAD81C166}" type="slidenum">
              <a:rPr lang="en-US"/>
              <a:pPr/>
              <a:t>22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:10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33375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:14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8074" name="AutoShape 10"/>
          <p:cNvCxnSpPr>
            <a:cxnSpLocks noChangeShapeType="1"/>
            <a:stCxn id="88067" idx="2"/>
            <a:endCxn id="88068" idx="0"/>
          </p:cNvCxnSpPr>
          <p:nvPr/>
        </p:nvCxnSpPr>
        <p:spPr bwMode="auto">
          <a:xfrm flipH="1">
            <a:off x="6131983" y="2870776"/>
            <a:ext cx="103900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5" name="AutoShape 11"/>
          <p:cNvCxnSpPr>
            <a:cxnSpLocks noChangeShapeType="1"/>
            <a:stCxn id="88067" idx="2"/>
            <a:endCxn id="88069" idx="0"/>
          </p:cNvCxnSpPr>
          <p:nvPr/>
        </p:nvCxnSpPr>
        <p:spPr bwMode="auto">
          <a:xfrm>
            <a:off x="7170988" y="2870776"/>
            <a:ext cx="88729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6" name="AutoShape 12"/>
          <p:cNvCxnSpPr>
            <a:cxnSpLocks noChangeShapeType="1"/>
            <a:stCxn id="88068" idx="2"/>
            <a:endCxn id="88070" idx="0"/>
          </p:cNvCxnSpPr>
          <p:nvPr/>
        </p:nvCxnSpPr>
        <p:spPr bwMode="auto">
          <a:xfrm flipH="1">
            <a:off x="5184245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7" name="AutoShape 13"/>
          <p:cNvCxnSpPr>
            <a:cxnSpLocks noChangeShapeType="1"/>
            <a:stCxn id="88068" idx="2"/>
            <a:endCxn id="88073" idx="0"/>
          </p:cNvCxnSpPr>
          <p:nvPr/>
        </p:nvCxnSpPr>
        <p:spPr bwMode="auto">
          <a:xfrm>
            <a:off x="6131983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8" name="AutoShape 14"/>
          <p:cNvCxnSpPr>
            <a:cxnSpLocks noChangeShapeType="1"/>
            <a:stCxn id="88070" idx="2"/>
            <a:endCxn id="88071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79" name="AutoShape 15"/>
          <p:cNvCxnSpPr>
            <a:cxnSpLocks noChangeShapeType="1"/>
            <a:stCxn id="88070" idx="2"/>
            <a:endCxn id="88072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0" name="AutoShape 16"/>
          <p:cNvCxnSpPr>
            <a:cxnSpLocks noChangeShapeType="1"/>
            <a:stCxn id="88073" idx="2"/>
            <a:endCxn id="88071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808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8088" name="AutoShape 24"/>
          <p:cNvCxnSpPr>
            <a:cxnSpLocks noChangeShapeType="1"/>
            <a:stCxn id="88081" idx="2"/>
            <a:endCxn id="8808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89" name="AutoShape 25"/>
          <p:cNvCxnSpPr>
            <a:cxnSpLocks noChangeShapeType="1"/>
            <a:stCxn id="88081" idx="2"/>
            <a:endCxn id="8808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0" name="AutoShape 26"/>
          <p:cNvCxnSpPr>
            <a:cxnSpLocks noChangeShapeType="1"/>
            <a:stCxn id="88082" idx="2"/>
            <a:endCxn id="8808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1" name="AutoShape 27"/>
          <p:cNvCxnSpPr>
            <a:cxnSpLocks noChangeShapeType="1"/>
            <a:stCxn id="88082" idx="2"/>
            <a:endCxn id="8808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2" name="AutoShape 28"/>
          <p:cNvCxnSpPr>
            <a:cxnSpLocks noChangeShapeType="1"/>
            <a:stCxn id="88084" idx="2"/>
            <a:endCxn id="8808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3" name="AutoShape 29"/>
          <p:cNvCxnSpPr>
            <a:cxnSpLocks noChangeShapeType="1"/>
            <a:stCxn id="88084" idx="2"/>
            <a:endCxn id="8808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4" name="AutoShape 30"/>
          <p:cNvCxnSpPr>
            <a:cxnSpLocks noChangeShapeType="1"/>
            <a:stCxn id="88083" idx="2"/>
            <a:endCxn id="8808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8095" name="AutoShape 31"/>
          <p:cNvCxnSpPr>
            <a:cxnSpLocks noChangeShapeType="1"/>
            <a:stCxn id="88087" idx="2"/>
            <a:endCxn id="8807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F21EE-C688-B640-B649-5DC94F315006}" type="slidenum">
              <a:rPr lang="en-US"/>
              <a:pPr/>
              <a:t>23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Unify(2,10) </a:t>
            </a:r>
            <a:r>
              <a:rPr lang="en-US" i="1"/>
              <a:t>and</a:t>
            </a:r>
            <a:r>
              <a:rPr lang="en-US"/>
              <a:t> Unify(8,14)</a:t>
            </a:r>
          </a:p>
        </p:txBody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89098" name="AutoShape 10"/>
          <p:cNvCxnSpPr>
            <a:cxnSpLocks noChangeShapeType="1"/>
            <a:stCxn id="89091" idx="2"/>
            <a:endCxn id="8909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099" name="AutoShape 11"/>
          <p:cNvCxnSpPr>
            <a:cxnSpLocks noChangeShapeType="1"/>
            <a:stCxn id="89091" idx="2"/>
            <a:endCxn id="8909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0" name="AutoShape 12"/>
          <p:cNvCxnSpPr>
            <a:cxnSpLocks noChangeShapeType="1"/>
            <a:stCxn id="89092" idx="2"/>
            <a:endCxn id="89094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1" name="AutoShape 13"/>
          <p:cNvCxnSpPr>
            <a:cxnSpLocks noChangeShapeType="1"/>
            <a:stCxn id="89092" idx="2"/>
            <a:endCxn id="89097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2" name="AutoShape 14"/>
          <p:cNvCxnSpPr>
            <a:cxnSpLocks noChangeShapeType="1"/>
            <a:stCxn id="89094" idx="2"/>
            <a:endCxn id="89095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3" name="AutoShape 15"/>
          <p:cNvCxnSpPr>
            <a:cxnSpLocks noChangeShapeType="1"/>
            <a:stCxn id="89094" idx="2"/>
            <a:endCxn id="89096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04" name="AutoShape 16"/>
          <p:cNvCxnSpPr>
            <a:cxnSpLocks noChangeShapeType="1"/>
            <a:stCxn id="89097" idx="2"/>
            <a:endCxn id="89095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910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8910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8911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8911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89112" name="AutoShape 24"/>
          <p:cNvCxnSpPr>
            <a:cxnSpLocks noChangeShapeType="1"/>
            <a:stCxn id="89105" idx="2"/>
            <a:endCxn id="8910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3" name="AutoShape 25"/>
          <p:cNvCxnSpPr>
            <a:cxnSpLocks noChangeShapeType="1"/>
            <a:stCxn id="89105" idx="2"/>
            <a:endCxn id="8910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4" name="AutoShape 26"/>
          <p:cNvCxnSpPr>
            <a:cxnSpLocks noChangeShapeType="1"/>
            <a:stCxn id="89106" idx="2"/>
            <a:endCxn id="8910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5" name="AutoShape 27"/>
          <p:cNvCxnSpPr>
            <a:cxnSpLocks noChangeShapeType="1"/>
            <a:stCxn id="89106" idx="2"/>
            <a:endCxn id="8911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6" name="AutoShape 28"/>
          <p:cNvCxnSpPr>
            <a:cxnSpLocks noChangeShapeType="1"/>
            <a:stCxn id="89108" idx="2"/>
            <a:endCxn id="8910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7" name="AutoShape 29"/>
          <p:cNvCxnSpPr>
            <a:cxnSpLocks noChangeShapeType="1"/>
            <a:stCxn id="89108" idx="2"/>
            <a:endCxn id="8911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8" name="AutoShape 30"/>
          <p:cNvCxnSpPr>
            <a:cxnSpLocks noChangeShapeType="1"/>
            <a:stCxn id="89107" idx="2"/>
            <a:endCxn id="8911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9119" name="AutoShape 31"/>
          <p:cNvCxnSpPr>
            <a:cxnSpLocks noChangeShapeType="1"/>
            <a:stCxn id="89111" idx="2"/>
            <a:endCxn id="8909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406CF-830B-1B44-B71E-F3A257B255C7}" type="slidenum">
              <a:rPr lang="en-US"/>
              <a:pPr/>
              <a:t>24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22448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:11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29608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list:13</a:t>
            </a:r>
          </a:p>
        </p:txBody>
      </p:sp>
      <p:cxnSp>
        <p:nvCxnSpPr>
          <p:cNvPr id="90122" name="AutoShape 10"/>
          <p:cNvCxnSpPr>
            <a:cxnSpLocks noChangeShapeType="1"/>
            <a:stCxn id="90115" idx="2"/>
            <a:endCxn id="90116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3" name="AutoShape 11"/>
          <p:cNvCxnSpPr>
            <a:cxnSpLocks noChangeShapeType="1"/>
            <a:stCxn id="90115" idx="2"/>
            <a:endCxn id="90117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4" name="AutoShape 12"/>
          <p:cNvCxnSpPr>
            <a:cxnSpLocks noChangeShapeType="1"/>
            <a:stCxn id="90116" idx="2"/>
            <a:endCxn id="90118" idx="0"/>
          </p:cNvCxnSpPr>
          <p:nvPr/>
        </p:nvCxnSpPr>
        <p:spPr bwMode="auto">
          <a:xfrm flipH="1">
            <a:off x="5184245" y="3708976"/>
            <a:ext cx="843743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5" name="AutoShape 13"/>
          <p:cNvCxnSpPr>
            <a:cxnSpLocks noChangeShapeType="1"/>
            <a:stCxn id="90116" idx="2"/>
            <a:endCxn id="90121" idx="0"/>
          </p:cNvCxnSpPr>
          <p:nvPr/>
        </p:nvCxnSpPr>
        <p:spPr bwMode="auto">
          <a:xfrm>
            <a:off x="6027988" y="3708976"/>
            <a:ext cx="86845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6" name="AutoShape 14"/>
          <p:cNvCxnSpPr>
            <a:cxnSpLocks noChangeShapeType="1"/>
            <a:stCxn id="90118" idx="2"/>
            <a:endCxn id="90119" idx="0"/>
          </p:cNvCxnSpPr>
          <p:nvPr/>
        </p:nvCxnSpPr>
        <p:spPr bwMode="auto">
          <a:xfrm flipH="1">
            <a:off x="3892008" y="4547176"/>
            <a:ext cx="1292237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7" name="AutoShape 15"/>
          <p:cNvCxnSpPr>
            <a:cxnSpLocks noChangeShapeType="1"/>
            <a:stCxn id="90118" idx="2"/>
            <a:endCxn id="90120" idx="0"/>
          </p:cNvCxnSpPr>
          <p:nvPr/>
        </p:nvCxnSpPr>
        <p:spPr bwMode="auto">
          <a:xfrm>
            <a:off x="5184245" y="4547176"/>
            <a:ext cx="196413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2"/>
            <a:endCxn id="90119" idx="0"/>
          </p:cNvCxnSpPr>
          <p:nvPr/>
        </p:nvCxnSpPr>
        <p:spPr bwMode="auto">
          <a:xfrm flipH="1">
            <a:off x="3892008" y="4547176"/>
            <a:ext cx="3004435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0132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0133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0136" name="AutoShape 24"/>
          <p:cNvCxnSpPr>
            <a:cxnSpLocks noChangeShapeType="1"/>
            <a:stCxn id="90129" idx="2"/>
            <a:endCxn id="90130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7" name="AutoShape 25"/>
          <p:cNvCxnSpPr>
            <a:cxnSpLocks noChangeShapeType="1"/>
            <a:stCxn id="90129" idx="2"/>
            <a:endCxn id="90131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8" name="AutoShape 26"/>
          <p:cNvCxnSpPr>
            <a:cxnSpLocks noChangeShapeType="1"/>
            <a:stCxn id="90130" idx="2"/>
            <a:endCxn id="90132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39" name="AutoShape 27"/>
          <p:cNvCxnSpPr>
            <a:cxnSpLocks noChangeShapeType="1"/>
            <a:stCxn id="90130" idx="2"/>
            <a:endCxn id="90135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0" name="AutoShape 28"/>
          <p:cNvCxnSpPr>
            <a:cxnSpLocks noChangeShapeType="1"/>
            <a:stCxn id="90132" idx="2"/>
            <a:endCxn id="90133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1" name="AutoShape 29"/>
          <p:cNvCxnSpPr>
            <a:cxnSpLocks noChangeShapeType="1"/>
            <a:stCxn id="90132" idx="2"/>
            <a:endCxn id="90134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2" name="AutoShape 30"/>
          <p:cNvCxnSpPr>
            <a:cxnSpLocks noChangeShapeType="1"/>
            <a:stCxn id="90131" idx="2"/>
            <a:endCxn id="90134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0143" name="AutoShape 31"/>
          <p:cNvCxnSpPr>
            <a:cxnSpLocks noChangeShapeType="1"/>
            <a:stCxn id="90135" idx="2"/>
            <a:endCxn id="90119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0E74C-062E-E94C-AD78-65AE9F04D7E1}" type="slidenum">
              <a:rPr lang="en-US"/>
              <a:pPr/>
              <a:t>25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Unify(3,11) </a:t>
            </a:r>
            <a:r>
              <a:rPr lang="en-US" i="1"/>
              <a:t>and</a:t>
            </a:r>
            <a:r>
              <a:rPr lang="en-US"/>
              <a:t> Unify(6,13)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46" name="AutoShape 10"/>
          <p:cNvCxnSpPr>
            <a:cxnSpLocks noChangeShapeType="1"/>
            <a:stCxn id="91139" idx="2"/>
            <a:endCxn id="91140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7" name="AutoShape 11"/>
          <p:cNvCxnSpPr>
            <a:cxnSpLocks noChangeShapeType="1"/>
            <a:stCxn id="91139" idx="2"/>
            <a:endCxn id="91141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8" name="AutoShape 12"/>
          <p:cNvCxnSpPr>
            <a:cxnSpLocks noChangeShapeType="1"/>
            <a:stCxn id="91140" idx="2"/>
            <a:endCxn id="91142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49" name="AutoShape 13"/>
          <p:cNvCxnSpPr>
            <a:cxnSpLocks noChangeShapeType="1"/>
            <a:stCxn id="91140" idx="2"/>
            <a:endCxn id="91145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0" name="AutoShape 14"/>
          <p:cNvCxnSpPr>
            <a:cxnSpLocks noChangeShapeType="1"/>
            <a:stCxn id="91142" idx="2"/>
            <a:endCxn id="91143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1" name="AutoShape 15"/>
          <p:cNvCxnSpPr>
            <a:cxnSpLocks noChangeShapeType="1"/>
            <a:stCxn id="91142" idx="2"/>
            <a:endCxn id="91144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52" name="AutoShape 16"/>
          <p:cNvCxnSpPr>
            <a:cxnSpLocks noChangeShapeType="1"/>
            <a:stCxn id="91145" idx="2"/>
            <a:endCxn id="91143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1160" name="AutoShape 24"/>
          <p:cNvCxnSpPr>
            <a:cxnSpLocks noChangeShapeType="1"/>
            <a:stCxn id="91153" idx="2"/>
            <a:endCxn id="91154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1" name="AutoShape 25"/>
          <p:cNvCxnSpPr>
            <a:cxnSpLocks noChangeShapeType="1"/>
            <a:stCxn id="91153" idx="2"/>
            <a:endCxn id="91155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2" name="AutoShape 26"/>
          <p:cNvCxnSpPr>
            <a:cxnSpLocks noChangeShapeType="1"/>
            <a:stCxn id="91154" idx="2"/>
            <a:endCxn id="91156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3" name="AutoShape 27"/>
          <p:cNvCxnSpPr>
            <a:cxnSpLocks noChangeShapeType="1"/>
            <a:stCxn id="91154" idx="2"/>
            <a:endCxn id="91159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4" name="AutoShape 28"/>
          <p:cNvCxnSpPr>
            <a:cxnSpLocks noChangeShapeType="1"/>
            <a:stCxn id="91156" idx="2"/>
            <a:endCxn id="91157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5" name="AutoShape 29"/>
          <p:cNvCxnSpPr>
            <a:cxnSpLocks noChangeShapeType="1"/>
            <a:stCxn id="91156" idx="2"/>
            <a:endCxn id="91158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6" name="AutoShape 30"/>
          <p:cNvCxnSpPr>
            <a:cxnSpLocks noChangeShapeType="1"/>
            <a:stCxn id="91155" idx="2"/>
            <a:endCxn id="91158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1167" name="AutoShape 31"/>
          <p:cNvCxnSpPr>
            <a:cxnSpLocks noChangeShapeType="1"/>
            <a:stCxn id="91159" idx="2"/>
            <a:endCxn id="91143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3A5F6-B88E-6142-AFD2-BDB03D689568}" type="slidenum">
              <a:rPr lang="en-US"/>
              <a:pPr/>
              <a:t>26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3:7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31251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4:12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70" name="AutoShape 10"/>
          <p:cNvCxnSpPr>
            <a:cxnSpLocks noChangeShapeType="1"/>
            <a:stCxn id="92163" idx="2"/>
            <a:endCxn id="92164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1" name="AutoShape 11"/>
          <p:cNvCxnSpPr>
            <a:cxnSpLocks noChangeShapeType="1"/>
            <a:stCxn id="92163" idx="2"/>
            <a:endCxn id="92165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2" name="AutoShape 12"/>
          <p:cNvCxnSpPr>
            <a:cxnSpLocks noChangeShapeType="1"/>
            <a:stCxn id="92164" idx="2"/>
            <a:endCxn id="92166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3" name="AutoShape 13"/>
          <p:cNvCxnSpPr>
            <a:cxnSpLocks noChangeShapeType="1"/>
            <a:stCxn id="92164" idx="2"/>
            <a:endCxn id="92169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4" name="AutoShape 14"/>
          <p:cNvCxnSpPr>
            <a:cxnSpLocks noChangeShapeType="1"/>
            <a:stCxn id="92166" idx="2"/>
            <a:endCxn id="92167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5" name="AutoShape 15"/>
          <p:cNvCxnSpPr>
            <a:cxnSpLocks noChangeShapeType="1"/>
            <a:stCxn id="92166" idx="2"/>
            <a:endCxn id="92168" idx="0"/>
          </p:cNvCxnSpPr>
          <p:nvPr/>
        </p:nvCxnSpPr>
        <p:spPr bwMode="auto">
          <a:xfrm>
            <a:off x="5080250" y="4547176"/>
            <a:ext cx="30040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76" name="AutoShape 16"/>
          <p:cNvCxnSpPr>
            <a:cxnSpLocks noChangeShapeType="1"/>
            <a:stCxn id="92169" idx="2"/>
            <a:endCxn id="92167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2184" name="AutoShape 24"/>
          <p:cNvCxnSpPr>
            <a:cxnSpLocks noChangeShapeType="1"/>
            <a:stCxn id="92177" idx="2"/>
            <a:endCxn id="92178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5" name="AutoShape 25"/>
          <p:cNvCxnSpPr>
            <a:cxnSpLocks noChangeShapeType="1"/>
            <a:stCxn id="92177" idx="2"/>
            <a:endCxn id="92179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6" name="AutoShape 26"/>
          <p:cNvCxnSpPr>
            <a:cxnSpLocks noChangeShapeType="1"/>
            <a:stCxn id="92178" idx="2"/>
            <a:endCxn id="92180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7" name="AutoShape 27"/>
          <p:cNvCxnSpPr>
            <a:cxnSpLocks noChangeShapeType="1"/>
            <a:stCxn id="92178" idx="2"/>
            <a:endCxn id="92183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8" name="AutoShape 28"/>
          <p:cNvCxnSpPr>
            <a:cxnSpLocks noChangeShapeType="1"/>
            <a:stCxn id="92180" idx="2"/>
            <a:endCxn id="92181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89" name="AutoShape 29"/>
          <p:cNvCxnSpPr>
            <a:cxnSpLocks noChangeShapeType="1"/>
            <a:stCxn id="92180" idx="2"/>
            <a:endCxn id="92182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0" name="AutoShape 30"/>
          <p:cNvCxnSpPr>
            <a:cxnSpLocks noChangeShapeType="1"/>
            <a:stCxn id="92179" idx="2"/>
            <a:endCxn id="92182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191" name="AutoShape 31"/>
          <p:cNvCxnSpPr>
            <a:cxnSpLocks noChangeShapeType="1"/>
            <a:stCxn id="92183" idx="2"/>
            <a:endCxn id="92167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3E7C6-0B73-3A40-A6AF-B8015ECB4FA3}" type="slidenum">
              <a:rPr lang="en-US"/>
              <a:pPr/>
              <a:t>27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Unify(4,7) </a:t>
            </a:r>
            <a:r>
              <a:rPr lang="en-US" i="1"/>
              <a:t>and</a:t>
            </a:r>
            <a:r>
              <a:rPr lang="en-US"/>
              <a:t> Unify(5,12)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194" name="AutoShape 10"/>
          <p:cNvCxnSpPr>
            <a:cxnSpLocks noChangeShapeType="1"/>
            <a:stCxn id="93187" idx="2"/>
            <a:endCxn id="93188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5" name="AutoShape 11"/>
          <p:cNvCxnSpPr>
            <a:cxnSpLocks noChangeShapeType="1"/>
            <a:stCxn id="93187" idx="2"/>
            <a:endCxn id="93189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6" name="AutoShape 12"/>
          <p:cNvCxnSpPr>
            <a:cxnSpLocks noChangeShapeType="1"/>
            <a:stCxn id="93188" idx="2"/>
            <a:endCxn id="93190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7" name="AutoShape 13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8" name="AutoShape 14"/>
          <p:cNvCxnSpPr>
            <a:cxnSpLocks noChangeShapeType="1"/>
            <a:stCxn id="93190" idx="2"/>
            <a:endCxn id="93191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199" name="AutoShape 15"/>
          <p:cNvCxnSpPr>
            <a:cxnSpLocks noChangeShapeType="1"/>
            <a:stCxn id="93190" idx="2"/>
            <a:endCxn id="93192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0" name="AutoShape 16"/>
          <p:cNvCxnSpPr>
            <a:cxnSpLocks noChangeShapeType="1"/>
            <a:stCxn id="93193" idx="2"/>
            <a:endCxn id="93191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3203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3204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3208" name="AutoShape 24"/>
          <p:cNvCxnSpPr>
            <a:cxnSpLocks noChangeShapeType="1"/>
            <a:stCxn id="93201" idx="2"/>
            <a:endCxn id="93202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09" name="AutoShape 25"/>
          <p:cNvCxnSpPr>
            <a:cxnSpLocks noChangeShapeType="1"/>
            <a:stCxn id="93201" idx="2"/>
            <a:endCxn id="93203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0" name="AutoShape 26"/>
          <p:cNvCxnSpPr>
            <a:cxnSpLocks noChangeShapeType="1"/>
            <a:stCxn id="93202" idx="2"/>
            <a:endCxn id="93204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1" name="AutoShape 27"/>
          <p:cNvCxnSpPr>
            <a:cxnSpLocks noChangeShapeType="1"/>
            <a:stCxn id="93202" idx="2"/>
            <a:endCxn id="93207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2" name="AutoShape 28"/>
          <p:cNvCxnSpPr>
            <a:cxnSpLocks noChangeShapeType="1"/>
            <a:stCxn id="93204" idx="2"/>
            <a:endCxn id="93205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3" name="AutoShape 29"/>
          <p:cNvCxnSpPr>
            <a:cxnSpLocks noChangeShapeType="1"/>
            <a:stCxn id="93204" idx="2"/>
            <a:endCxn id="93206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4" name="AutoShape 30"/>
          <p:cNvCxnSpPr>
            <a:cxnSpLocks noChangeShapeType="1"/>
            <a:stCxn id="93203" idx="2"/>
            <a:endCxn id="93206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215" name="AutoShape 31"/>
          <p:cNvCxnSpPr>
            <a:cxnSpLocks noChangeShapeType="1"/>
            <a:stCxn id="93207" idx="2"/>
            <a:endCxn id="93191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6D00F-EE99-E946-A622-FC16A4496FAC}" type="slidenum">
              <a:rPr lang="en-US"/>
              <a:pPr/>
              <a:t>28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 success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6662738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519738" y="3124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7391400" y="31242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5</a:t>
            </a:r>
            <a:r>
              <a:rPr lang="en-US" sz="3200" i="1" dirty="0">
                <a:latin typeface="Calibri"/>
              </a:rPr>
              <a:t>:8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0" y="39624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352800" y="48768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3:4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045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4:5</a:t>
            </a:r>
            <a:endParaRPr lang="en-US" sz="3200" i="1" dirty="0">
              <a:solidFill>
                <a:schemeClr val="accent2"/>
              </a:solidFill>
              <a:latin typeface="Calibri"/>
              <a:sym typeface="Symbol" charset="2"/>
            </a:endParaRP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2484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18" name="AutoShape 10"/>
          <p:cNvCxnSpPr>
            <a:cxnSpLocks noChangeShapeType="1"/>
            <a:stCxn id="94211" idx="2"/>
            <a:endCxn id="94212" idx="0"/>
          </p:cNvCxnSpPr>
          <p:nvPr/>
        </p:nvCxnSpPr>
        <p:spPr bwMode="auto">
          <a:xfrm flipH="1">
            <a:off x="6027988" y="2870776"/>
            <a:ext cx="11430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19" name="AutoShape 11"/>
          <p:cNvCxnSpPr>
            <a:cxnSpLocks noChangeShapeType="1"/>
            <a:stCxn id="94211" idx="2"/>
            <a:endCxn id="94213" idx="0"/>
          </p:cNvCxnSpPr>
          <p:nvPr/>
        </p:nvCxnSpPr>
        <p:spPr bwMode="auto">
          <a:xfrm>
            <a:off x="7170988" y="2870776"/>
            <a:ext cx="75962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0" name="AutoShape 12"/>
          <p:cNvCxnSpPr>
            <a:cxnSpLocks noChangeShapeType="1"/>
            <a:stCxn id="94212" idx="2"/>
            <a:endCxn id="94214" idx="0"/>
          </p:cNvCxnSpPr>
          <p:nvPr/>
        </p:nvCxnSpPr>
        <p:spPr bwMode="auto">
          <a:xfrm flipH="1">
            <a:off x="5080250" y="3708976"/>
            <a:ext cx="947738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1" name="AutoShape 13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6027988" y="3708976"/>
            <a:ext cx="76446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2" name="AutoShape 14"/>
          <p:cNvCxnSpPr>
            <a:cxnSpLocks noChangeShapeType="1"/>
            <a:stCxn id="94214" idx="2"/>
            <a:endCxn id="94215" idx="0"/>
          </p:cNvCxnSpPr>
          <p:nvPr/>
        </p:nvCxnSpPr>
        <p:spPr bwMode="auto">
          <a:xfrm flipH="1">
            <a:off x="3892008" y="4547176"/>
            <a:ext cx="11882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3" name="AutoShape 15"/>
          <p:cNvCxnSpPr>
            <a:cxnSpLocks noChangeShapeType="1"/>
            <a:stCxn id="94214" idx="2"/>
            <a:endCxn id="94216" idx="0"/>
          </p:cNvCxnSpPr>
          <p:nvPr/>
        </p:nvCxnSpPr>
        <p:spPr bwMode="auto">
          <a:xfrm>
            <a:off x="5080250" y="4547176"/>
            <a:ext cx="196414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24" name="AutoShape 16"/>
          <p:cNvCxnSpPr>
            <a:cxnSpLocks noChangeShapeType="1"/>
            <a:stCxn id="94217" idx="2"/>
            <a:endCxn id="94215" idx="0"/>
          </p:cNvCxnSpPr>
          <p:nvPr/>
        </p:nvCxnSpPr>
        <p:spPr bwMode="auto">
          <a:xfrm flipH="1">
            <a:off x="3892008" y="4547176"/>
            <a:ext cx="290044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2219325" y="2286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1457325" y="30480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:2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2828925" y="30480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list:8</a:t>
            </a:r>
          </a:p>
        </p:txBody>
      </p:sp>
      <p:sp>
        <p:nvSpPr>
          <p:cNvPr id="94228" name="Text Box 20"/>
          <p:cNvSpPr txBox="1">
            <a:spLocks noChangeArrowheads="1"/>
          </p:cNvSpPr>
          <p:nvPr/>
        </p:nvSpPr>
        <p:spPr bwMode="auto">
          <a:xfrm>
            <a:off x="923925" y="38862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4229" name="Text Box 21"/>
          <p:cNvSpPr txBox="1">
            <a:spLocks noChangeArrowheads="1"/>
          </p:cNvSpPr>
          <p:nvPr/>
        </p:nvSpPr>
        <p:spPr bwMode="auto">
          <a:xfrm>
            <a:off x="3905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1:4</a:t>
            </a:r>
          </a:p>
        </p:txBody>
      </p:sp>
      <p:sp>
        <p:nvSpPr>
          <p:cNvPr id="94230" name="Text Box 22"/>
          <p:cNvSpPr txBox="1">
            <a:spLocks noChangeArrowheads="1"/>
          </p:cNvSpPr>
          <p:nvPr/>
        </p:nvSpPr>
        <p:spPr bwMode="auto">
          <a:xfrm>
            <a:off x="1762125" y="4800600"/>
            <a:ext cx="107841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2:5</a:t>
            </a:r>
          </a:p>
        </p:txBody>
      </p:sp>
      <p:sp>
        <p:nvSpPr>
          <p:cNvPr id="94231" name="Text Box 23"/>
          <p:cNvSpPr txBox="1">
            <a:spLocks noChangeArrowheads="1"/>
          </p:cNvSpPr>
          <p:nvPr/>
        </p:nvSpPr>
        <p:spPr bwMode="auto">
          <a:xfrm>
            <a:off x="2981325" y="40386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</a:rPr>
              <a:t>list:6</a:t>
            </a:r>
          </a:p>
        </p:txBody>
      </p:sp>
      <p:cxnSp>
        <p:nvCxnSpPr>
          <p:cNvPr id="94232" name="AutoShape 24"/>
          <p:cNvCxnSpPr>
            <a:cxnSpLocks noChangeShapeType="1"/>
            <a:stCxn id="94225" idx="2"/>
            <a:endCxn id="94226" idx="0"/>
          </p:cNvCxnSpPr>
          <p:nvPr/>
        </p:nvCxnSpPr>
        <p:spPr bwMode="auto">
          <a:xfrm flipH="1">
            <a:off x="1965575" y="2870776"/>
            <a:ext cx="7620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3" name="AutoShape 25"/>
          <p:cNvCxnSpPr>
            <a:cxnSpLocks noChangeShapeType="1"/>
            <a:stCxn id="94225" idx="2"/>
            <a:endCxn id="94227" idx="0"/>
          </p:cNvCxnSpPr>
          <p:nvPr/>
        </p:nvCxnSpPr>
        <p:spPr bwMode="auto">
          <a:xfrm>
            <a:off x="2727575" y="2870776"/>
            <a:ext cx="645398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4" name="AutoShape 26"/>
          <p:cNvCxnSpPr>
            <a:cxnSpLocks noChangeShapeType="1"/>
            <a:stCxn id="94226" idx="2"/>
            <a:endCxn id="94228" idx="0"/>
          </p:cNvCxnSpPr>
          <p:nvPr/>
        </p:nvCxnSpPr>
        <p:spPr bwMode="auto">
          <a:xfrm flipH="1">
            <a:off x="1432175" y="3632776"/>
            <a:ext cx="53340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5" name="AutoShape 27"/>
          <p:cNvCxnSpPr>
            <a:cxnSpLocks noChangeShapeType="1"/>
            <a:stCxn id="94226" idx="2"/>
            <a:endCxn id="94231" idx="0"/>
          </p:cNvCxnSpPr>
          <p:nvPr/>
        </p:nvCxnSpPr>
        <p:spPr bwMode="auto">
          <a:xfrm>
            <a:off x="1965575" y="3632776"/>
            <a:ext cx="1559798" cy="405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6" name="AutoShape 28"/>
          <p:cNvCxnSpPr>
            <a:cxnSpLocks noChangeShapeType="1"/>
            <a:stCxn id="94228" idx="2"/>
            <a:endCxn id="94229" idx="0"/>
          </p:cNvCxnSpPr>
          <p:nvPr/>
        </p:nvCxnSpPr>
        <p:spPr bwMode="auto">
          <a:xfrm flipH="1">
            <a:off x="929733" y="4470976"/>
            <a:ext cx="502442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7" name="AutoShape 29"/>
          <p:cNvCxnSpPr>
            <a:cxnSpLocks noChangeShapeType="1"/>
            <a:stCxn id="94228" idx="2"/>
            <a:endCxn id="94230" idx="0"/>
          </p:cNvCxnSpPr>
          <p:nvPr/>
        </p:nvCxnSpPr>
        <p:spPr bwMode="auto">
          <a:xfrm>
            <a:off x="1432175" y="4470976"/>
            <a:ext cx="869158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8" name="AutoShape 30"/>
          <p:cNvCxnSpPr>
            <a:cxnSpLocks noChangeShapeType="1"/>
            <a:stCxn id="94227" idx="2"/>
            <a:endCxn id="94230" idx="0"/>
          </p:cNvCxnSpPr>
          <p:nvPr/>
        </p:nvCxnSpPr>
        <p:spPr bwMode="auto">
          <a:xfrm flipH="1">
            <a:off x="2301333" y="3632776"/>
            <a:ext cx="1071640" cy="11678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4239" name="AutoShape 31"/>
          <p:cNvCxnSpPr>
            <a:cxnSpLocks noChangeShapeType="1"/>
            <a:stCxn id="94231" idx="2"/>
            <a:endCxn id="94215" idx="0"/>
          </p:cNvCxnSpPr>
          <p:nvPr/>
        </p:nvCxnSpPr>
        <p:spPr bwMode="auto">
          <a:xfrm>
            <a:off x="3525373" y="4623376"/>
            <a:ext cx="366635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1776754" y="5785669"/>
            <a:ext cx="5223781" cy="48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alibri"/>
              </a:rPr>
              <a:t>((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latin typeface="Calibri"/>
                <a:sym typeface="Symbol" charset="2"/>
              </a:rPr>
              <a:t>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r>
              <a:rPr lang="en-US" sz="2800" i="1" dirty="0">
                <a:latin typeface="Calibri"/>
              </a:rPr>
              <a:t> </a:t>
            </a:r>
            <a:r>
              <a:rPr lang="en-US" sz="2800" i="1" dirty="0">
                <a:latin typeface="Calibri"/>
                <a:sym typeface="Symbol" charset="2"/>
              </a:rPr>
              <a:t></a:t>
            </a:r>
            <a:r>
              <a:rPr lang="en-US" sz="2800" i="1" dirty="0">
                <a:latin typeface="Calibri"/>
              </a:rPr>
              <a:t> list(</a:t>
            </a:r>
            <a:r>
              <a:rPr lang="en-US" sz="2800" i="1" dirty="0">
                <a:solidFill>
                  <a:schemeClr val="accent2"/>
                </a:solidFill>
                <a:latin typeface="Calibri"/>
                <a:sym typeface="Symbol" charset="2"/>
              </a:rPr>
              <a:t>1</a:t>
            </a:r>
            <a:r>
              <a:rPr lang="en-US" sz="2800" i="1" dirty="0">
                <a:latin typeface="Calibri"/>
                <a:sym typeface="Symbol" charset="2"/>
              </a:rPr>
              <a:t>)) </a:t>
            </a:r>
            <a:r>
              <a:rPr lang="en-US" sz="2800" i="1" dirty="0">
                <a:latin typeface="Calibri"/>
              </a:rPr>
              <a:t> list(</a:t>
            </a:r>
            <a:r>
              <a:rPr lang="en-US" sz="2800" i="1" dirty="0">
                <a:solidFill>
                  <a:srgbClr val="008000"/>
                </a:solidFill>
                <a:latin typeface="Calibri"/>
                <a:sym typeface="Symbol" charset="2"/>
              </a:rPr>
              <a:t>2</a:t>
            </a:r>
            <a:r>
              <a:rPr lang="en-US" sz="2800" i="1" dirty="0">
                <a:latin typeface="Calibri"/>
                <a:sym typeface="Symbol" charset="2"/>
              </a:rPr>
              <a:t>)</a:t>
            </a:r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85E0B-604E-0141-B4FD-078625536FA3}" type="slidenum">
              <a:rPr lang="en-US"/>
              <a:pPr/>
              <a:t>29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Unification: Occur Check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58730" name="AutoShape 10"/>
          <p:cNvCxnSpPr>
            <a:cxnSpLocks noChangeShapeType="1"/>
            <a:stCxn id="158723" idx="2"/>
            <a:endCxn id="15872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1" name="AutoShape 11"/>
          <p:cNvCxnSpPr>
            <a:cxnSpLocks noChangeShapeType="1"/>
            <a:stCxn id="158723" idx="2"/>
            <a:endCxn id="158756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2" name="AutoShape 12"/>
          <p:cNvCxnSpPr>
            <a:cxnSpLocks noChangeShapeType="1"/>
            <a:stCxn id="158724" idx="2"/>
            <a:endCxn id="158757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33" name="AutoShape 13"/>
          <p:cNvCxnSpPr>
            <a:cxnSpLocks noChangeShapeType="1"/>
            <a:stCxn id="158724" idx="2"/>
            <a:endCxn id="158758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37" name="Text Box 17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58738" name="Text Box 18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58739" name="Text Box 19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58744" name="AutoShape 24"/>
          <p:cNvCxnSpPr>
            <a:cxnSpLocks noChangeShapeType="1"/>
            <a:stCxn id="158737" idx="2"/>
            <a:endCxn id="15873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5" name="AutoShape 25"/>
          <p:cNvCxnSpPr>
            <a:cxnSpLocks noChangeShapeType="1"/>
            <a:stCxn id="158737" idx="2"/>
            <a:endCxn id="15873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46" name="AutoShape 26"/>
          <p:cNvCxnSpPr>
            <a:cxnSpLocks noChangeShapeType="1"/>
            <a:stCxn id="158738" idx="2"/>
            <a:endCxn id="158758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2" name="Rectangle 32"/>
          <p:cNvSpPr>
            <a:spLocks noChangeArrowheads="1"/>
          </p:cNvSpPr>
          <p:nvPr/>
        </p:nvSpPr>
        <p:spPr bwMode="auto">
          <a:xfrm>
            <a:off x="2743200" y="1666138"/>
            <a:ext cx="3810000" cy="12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latin typeface="Calibri"/>
              </a:rPr>
              <a:t>list</a:t>
            </a:r>
            <a:r>
              <a:rPr lang="en-US" sz="3200" dirty="0">
                <a:latin typeface="Calibri"/>
              </a:rPr>
              <a:t>(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)</a:t>
            </a:r>
            <a:r>
              <a:rPr lang="en-US" sz="3200" i="1" dirty="0">
                <a:latin typeface="Calibri"/>
              </a:rPr>
              <a:t> </a:t>
            </a:r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</a:rPr>
              <a:t> (</a:t>
            </a: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latin typeface="Calibri"/>
                <a:sym typeface="Symbol" charset="2"/>
              </a:rPr>
              <a:t>3)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 i="1" dirty="0">
                <a:solidFill>
                  <a:schemeClr val="accent2"/>
                </a:solidFill>
                <a:latin typeface="Calibri"/>
                <a:sym typeface="Symbol" charset="2"/>
              </a:rPr>
              <a:t>2 </a:t>
            </a:r>
            <a:r>
              <a:rPr lang="en-US" sz="3600" i="1" dirty="0">
                <a:latin typeface="Calibri"/>
                <a:sym typeface="Symbol" charset="2"/>
              </a:rPr>
              <a:t> (</a:t>
            </a:r>
            <a:r>
              <a:rPr lang="en-US" sz="3200" i="1" dirty="0">
                <a:latin typeface="Calibri"/>
                <a:sym typeface="Symbol" charset="2"/>
              </a:rPr>
              <a:t>3 </a:t>
            </a:r>
            <a:r>
              <a:rPr lang="en-US" sz="3200" i="1" dirty="0">
                <a:latin typeface="Calibri"/>
              </a:rPr>
              <a:t> </a:t>
            </a:r>
            <a:r>
              <a:rPr lang="en-US" sz="3200" i="1" dirty="0">
                <a:solidFill>
                  <a:schemeClr val="hlink"/>
                </a:solidFill>
                <a:latin typeface="Calibri"/>
                <a:sym typeface="Symbol" charset="2"/>
              </a:rPr>
              <a:t>1</a:t>
            </a:r>
            <a:r>
              <a:rPr lang="en-US" sz="3200" i="1" dirty="0">
                <a:latin typeface="Calibri"/>
                <a:sym typeface="Symbol" charset="2"/>
              </a:rPr>
              <a:t>)</a:t>
            </a:r>
          </a:p>
        </p:txBody>
      </p:sp>
      <p:cxnSp>
        <p:nvCxnSpPr>
          <p:cNvPr id="158754" name="AutoShape 34"/>
          <p:cNvCxnSpPr>
            <a:cxnSpLocks noChangeShapeType="1"/>
            <a:stCxn id="158739" idx="2"/>
            <a:endCxn id="158756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8755" name="AutoShape 35"/>
          <p:cNvCxnSpPr>
            <a:cxnSpLocks noChangeShapeType="1"/>
            <a:stCxn id="158739" idx="2"/>
            <a:endCxn id="158757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8756" name="Text Box 36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58757" name="Text Box 37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58758" name="Text Box 38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5CF7-B9BC-E549-9C02-B1658E311A87}" type="slidenum">
              <a:rPr lang="en-US"/>
              <a:pPr/>
              <a:t>3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Systems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So far we have seen simple cases of type checking and coercion</a:t>
            </a:r>
          </a:p>
          <a:p>
            <a:pPr>
              <a:lnSpc>
                <a:spcPct val="90000"/>
              </a:lnSpc>
            </a:pPr>
            <a:r>
              <a:rPr lang="en-US"/>
              <a:t>Basic types for data types: </a:t>
            </a:r>
            <a:r>
              <a:rPr lang="en-US" sz="2800" i="1"/>
              <a:t>boolean, char, integer, real</a:t>
            </a:r>
            <a:endParaRPr lang="en-US" sz="3600" i="1"/>
          </a:p>
          <a:p>
            <a:pPr>
              <a:lnSpc>
                <a:spcPct val="90000"/>
              </a:lnSpc>
            </a:pPr>
            <a:r>
              <a:rPr lang="en-US"/>
              <a:t>A basic type for lack of a type: </a:t>
            </a:r>
            <a:r>
              <a:rPr lang="en-US" sz="2800" i="1"/>
              <a:t>void</a:t>
            </a:r>
          </a:p>
          <a:p>
            <a:pPr>
              <a:lnSpc>
                <a:spcPct val="90000"/>
              </a:lnSpc>
            </a:pPr>
            <a:r>
              <a:rPr lang="en-US"/>
              <a:t>A basic type for a type error: </a:t>
            </a:r>
            <a:r>
              <a:rPr lang="en-US" sz="2800" i="1"/>
              <a:t>type_error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Based on these basic types we can build new types using type constructors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22B-1035-8848-AF6F-41AFE3AC2471}" type="slidenum">
              <a:rPr lang="en-US"/>
              <a:pPr/>
              <a:t>30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Unify(1,6)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0773" name="AutoShape 5"/>
          <p:cNvCxnSpPr>
            <a:cxnSpLocks noChangeShapeType="1"/>
            <a:stCxn id="160771" idx="2"/>
            <a:endCxn id="160772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4" name="AutoShape 6"/>
          <p:cNvCxnSpPr>
            <a:cxnSpLocks noChangeShapeType="1"/>
            <a:stCxn id="160771" idx="2"/>
            <a:endCxn id="160787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5" name="AutoShape 7"/>
          <p:cNvCxnSpPr>
            <a:cxnSpLocks noChangeShapeType="1"/>
            <a:stCxn id="160772" idx="2"/>
            <a:endCxn id="160788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76" name="AutoShape 8"/>
          <p:cNvCxnSpPr>
            <a:cxnSpLocks noChangeShapeType="1"/>
            <a:stCxn id="160772" idx="2"/>
            <a:endCxn id="160789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0780" name="AutoShape 12"/>
          <p:cNvCxnSpPr>
            <a:cxnSpLocks noChangeShapeType="1"/>
            <a:stCxn id="160777" idx="2"/>
            <a:endCxn id="160778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1" name="AutoShape 13"/>
          <p:cNvCxnSpPr>
            <a:cxnSpLocks noChangeShapeType="1"/>
            <a:stCxn id="160777" idx="2"/>
            <a:endCxn id="160779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2" name="AutoShape 14"/>
          <p:cNvCxnSpPr>
            <a:cxnSpLocks noChangeShapeType="1"/>
            <a:stCxn id="160778" idx="2"/>
            <a:endCxn id="160789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5" name="AutoShape 17"/>
          <p:cNvCxnSpPr>
            <a:cxnSpLocks noChangeShapeType="1"/>
            <a:stCxn id="160779" idx="2"/>
            <a:endCxn id="160787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0786" name="AutoShape 18"/>
          <p:cNvCxnSpPr>
            <a:cxnSpLocks noChangeShapeType="1"/>
            <a:stCxn id="160779" idx="2"/>
            <a:endCxn id="160788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0788" name="Text Box 20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0789" name="Text Box 21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0791" name="AutoShape 23"/>
          <p:cNvCxnSpPr>
            <a:cxnSpLocks noChangeShapeType="1"/>
            <a:stCxn id="160771" idx="1"/>
            <a:endCxn id="160777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0792" name="Text Box 24"/>
          <p:cNvSpPr txBox="1">
            <a:spLocks noChangeArrowheads="1"/>
          </p:cNvSpPr>
          <p:nvPr/>
        </p:nvSpPr>
        <p:spPr bwMode="auto">
          <a:xfrm>
            <a:off x="936625" y="1905000"/>
            <a:ext cx="86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alibri"/>
              </a:rPr>
              <a:t>6--1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1586-CC24-AC4C-93A4-0688394CD8B8}" type="slidenum">
              <a:rPr lang="en-US"/>
              <a:pPr/>
              <a:t>31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and Unify(3,7)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2820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2821" name="AutoShape 5"/>
          <p:cNvCxnSpPr>
            <a:cxnSpLocks noChangeShapeType="1"/>
            <a:stCxn id="162819" idx="2"/>
            <a:endCxn id="162820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2" name="AutoShape 6"/>
          <p:cNvCxnSpPr>
            <a:cxnSpLocks noChangeShapeType="1"/>
            <a:stCxn id="162819" idx="2"/>
            <a:endCxn id="162834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3" name="AutoShape 7"/>
          <p:cNvCxnSpPr>
            <a:cxnSpLocks noChangeShapeType="1"/>
            <a:stCxn id="162820" idx="2"/>
            <a:endCxn id="162835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4" name="AutoShape 8"/>
          <p:cNvCxnSpPr>
            <a:cxnSpLocks noChangeShapeType="1"/>
            <a:stCxn id="162820" idx="2"/>
            <a:endCxn id="162836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2828" name="AutoShape 12"/>
          <p:cNvCxnSpPr>
            <a:cxnSpLocks noChangeShapeType="1"/>
            <a:stCxn id="162825" idx="2"/>
            <a:endCxn id="162826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29" name="AutoShape 13"/>
          <p:cNvCxnSpPr>
            <a:cxnSpLocks noChangeShapeType="1"/>
            <a:stCxn id="162825" idx="2"/>
            <a:endCxn id="162827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0" name="AutoShape 14"/>
          <p:cNvCxnSpPr>
            <a:cxnSpLocks noChangeShapeType="1"/>
            <a:stCxn id="162826" idx="2"/>
            <a:endCxn id="162836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2" name="AutoShape 16"/>
          <p:cNvCxnSpPr>
            <a:cxnSpLocks noChangeShapeType="1"/>
            <a:stCxn id="162827" idx="2"/>
            <a:endCxn id="162834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2833" name="AutoShape 17"/>
          <p:cNvCxnSpPr>
            <a:cxnSpLocks noChangeShapeType="1"/>
            <a:stCxn id="162827" idx="2"/>
            <a:endCxn id="162835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2834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2835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2836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2837" name="AutoShape 21"/>
          <p:cNvCxnSpPr>
            <a:cxnSpLocks noChangeShapeType="1"/>
            <a:stCxn id="162819" idx="1"/>
            <a:endCxn id="162825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2838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2622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4--2, 7--3</a:t>
            </a:r>
          </a:p>
        </p:txBody>
      </p:sp>
      <p:cxnSp>
        <p:nvCxnSpPr>
          <p:cNvPr id="162839" name="AutoShape 23"/>
          <p:cNvCxnSpPr>
            <a:cxnSpLocks noChangeShapeType="1"/>
            <a:stCxn id="162834" idx="1"/>
            <a:endCxn id="162826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2840" name="AutoShape 24"/>
          <p:cNvCxnSpPr>
            <a:cxnSpLocks noChangeShapeType="1"/>
            <a:stCxn id="162820" idx="1"/>
            <a:endCxn id="162827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2A47-F7EF-1E47-9A38-4AFF24871674}" type="slidenum">
              <a:rPr lang="en-US"/>
              <a:pPr/>
              <a:t>32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Unify(4,5) and Unify(5,8)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5595938" y="31638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:6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6172200" y="4114800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:7</a:t>
            </a:r>
          </a:p>
        </p:txBody>
      </p:sp>
      <p:cxnSp>
        <p:nvCxnSpPr>
          <p:cNvPr id="168965" name="AutoShape 5"/>
          <p:cNvCxnSpPr>
            <a:cxnSpLocks noChangeShapeType="1"/>
            <a:stCxn id="168963" idx="2"/>
            <a:endCxn id="168964" idx="0"/>
          </p:cNvCxnSpPr>
          <p:nvPr/>
        </p:nvCxnSpPr>
        <p:spPr bwMode="auto">
          <a:xfrm>
            <a:off x="6076386" y="3810219"/>
            <a:ext cx="604064" cy="304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6" name="AutoShape 6"/>
          <p:cNvCxnSpPr>
            <a:cxnSpLocks noChangeShapeType="1"/>
            <a:stCxn id="168963" idx="2"/>
            <a:endCxn id="168978" idx="0"/>
          </p:cNvCxnSpPr>
          <p:nvPr/>
        </p:nvCxnSpPr>
        <p:spPr bwMode="auto">
          <a:xfrm flipH="1">
            <a:off x="2971800" y="3810219"/>
            <a:ext cx="3104586" cy="144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7" name="AutoShape 7"/>
          <p:cNvCxnSpPr>
            <a:cxnSpLocks noChangeShapeType="1"/>
            <a:stCxn id="168964" idx="2"/>
            <a:endCxn id="168979" idx="0"/>
          </p:cNvCxnSpPr>
          <p:nvPr/>
        </p:nvCxnSpPr>
        <p:spPr bwMode="auto">
          <a:xfrm flipH="1">
            <a:off x="4648200" y="4699576"/>
            <a:ext cx="2032250" cy="558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68" name="AutoShape 8"/>
          <p:cNvCxnSpPr>
            <a:cxnSpLocks noChangeShapeType="1"/>
            <a:stCxn id="168964" idx="2"/>
            <a:endCxn id="168980" idx="0"/>
          </p:cNvCxnSpPr>
          <p:nvPr/>
        </p:nvCxnSpPr>
        <p:spPr bwMode="auto">
          <a:xfrm>
            <a:off x="6680450" y="4699576"/>
            <a:ext cx="1015750" cy="482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69" name="Text Box 9"/>
          <p:cNvSpPr txBox="1">
            <a:spLocks noChangeArrowheads="1"/>
          </p:cNvSpPr>
          <p:nvPr/>
        </p:nvSpPr>
        <p:spPr bwMode="auto">
          <a:xfrm>
            <a:off x="2219325" y="3087688"/>
            <a:ext cx="9608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i="1" dirty="0">
                <a:latin typeface="Calibri"/>
                <a:sym typeface="Symbol" charset="2"/>
              </a:rPr>
              <a:t></a:t>
            </a:r>
            <a:r>
              <a:rPr lang="en-US" sz="3200" i="1" dirty="0">
                <a:latin typeface="Calibri"/>
                <a:sym typeface="Symbol" charset="2"/>
              </a:rPr>
              <a:t> :1</a:t>
            </a:r>
          </a:p>
        </p:txBody>
      </p:sp>
      <p:sp>
        <p:nvSpPr>
          <p:cNvPr id="168970" name="Text Box 10"/>
          <p:cNvSpPr txBox="1">
            <a:spLocks noChangeArrowheads="1"/>
          </p:cNvSpPr>
          <p:nvPr/>
        </p:nvSpPr>
        <p:spPr bwMode="auto">
          <a:xfrm>
            <a:off x="1066800" y="3962400"/>
            <a:ext cx="10880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list:2</a:t>
            </a:r>
          </a:p>
        </p:txBody>
      </p:sp>
      <p:sp>
        <p:nvSpPr>
          <p:cNvPr id="168971" name="Text Box 11"/>
          <p:cNvSpPr txBox="1">
            <a:spLocks noChangeArrowheads="1"/>
          </p:cNvSpPr>
          <p:nvPr/>
        </p:nvSpPr>
        <p:spPr bwMode="auto">
          <a:xfrm>
            <a:off x="3200400" y="3962400"/>
            <a:ext cx="114862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latin typeface="Calibri"/>
                <a:sym typeface="Symbol" charset="2"/>
              </a:rPr>
              <a:t></a:t>
            </a:r>
            <a:r>
              <a:rPr lang="en-US" sz="3200" i="1" dirty="0">
                <a:latin typeface="Calibri"/>
              </a:rPr>
              <a:t> :3</a:t>
            </a:r>
          </a:p>
        </p:txBody>
      </p:sp>
      <p:cxnSp>
        <p:nvCxnSpPr>
          <p:cNvPr id="168972" name="AutoShape 12"/>
          <p:cNvCxnSpPr>
            <a:cxnSpLocks noChangeShapeType="1"/>
            <a:stCxn id="168969" idx="2"/>
            <a:endCxn id="168970" idx="0"/>
          </p:cNvCxnSpPr>
          <p:nvPr/>
        </p:nvCxnSpPr>
        <p:spPr bwMode="auto">
          <a:xfrm flipH="1">
            <a:off x="1610848" y="3734019"/>
            <a:ext cx="1088925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3" name="AutoShape 13"/>
          <p:cNvCxnSpPr>
            <a:cxnSpLocks noChangeShapeType="1"/>
            <a:stCxn id="168969" idx="2"/>
            <a:endCxn id="168971" idx="0"/>
          </p:cNvCxnSpPr>
          <p:nvPr/>
        </p:nvCxnSpPr>
        <p:spPr bwMode="auto">
          <a:xfrm>
            <a:off x="2699773" y="3734019"/>
            <a:ext cx="1074938" cy="2283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4" name="AutoShape 14"/>
          <p:cNvCxnSpPr>
            <a:cxnSpLocks noChangeShapeType="1"/>
            <a:stCxn id="168970" idx="2"/>
            <a:endCxn id="168980" idx="1"/>
          </p:cNvCxnSpPr>
          <p:nvPr/>
        </p:nvCxnSpPr>
        <p:spPr bwMode="auto">
          <a:xfrm>
            <a:off x="1610848" y="4547176"/>
            <a:ext cx="5551952" cy="924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6" name="AutoShape 16"/>
          <p:cNvCxnSpPr>
            <a:cxnSpLocks noChangeShapeType="1"/>
            <a:stCxn id="168971" idx="2"/>
            <a:endCxn id="168978" idx="0"/>
          </p:cNvCxnSpPr>
          <p:nvPr/>
        </p:nvCxnSpPr>
        <p:spPr bwMode="auto">
          <a:xfrm flipH="1">
            <a:off x="2971800" y="4547176"/>
            <a:ext cx="802911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8977" name="AutoShape 17"/>
          <p:cNvCxnSpPr>
            <a:cxnSpLocks noChangeShapeType="1"/>
            <a:stCxn id="168971" idx="2"/>
            <a:endCxn id="168979" idx="0"/>
          </p:cNvCxnSpPr>
          <p:nvPr/>
        </p:nvCxnSpPr>
        <p:spPr bwMode="auto">
          <a:xfrm>
            <a:off x="3774711" y="4547176"/>
            <a:ext cx="873489" cy="710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4384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2:4</a:t>
            </a:r>
          </a:p>
        </p:txBody>
      </p:sp>
      <p:sp>
        <p:nvSpPr>
          <p:cNvPr id="168979" name="Text Box 19"/>
          <p:cNvSpPr txBox="1">
            <a:spLocks noChangeArrowheads="1"/>
          </p:cNvSpPr>
          <p:nvPr/>
        </p:nvSpPr>
        <p:spPr bwMode="auto">
          <a:xfrm>
            <a:off x="4114800" y="52578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3:5</a:t>
            </a:r>
          </a:p>
        </p:txBody>
      </p:sp>
      <p:sp>
        <p:nvSpPr>
          <p:cNvPr id="168980" name="Text Box 20"/>
          <p:cNvSpPr txBox="1">
            <a:spLocks noChangeArrowheads="1"/>
          </p:cNvSpPr>
          <p:nvPr/>
        </p:nvSpPr>
        <p:spPr bwMode="auto">
          <a:xfrm>
            <a:off x="7162800" y="5181600"/>
            <a:ext cx="106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1:8</a:t>
            </a:r>
          </a:p>
        </p:txBody>
      </p:sp>
      <p:cxnSp>
        <p:nvCxnSpPr>
          <p:cNvPr id="168981" name="AutoShape 21"/>
          <p:cNvCxnSpPr>
            <a:cxnSpLocks noChangeShapeType="1"/>
            <a:stCxn id="168963" idx="1"/>
            <a:endCxn id="168969" idx="3"/>
          </p:cNvCxnSpPr>
          <p:nvPr/>
        </p:nvCxnSpPr>
        <p:spPr bwMode="auto">
          <a:xfrm flipH="1" flipV="1">
            <a:off x="3180220" y="3410854"/>
            <a:ext cx="2415718" cy="762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2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495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alibri"/>
              </a:rPr>
              <a:t>6--1,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4--2</a:t>
            </a:r>
            <a:r>
              <a:rPr lang="en-US" sz="3200" dirty="0">
                <a:latin typeface="Calibri"/>
              </a:rPr>
              <a:t>, 7--3,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5--4</a:t>
            </a:r>
            <a:r>
              <a:rPr lang="en-US" sz="3200" dirty="0">
                <a:latin typeface="Calibri"/>
              </a:rPr>
              <a:t>, </a:t>
            </a:r>
            <a:r>
              <a:rPr lang="en-US" sz="3200" dirty="0">
                <a:solidFill>
                  <a:schemeClr val="accent2"/>
                </a:solidFill>
                <a:latin typeface="Calibri"/>
              </a:rPr>
              <a:t>8--5</a:t>
            </a:r>
            <a:endParaRPr lang="en-US" sz="3200" dirty="0">
              <a:latin typeface="Calibri"/>
            </a:endParaRPr>
          </a:p>
        </p:txBody>
      </p:sp>
      <p:cxnSp>
        <p:nvCxnSpPr>
          <p:cNvPr id="168983" name="AutoShape 23"/>
          <p:cNvCxnSpPr>
            <a:cxnSpLocks noChangeShapeType="1"/>
            <a:stCxn id="168978" idx="1"/>
            <a:endCxn id="168970" idx="3"/>
          </p:cNvCxnSpPr>
          <p:nvPr/>
        </p:nvCxnSpPr>
        <p:spPr bwMode="auto">
          <a:xfrm flipH="1" flipV="1">
            <a:off x="2154896" y="4254788"/>
            <a:ext cx="283504" cy="1292731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4" name="AutoShape 24"/>
          <p:cNvCxnSpPr>
            <a:cxnSpLocks noChangeShapeType="1"/>
            <a:stCxn id="168964" idx="1"/>
            <a:endCxn id="168971" idx="3"/>
          </p:cNvCxnSpPr>
          <p:nvPr/>
        </p:nvCxnSpPr>
        <p:spPr bwMode="auto">
          <a:xfrm flipH="1" flipV="1">
            <a:off x="4349022" y="4254788"/>
            <a:ext cx="1823178" cy="152400"/>
          </a:xfrm>
          <a:prstGeom prst="straightConnector1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6" name="AutoShape 26"/>
          <p:cNvCxnSpPr>
            <a:cxnSpLocks noChangeShapeType="1"/>
            <a:stCxn id="168979" idx="2"/>
            <a:endCxn id="168978" idx="3"/>
          </p:cNvCxnSpPr>
          <p:nvPr/>
        </p:nvCxnSpPr>
        <p:spPr bwMode="auto">
          <a:xfrm rot="16200000" flipV="1">
            <a:off x="3932237" y="5121276"/>
            <a:ext cx="288925" cy="1143000"/>
          </a:xfrm>
          <a:prstGeom prst="curvedConnector4">
            <a:avLst>
              <a:gd name="adj1" fmla="val -79120"/>
              <a:gd name="adj2" fmla="val 73333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cxnSp>
        <p:nvCxnSpPr>
          <p:cNvPr id="168987" name="AutoShape 27"/>
          <p:cNvCxnSpPr>
            <a:cxnSpLocks noChangeShapeType="1"/>
            <a:stCxn id="168980" idx="2"/>
            <a:endCxn id="168979" idx="2"/>
          </p:cNvCxnSpPr>
          <p:nvPr/>
        </p:nvCxnSpPr>
        <p:spPr bwMode="auto">
          <a:xfrm rot="5400000">
            <a:off x="6134100" y="4275138"/>
            <a:ext cx="76200" cy="3048000"/>
          </a:xfrm>
          <a:prstGeom prst="curvedConnector3">
            <a:avLst>
              <a:gd name="adj1" fmla="val 568745"/>
            </a:avLst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168988" name="Text Box 28"/>
          <p:cNvSpPr txBox="1">
            <a:spLocks noChangeArrowheads="1"/>
          </p:cNvSpPr>
          <p:nvPr/>
        </p:nvSpPr>
        <p:spPr bwMode="auto">
          <a:xfrm>
            <a:off x="5867400" y="1600200"/>
            <a:ext cx="2895600" cy="1563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l">
              <a:buFontTx/>
              <a:buChar char="•"/>
            </a:pPr>
            <a:r>
              <a:rPr lang="en-US" sz="3200" i="1" dirty="0">
                <a:latin typeface="Calibri"/>
              </a:rPr>
              <a:t> 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1)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</a:t>
            </a:r>
            <a:r>
              <a:rPr lang="en-US" sz="3200" i="1" dirty="0">
                <a:latin typeface="Calibri"/>
              </a:rPr>
              <a:t>list(</a:t>
            </a: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2)</a:t>
            </a:r>
          </a:p>
          <a:p>
            <a:pPr algn="l">
              <a:buFontTx/>
              <a:buChar char="•"/>
            </a:pPr>
            <a:r>
              <a:rPr lang="en-US" sz="3200" i="1" dirty="0">
                <a:solidFill>
                  <a:schemeClr val="tx2"/>
                </a:solidFill>
                <a:latin typeface="Calibri"/>
                <a:sym typeface="Symbol" charset="2"/>
              </a:rPr>
              <a:t> = list(list(</a:t>
            </a:r>
            <a:r>
              <a:rPr lang="en-US" sz="3200" i="1" dirty="0" smtClean="0">
                <a:solidFill>
                  <a:schemeClr val="tx2"/>
                </a:solidFill>
                <a:latin typeface="Calibri"/>
                <a:sym typeface="Symbol" charset="2"/>
              </a:rPr>
              <a:t>1))</a:t>
            </a:r>
            <a:endParaRPr lang="en-US" sz="3200" i="1" dirty="0">
              <a:solidFill>
                <a:schemeClr val="tx2"/>
              </a:solidFill>
              <a:latin typeface="Calibri"/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2" grpId="0"/>
      <p:bldP spid="168988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D2F70-7ABB-F747-9712-CDF7ACBD18FE}" type="slidenum">
              <a:rPr lang="en-US"/>
              <a:pPr/>
              <a:t>33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Occur Check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Our unification algorithm creates a cycle in </a:t>
            </a:r>
            <a:r>
              <a:rPr lang="en-US" i="1"/>
              <a:t>find</a:t>
            </a:r>
            <a:r>
              <a:rPr lang="en-US"/>
              <a:t> for some inputs</a:t>
            </a:r>
          </a:p>
          <a:p>
            <a:pPr>
              <a:lnSpc>
                <a:spcPct val="90000"/>
              </a:lnSpc>
            </a:pPr>
            <a:r>
              <a:rPr lang="en-US"/>
              <a:t>The cycle leads to an infinite loop. Note that Algorithm 6.32 in the Purple Dragon book has this bug</a:t>
            </a:r>
          </a:p>
          <a:p>
            <a:pPr>
              <a:lnSpc>
                <a:spcPct val="90000"/>
              </a:lnSpc>
            </a:pPr>
            <a:r>
              <a:rPr lang="en-US"/>
              <a:t>A solution to this is to unify only if no cycles are created: the </a:t>
            </a:r>
            <a:r>
              <a:rPr lang="en-US" i="1"/>
              <a:t>occur check</a:t>
            </a:r>
          </a:p>
          <a:p>
            <a:pPr>
              <a:lnSpc>
                <a:spcPct val="90000"/>
              </a:lnSpc>
            </a:pPr>
            <a:r>
              <a:rPr lang="en-US"/>
              <a:t>Makes unification slower but correct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6124-61D3-A34E-B7D6-1912419A7604}" type="slidenum">
              <a:rPr lang="en-US"/>
              <a:pPr/>
              <a:t>34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828800"/>
          </a:xfrm>
        </p:spPr>
        <p:txBody>
          <a:bodyPr/>
          <a:lstStyle/>
          <a:p>
            <a:r>
              <a:rPr lang="en-US" dirty="0"/>
              <a:t>Recursive types arise naturally in PLs</a:t>
            </a:r>
          </a:p>
          <a:p>
            <a:r>
              <a:rPr lang="en-US" dirty="0"/>
              <a:t>For example, in pseudo-C:</a:t>
            </a:r>
          </a:p>
          <a:p>
            <a:pPr lvl="1">
              <a:buFontTx/>
              <a:buNone/>
            </a:pPr>
            <a:r>
              <a:rPr lang="en-US" i="1" dirty="0" err="1">
                <a:solidFill>
                  <a:schemeClr val="tx2"/>
                </a:solidFill>
                <a:latin typeface="Calibri"/>
              </a:rPr>
              <a:t>struct</a:t>
            </a:r>
            <a:r>
              <a:rPr lang="en-US" i="1" dirty="0">
                <a:solidFill>
                  <a:schemeClr val="tx2"/>
                </a:solidFill>
                <a:latin typeface="Calibri"/>
              </a:rPr>
              <a:t> cell   {   </a:t>
            </a:r>
            <a:r>
              <a:rPr lang="en-US" i="1" dirty="0" err="1">
                <a:latin typeface="Calibri"/>
              </a:rPr>
              <a:t>int</a:t>
            </a:r>
            <a:r>
              <a:rPr lang="en-US" i="1" dirty="0">
                <a:latin typeface="Calibri"/>
              </a:rPr>
              <a:t> info;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 *next; }  </a:t>
            </a:r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</a:rPr>
              <a:t>;</a:t>
            </a:r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-50800" y="3884613"/>
            <a:ext cx="4011613" cy="2306638"/>
            <a:chOff x="334" y="2446"/>
            <a:chExt cx="2527" cy="1453"/>
          </a:xfrm>
        </p:grpSpPr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1228" y="2447"/>
              <a:ext cx="66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record</a:t>
              </a:r>
            </a:p>
          </p:txBody>
        </p:sp>
        <p:sp>
          <p:nvSpPr>
            <p:cNvPr id="75794" name="Text Box 18"/>
            <p:cNvSpPr txBox="1">
              <a:spLocks noChangeArrowheads="1"/>
            </p:cNvSpPr>
            <p:nvPr/>
          </p:nvSpPr>
          <p:spPr bwMode="auto">
            <a:xfrm>
              <a:off x="799" y="292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cxnSp>
          <p:nvCxnSpPr>
            <p:cNvPr id="75795" name="AutoShape 19"/>
            <p:cNvCxnSpPr>
              <a:cxnSpLocks noChangeShapeType="1"/>
              <a:stCxn id="75793" idx="2"/>
              <a:endCxn id="75794" idx="0"/>
            </p:cNvCxnSpPr>
            <p:nvPr/>
          </p:nvCxnSpPr>
          <p:spPr bwMode="auto">
            <a:xfrm flipH="1">
              <a:off x="964" y="2738"/>
              <a:ext cx="598" cy="1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796" name="Text Box 20"/>
            <p:cNvSpPr txBox="1">
              <a:spLocks noChangeArrowheads="1"/>
            </p:cNvSpPr>
            <p:nvPr/>
          </p:nvSpPr>
          <p:spPr bwMode="auto">
            <a:xfrm>
              <a:off x="2082" y="2896"/>
              <a:ext cx="27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  <a:sym typeface="Symbol" charset="2"/>
                </a:rPr>
                <a:t></a:t>
              </a:r>
            </a:p>
          </p:txBody>
        </p:sp>
        <p:sp>
          <p:nvSpPr>
            <p:cNvPr id="75797" name="Text Box 21"/>
            <p:cNvSpPr txBox="1">
              <a:spLocks noChangeArrowheads="1"/>
            </p:cNvSpPr>
            <p:nvPr/>
          </p:nvSpPr>
          <p:spPr bwMode="auto">
            <a:xfrm>
              <a:off x="832" y="3263"/>
              <a:ext cx="72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integer</a:t>
              </a:r>
            </a:p>
          </p:txBody>
        </p:sp>
        <p:cxnSp>
          <p:nvCxnSpPr>
            <p:cNvPr id="75798" name="AutoShape 22"/>
            <p:cNvCxnSpPr>
              <a:cxnSpLocks noChangeShapeType="1"/>
              <a:stCxn id="75793" idx="2"/>
              <a:endCxn id="75796" idx="0"/>
            </p:cNvCxnSpPr>
            <p:nvPr/>
          </p:nvCxnSpPr>
          <p:spPr bwMode="auto">
            <a:xfrm>
              <a:off x="1563" y="2738"/>
              <a:ext cx="657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799" name="AutoShape 23"/>
            <p:cNvCxnSpPr>
              <a:cxnSpLocks noChangeShapeType="1"/>
              <a:stCxn id="75794" idx="2"/>
              <a:endCxn id="75797" idx="0"/>
            </p:cNvCxnSpPr>
            <p:nvPr/>
          </p:nvCxnSpPr>
          <p:spPr bwMode="auto">
            <a:xfrm>
              <a:off x="964" y="3210"/>
              <a:ext cx="230" cy="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0" name="Text Box 24"/>
            <p:cNvSpPr txBox="1">
              <a:spLocks noChangeArrowheads="1"/>
            </p:cNvSpPr>
            <p:nvPr/>
          </p:nvSpPr>
          <p:spPr bwMode="auto">
            <a:xfrm>
              <a:off x="688" y="2446"/>
              <a:ext cx="61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  <a:r>
                <a:rPr lang="en-US" sz="2000" i="1" dirty="0">
                  <a:latin typeface="Courier" charset="0"/>
                </a:rPr>
                <a:t> </a:t>
              </a:r>
              <a:r>
                <a:rPr lang="en-US" i="1" dirty="0">
                  <a:latin typeface="Calibri"/>
                  <a:sym typeface="Symbol" charset="2"/>
                </a:rPr>
                <a:t>= </a:t>
              </a:r>
            </a:p>
          </p:txBody>
        </p:sp>
        <p:sp>
          <p:nvSpPr>
            <p:cNvPr id="75801" name="Text Box 25"/>
            <p:cNvSpPr txBox="1">
              <a:spLocks noChangeArrowheads="1"/>
            </p:cNvSpPr>
            <p:nvPr/>
          </p:nvSpPr>
          <p:spPr bwMode="auto">
            <a:xfrm>
              <a:off x="334" y="3264"/>
              <a:ext cx="47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info</a:t>
              </a:r>
            </a:p>
          </p:txBody>
        </p:sp>
        <p:sp>
          <p:nvSpPr>
            <p:cNvPr id="75802" name="Text Box 26"/>
            <p:cNvSpPr txBox="1">
              <a:spLocks noChangeArrowheads="1"/>
            </p:cNvSpPr>
            <p:nvPr/>
          </p:nvSpPr>
          <p:spPr bwMode="auto">
            <a:xfrm>
              <a:off x="2130" y="3263"/>
              <a:ext cx="73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pointer</a:t>
              </a:r>
            </a:p>
          </p:txBody>
        </p:sp>
        <p:sp>
          <p:nvSpPr>
            <p:cNvPr id="75803" name="Text Box 27"/>
            <p:cNvSpPr txBox="1">
              <a:spLocks noChangeArrowheads="1"/>
            </p:cNvSpPr>
            <p:nvPr/>
          </p:nvSpPr>
          <p:spPr bwMode="auto">
            <a:xfrm>
              <a:off x="2280" y="3608"/>
              <a:ext cx="43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cell</a:t>
              </a:r>
            </a:p>
          </p:txBody>
        </p:sp>
        <p:cxnSp>
          <p:nvCxnSpPr>
            <p:cNvPr id="75804" name="AutoShape 28"/>
            <p:cNvCxnSpPr>
              <a:cxnSpLocks noChangeShapeType="1"/>
              <a:stCxn id="75794" idx="2"/>
              <a:endCxn id="75801" idx="0"/>
            </p:cNvCxnSpPr>
            <p:nvPr/>
          </p:nvCxnSpPr>
          <p:spPr bwMode="auto">
            <a:xfrm flipH="1">
              <a:off x="574" y="3210"/>
              <a:ext cx="391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75805" name="Text Box 29"/>
            <p:cNvSpPr txBox="1">
              <a:spLocks noChangeArrowheads="1"/>
            </p:cNvSpPr>
            <p:nvPr/>
          </p:nvSpPr>
          <p:spPr bwMode="auto">
            <a:xfrm>
              <a:off x="1580" y="3263"/>
              <a:ext cx="51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i="1" dirty="0">
                  <a:latin typeface="Calibri"/>
                </a:rPr>
                <a:t>next</a:t>
              </a:r>
            </a:p>
          </p:txBody>
        </p:sp>
        <p:cxnSp>
          <p:nvCxnSpPr>
            <p:cNvPr id="75806" name="AutoShape 30"/>
            <p:cNvCxnSpPr>
              <a:cxnSpLocks noChangeShapeType="1"/>
              <a:stCxn id="75796" idx="2"/>
              <a:endCxn id="75805" idx="0"/>
            </p:cNvCxnSpPr>
            <p:nvPr/>
          </p:nvCxnSpPr>
          <p:spPr bwMode="auto">
            <a:xfrm flipH="1">
              <a:off x="1838" y="3187"/>
              <a:ext cx="381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7" name="AutoShape 31"/>
            <p:cNvCxnSpPr>
              <a:cxnSpLocks noChangeShapeType="1"/>
              <a:stCxn id="75796" idx="2"/>
              <a:endCxn id="75802" idx="0"/>
            </p:cNvCxnSpPr>
            <p:nvPr/>
          </p:nvCxnSpPr>
          <p:spPr bwMode="auto">
            <a:xfrm>
              <a:off x="2220" y="3187"/>
              <a:ext cx="276" cy="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5808" name="AutoShape 32"/>
            <p:cNvCxnSpPr>
              <a:cxnSpLocks noChangeShapeType="1"/>
              <a:stCxn id="75802" idx="2"/>
              <a:endCxn id="75803" idx="0"/>
            </p:cNvCxnSpPr>
            <p:nvPr/>
          </p:nvCxnSpPr>
          <p:spPr bwMode="auto">
            <a:xfrm>
              <a:off x="2496" y="3554"/>
              <a:ext cx="3" cy="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5558990" y="3809356"/>
            <a:ext cx="1061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record</a:t>
            </a:r>
          </a:p>
        </p:txBody>
      </p: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878388" y="4564063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cxnSp>
        <p:nvCxnSpPr>
          <p:cNvPr id="75813" name="AutoShape 37"/>
          <p:cNvCxnSpPr>
            <a:cxnSpLocks noChangeShapeType="1"/>
            <a:stCxn id="75811" idx="2"/>
            <a:endCxn id="75812" idx="0"/>
          </p:cNvCxnSpPr>
          <p:nvPr/>
        </p:nvCxnSpPr>
        <p:spPr bwMode="auto">
          <a:xfrm flipH="1">
            <a:off x="5140326" y="4271021"/>
            <a:ext cx="949325" cy="2930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6915880" y="4522143"/>
            <a:ext cx="4382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  <a:sym typeface="Symbol" charset="2"/>
              </a:rPr>
              <a:t></a:t>
            </a:r>
          </a:p>
        </p:txBody>
      </p:sp>
      <p:sp>
        <p:nvSpPr>
          <p:cNvPr id="75815" name="Text Box 39"/>
          <p:cNvSpPr txBox="1">
            <a:spLocks noChangeArrowheads="1"/>
          </p:cNvSpPr>
          <p:nvPr/>
        </p:nvSpPr>
        <p:spPr bwMode="auto">
          <a:xfrm>
            <a:off x="4931058" y="5104756"/>
            <a:ext cx="11487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integer</a:t>
            </a:r>
          </a:p>
        </p:txBody>
      </p:sp>
      <p:cxnSp>
        <p:nvCxnSpPr>
          <p:cNvPr id="75816" name="AutoShape 40"/>
          <p:cNvCxnSpPr>
            <a:cxnSpLocks noChangeShapeType="1"/>
            <a:stCxn id="75811" idx="2"/>
            <a:endCxn id="75814" idx="0"/>
          </p:cNvCxnSpPr>
          <p:nvPr/>
        </p:nvCxnSpPr>
        <p:spPr bwMode="auto">
          <a:xfrm>
            <a:off x="6089651" y="4271021"/>
            <a:ext cx="1045369" cy="2511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17" name="AutoShape 41"/>
          <p:cNvCxnSpPr>
            <a:cxnSpLocks noChangeShapeType="1"/>
            <a:stCxn id="75812" idx="2"/>
            <a:endCxn id="75815" idx="0"/>
          </p:cNvCxnSpPr>
          <p:nvPr/>
        </p:nvCxnSpPr>
        <p:spPr bwMode="auto">
          <a:xfrm>
            <a:off x="5140326" y="5021263"/>
            <a:ext cx="365125" cy="834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4615389" y="3807768"/>
            <a:ext cx="1154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 err="1">
                <a:latin typeface="Calibri"/>
              </a:rPr>
              <a:t>cell_t</a:t>
            </a:r>
            <a:r>
              <a:rPr lang="en-US" i="1" dirty="0">
                <a:latin typeface="Calibri"/>
                <a:sym typeface="Symbol" charset="2"/>
              </a:rPr>
              <a:t> = 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4141257" y="5106343"/>
            <a:ext cx="7598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info</a:t>
            </a:r>
          </a:p>
        </p:txBody>
      </p:sp>
      <p:sp>
        <p:nvSpPr>
          <p:cNvPr id="75820" name="Text Box 44"/>
          <p:cNvSpPr txBox="1">
            <a:spLocks noChangeArrowheads="1"/>
          </p:cNvSpPr>
          <p:nvPr/>
        </p:nvSpPr>
        <p:spPr bwMode="auto">
          <a:xfrm>
            <a:off x="6991704" y="5104756"/>
            <a:ext cx="1159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pointer</a:t>
            </a:r>
          </a:p>
        </p:txBody>
      </p:sp>
      <p:cxnSp>
        <p:nvCxnSpPr>
          <p:cNvPr id="75822" name="AutoShape 46"/>
          <p:cNvCxnSpPr>
            <a:cxnSpLocks noChangeShapeType="1"/>
            <a:stCxn id="75812" idx="2"/>
            <a:endCxn id="75819" idx="0"/>
          </p:cNvCxnSpPr>
          <p:nvPr/>
        </p:nvCxnSpPr>
        <p:spPr bwMode="auto">
          <a:xfrm flipH="1">
            <a:off x="4521201" y="5021263"/>
            <a:ext cx="619125" cy="85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5823" name="Text Box 47"/>
          <p:cNvSpPr txBox="1">
            <a:spLocks noChangeArrowheads="1"/>
          </p:cNvSpPr>
          <p:nvPr/>
        </p:nvSpPr>
        <p:spPr bwMode="auto">
          <a:xfrm>
            <a:off x="6119806" y="5104756"/>
            <a:ext cx="8207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i="1" dirty="0">
                <a:latin typeface="Calibri"/>
              </a:rPr>
              <a:t>next</a:t>
            </a:r>
          </a:p>
        </p:txBody>
      </p:sp>
      <p:cxnSp>
        <p:nvCxnSpPr>
          <p:cNvPr id="75824" name="AutoShape 48"/>
          <p:cNvCxnSpPr>
            <a:cxnSpLocks noChangeShapeType="1"/>
            <a:stCxn id="75814" idx="2"/>
            <a:endCxn id="75823" idx="0"/>
          </p:cNvCxnSpPr>
          <p:nvPr/>
        </p:nvCxnSpPr>
        <p:spPr bwMode="auto">
          <a:xfrm flipH="1">
            <a:off x="6530182" y="4983808"/>
            <a:ext cx="604838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5" name="AutoShape 49"/>
          <p:cNvCxnSpPr>
            <a:cxnSpLocks noChangeShapeType="1"/>
            <a:stCxn id="75814" idx="2"/>
            <a:endCxn id="75820" idx="0"/>
          </p:cNvCxnSpPr>
          <p:nvPr/>
        </p:nvCxnSpPr>
        <p:spPr bwMode="auto">
          <a:xfrm>
            <a:off x="7135020" y="4983808"/>
            <a:ext cx="436562" cy="120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5827" name="AutoShape 51"/>
          <p:cNvCxnSpPr>
            <a:cxnSpLocks noChangeShapeType="1"/>
            <a:stCxn id="75820" idx="2"/>
            <a:endCxn id="75811" idx="3"/>
          </p:cNvCxnSpPr>
          <p:nvPr/>
        </p:nvCxnSpPr>
        <p:spPr bwMode="auto">
          <a:xfrm rot="5400000" flipH="1">
            <a:off x="6332831" y="4327670"/>
            <a:ext cx="1526232" cy="951271"/>
          </a:xfrm>
          <a:prstGeom prst="curvedConnector4">
            <a:avLst>
              <a:gd name="adj1" fmla="val -14978"/>
              <a:gd name="adj2" fmla="val 8047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F7C9D-4C65-B34B-B7F8-68B14A49111B}" type="slidenum">
              <a:rPr lang="en-US"/>
              <a:pPr/>
              <a:t>35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type equivalence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Are these recursive type expressions equivalent: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1</a:t>
            </a:r>
            <a:endParaRPr lang="en-US" sz="2400">
              <a:latin typeface="Courier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>
                <a:solidFill>
                  <a:schemeClr val="tx2"/>
                </a:solidFill>
                <a:sym typeface="Symbol" charset="2"/>
              </a:rPr>
              <a:t></a:t>
            </a:r>
            <a:r>
              <a:rPr lang="en-US" i="1"/>
              <a:t>2</a:t>
            </a:r>
            <a:r>
              <a:rPr lang="en-US"/>
              <a:t> = </a:t>
            </a:r>
            <a:r>
              <a:rPr lang="en-US" i="1"/>
              <a:t>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(integer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2)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1858713" y="4416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628009" y="5255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4477" name="AutoShape 29"/>
          <p:cNvCxnSpPr>
            <a:cxnSpLocks noChangeShapeType="1"/>
            <a:stCxn id="104475" idx="2"/>
            <a:endCxn id="104476" idx="0"/>
          </p:cNvCxnSpPr>
          <p:nvPr/>
        </p:nvCxnSpPr>
        <p:spPr bwMode="auto">
          <a:xfrm flipH="1">
            <a:off x="1522413" y="5001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78" name="AutoShape 30"/>
          <p:cNvCxnSpPr>
            <a:cxnSpLocks noChangeShapeType="1"/>
            <a:stCxn id="104475" idx="2"/>
            <a:endCxn id="104475" idx="0"/>
          </p:cNvCxnSpPr>
          <p:nvPr/>
        </p:nvCxnSpPr>
        <p:spPr bwMode="auto">
          <a:xfrm rot="5400000" flipH="1">
            <a:off x="2074575" y="4709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5668713" y="4188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4438009" y="5026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104481" name="AutoShape 33"/>
          <p:cNvCxnSpPr>
            <a:cxnSpLocks noChangeShapeType="1"/>
            <a:stCxn id="104479" idx="2"/>
            <a:endCxn id="104480" idx="0"/>
          </p:cNvCxnSpPr>
          <p:nvPr/>
        </p:nvCxnSpPr>
        <p:spPr bwMode="auto">
          <a:xfrm flipH="1">
            <a:off x="5332413" y="4773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2" name="AutoShape 34"/>
          <p:cNvCxnSpPr>
            <a:cxnSpLocks noChangeShapeType="1"/>
            <a:stCxn id="104483" idx="2"/>
            <a:endCxn id="104479" idx="0"/>
          </p:cNvCxnSpPr>
          <p:nvPr/>
        </p:nvCxnSpPr>
        <p:spPr bwMode="auto">
          <a:xfrm rot="5400000" flipH="1">
            <a:off x="5998875" y="4366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6659313" y="4950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5276209" y="5864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104485" name="AutoShape 37"/>
          <p:cNvCxnSpPr>
            <a:cxnSpLocks noChangeShapeType="1"/>
            <a:stCxn id="104479" idx="2"/>
            <a:endCxn id="104483" idx="0"/>
          </p:cNvCxnSpPr>
          <p:nvPr/>
        </p:nvCxnSpPr>
        <p:spPr bwMode="auto">
          <a:xfrm>
            <a:off x="6176963" y="4773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4486" name="AutoShape 38"/>
          <p:cNvCxnSpPr>
            <a:cxnSpLocks noChangeShapeType="1"/>
            <a:stCxn id="104483" idx="2"/>
            <a:endCxn id="104484" idx="0"/>
          </p:cNvCxnSpPr>
          <p:nvPr/>
        </p:nvCxnSpPr>
        <p:spPr bwMode="auto">
          <a:xfrm flipH="1">
            <a:off x="6170613" y="5535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C4C6F-AF70-8F42-B9C2-A537A04BDE04}" type="slidenum">
              <a:rPr lang="en-US"/>
              <a:pPr/>
              <a:t>36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5237" name="AutoShape 5"/>
          <p:cNvCxnSpPr>
            <a:cxnSpLocks noChangeShapeType="1"/>
            <a:stCxn id="95235" idx="2"/>
            <a:endCxn id="9523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38" name="AutoShape 6"/>
          <p:cNvCxnSpPr>
            <a:cxnSpLocks noChangeShapeType="1"/>
            <a:stCxn id="95235" idx="2"/>
            <a:endCxn id="9523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:3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5241" name="AutoShape 9"/>
          <p:cNvCxnSpPr>
            <a:cxnSpLocks noChangeShapeType="1"/>
            <a:stCxn id="95239" idx="2"/>
            <a:endCxn id="9524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2" name="AutoShape 10"/>
          <p:cNvCxnSpPr>
            <a:cxnSpLocks noChangeShapeType="1"/>
            <a:stCxn id="95243" idx="2"/>
            <a:endCxn id="9523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5245" name="AutoShape 13"/>
          <p:cNvCxnSpPr>
            <a:cxnSpLocks noChangeShapeType="1"/>
            <a:stCxn id="95239" idx="2"/>
            <a:endCxn id="9524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5246" name="AutoShape 14"/>
          <p:cNvCxnSpPr>
            <a:cxnSpLocks noChangeShapeType="1"/>
            <a:stCxn id="95243" idx="2"/>
            <a:endCxn id="9524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452B5-B650-EE4E-8AC2-CC5B0F8B0C88}" type="slidenum">
              <a:rPr lang="en-US"/>
              <a:pPr/>
              <a:t>37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Unify(1,3)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6261" name="AutoShape 5"/>
          <p:cNvCxnSpPr>
            <a:cxnSpLocks noChangeShapeType="1"/>
            <a:stCxn id="96259" idx="2"/>
            <a:endCxn id="96260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2" name="AutoShape 6"/>
          <p:cNvCxnSpPr>
            <a:cxnSpLocks noChangeShapeType="1"/>
            <a:stCxn id="96259" idx="2"/>
            <a:endCxn id="96259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6265" name="AutoShape 9"/>
          <p:cNvCxnSpPr>
            <a:cxnSpLocks noChangeShapeType="1"/>
            <a:stCxn id="96263" idx="2"/>
            <a:endCxn id="96264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66" name="AutoShape 10"/>
          <p:cNvCxnSpPr>
            <a:cxnSpLocks noChangeShapeType="1"/>
            <a:stCxn id="96267" idx="2"/>
            <a:endCxn id="96263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6269" name="AutoShape 13"/>
          <p:cNvCxnSpPr>
            <a:cxnSpLocks noChangeShapeType="1"/>
            <a:stCxn id="96263" idx="2"/>
            <a:endCxn id="96267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0" name="AutoShape 14"/>
          <p:cNvCxnSpPr>
            <a:cxnSpLocks noChangeShapeType="1"/>
            <a:stCxn id="96267" idx="2"/>
            <a:endCxn id="96268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6271" name="AutoShape 15"/>
          <p:cNvCxnSpPr>
            <a:cxnSpLocks noChangeShapeType="1"/>
            <a:stCxn id="96263" idx="1"/>
            <a:endCxn id="96259" idx="3"/>
          </p:cNvCxnSpPr>
          <p:nvPr/>
        </p:nvCxnSpPr>
        <p:spPr bwMode="auto">
          <a:xfrm flipH="1">
            <a:off x="2875212" y="2956719"/>
            <a:ext cx="2793501" cy="228600"/>
          </a:xfrm>
          <a:prstGeom prst="straightConnector1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0ED8-8E7F-AA4D-A3F5-CD64D69BB58C}" type="slidenum">
              <a:rPr lang="en-US"/>
              <a:pPr/>
              <a:t>38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7285" name="AutoShape 5"/>
          <p:cNvCxnSpPr>
            <a:cxnSpLocks noChangeShapeType="1"/>
            <a:stCxn id="97283" idx="2"/>
            <a:endCxn id="97284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86" name="AutoShape 6"/>
          <p:cNvCxnSpPr>
            <a:cxnSpLocks noChangeShapeType="1"/>
            <a:stCxn id="97283" idx="2"/>
            <a:endCxn id="97283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integer:4</a:t>
            </a:r>
          </a:p>
        </p:txBody>
      </p:sp>
      <p:cxnSp>
        <p:nvCxnSpPr>
          <p:cNvPr id="97289" name="AutoShape 9"/>
          <p:cNvCxnSpPr>
            <a:cxnSpLocks noChangeShapeType="1"/>
            <a:stCxn id="97287" idx="2"/>
            <a:endCxn id="97288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0" name="AutoShape 10"/>
          <p:cNvCxnSpPr>
            <a:cxnSpLocks noChangeShapeType="1"/>
            <a:stCxn id="97291" idx="2"/>
            <a:endCxn id="97287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:5</a:t>
            </a:r>
          </a:p>
        </p:txBody>
      </p:sp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7293" name="AutoShape 13"/>
          <p:cNvCxnSpPr>
            <a:cxnSpLocks noChangeShapeType="1"/>
            <a:stCxn id="97287" idx="2"/>
            <a:endCxn id="97291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7294" name="AutoShape 14"/>
          <p:cNvCxnSpPr>
            <a:cxnSpLocks noChangeShapeType="1"/>
            <a:stCxn id="97291" idx="2"/>
            <a:endCxn id="97292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475CA-25C1-E946-8225-0D061446C279}" type="slidenum">
              <a:rPr lang="en-US"/>
              <a:pPr/>
              <a:t>39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Unify(2,4) </a:t>
            </a:r>
            <a:r>
              <a:rPr lang="en-US" i="1"/>
              <a:t>and</a:t>
            </a:r>
            <a:r>
              <a:rPr lang="en-US"/>
              <a:t> Unify(1,5)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09" name="AutoShape 5"/>
          <p:cNvCxnSpPr>
            <a:cxnSpLocks noChangeShapeType="1"/>
            <a:stCxn id="98307" idx="2"/>
            <a:endCxn id="98308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0" name="AutoShape 6"/>
          <p:cNvCxnSpPr>
            <a:cxnSpLocks noChangeShapeType="1"/>
            <a:stCxn id="98307" idx="2"/>
            <a:endCxn id="98307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8313" name="AutoShape 9"/>
          <p:cNvCxnSpPr>
            <a:cxnSpLocks noChangeShapeType="1"/>
            <a:stCxn id="98311" idx="2"/>
            <a:endCxn id="98312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4" name="AutoShape 10"/>
          <p:cNvCxnSpPr>
            <a:cxnSpLocks noChangeShapeType="1"/>
            <a:stCxn id="98315" idx="2"/>
            <a:endCxn id="98311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8317" name="AutoShape 13"/>
          <p:cNvCxnSpPr>
            <a:cxnSpLocks noChangeShapeType="1"/>
            <a:stCxn id="98311" idx="2"/>
            <a:endCxn id="98315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8318" name="AutoShape 14"/>
          <p:cNvCxnSpPr>
            <a:cxnSpLocks noChangeShapeType="1"/>
            <a:stCxn id="98315" idx="2"/>
            <a:endCxn id="98316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5AB32-2493-9249-B7BD-47435C07AA6F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Arrays: int p[10];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array(10, integer)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multi-dim arrays: int p[3][2]: </a:t>
            </a:r>
            <a:r>
              <a:rPr lang="en-US" sz="2400" i="1"/>
              <a:t>array(3, array(2, integer))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Products/tuples: pair&lt;int, char&gt; p(10,’a’);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integer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</a:t>
            </a:r>
            <a:endParaRPr lang="en-US" sz="18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/>
              <a:t>Records: struct { int p; char q; } data;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</a:t>
            </a:r>
            <a:r>
              <a:rPr lang="en-US" sz="2400" i="1"/>
              <a:t>record((p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integer)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(q </a:t>
            </a:r>
            <a:r>
              <a:rPr lang="en-US" sz="2400" i="1">
                <a:sym typeface="Symbol" charset="2"/>
              </a:rPr>
              <a:t></a:t>
            </a:r>
            <a:r>
              <a:rPr lang="en-US" sz="2400" i="1"/>
              <a:t> char))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800"/>
              <a:t>Pointers: int *p;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Type:  </a:t>
            </a:r>
            <a:r>
              <a:rPr lang="en-US" sz="2400" i="1"/>
              <a:t>pointer(integer)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3782F-F181-4146-BA5C-54CC2E103AE5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3" name="AutoShape 5"/>
          <p:cNvCxnSpPr>
            <a:cxnSpLocks noChangeShapeType="1"/>
            <a:stCxn id="99331" idx="2"/>
            <a:endCxn id="99332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4" name="AutoShape 6"/>
          <p:cNvCxnSpPr>
            <a:cxnSpLocks noChangeShapeType="1"/>
            <a:stCxn id="99331" idx="2"/>
            <a:endCxn id="99331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99337" name="AutoShape 9"/>
          <p:cNvCxnSpPr>
            <a:cxnSpLocks noChangeShapeType="1"/>
            <a:stCxn id="99335" idx="2"/>
            <a:endCxn id="99336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38" name="AutoShape 10"/>
          <p:cNvCxnSpPr>
            <a:cxnSpLocks noChangeShapeType="1"/>
            <a:stCxn id="99339" idx="2"/>
            <a:endCxn id="99335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integer:6</a:t>
            </a:r>
          </a:p>
        </p:txBody>
      </p:sp>
      <p:cxnSp>
        <p:nvCxnSpPr>
          <p:cNvPr id="99341" name="AutoShape 13"/>
          <p:cNvCxnSpPr>
            <a:cxnSpLocks noChangeShapeType="1"/>
            <a:stCxn id="99335" idx="2"/>
            <a:endCxn id="99339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9342" name="AutoShape 14"/>
          <p:cNvCxnSpPr>
            <a:cxnSpLocks noChangeShapeType="1"/>
            <a:stCxn id="99339" idx="2"/>
            <a:endCxn id="99340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4F0E-4C7D-1B41-86F6-C770F6850AFE}" type="slidenum">
              <a:rPr lang="en-US"/>
              <a:pPr/>
              <a:t>41</a:t>
            </a:fld>
            <a:endParaRPr lang="en-US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Unify(2,6) </a:t>
            </a:r>
            <a:r>
              <a:rPr lang="en-US" i="1"/>
              <a:t>and</a:t>
            </a:r>
            <a:r>
              <a:rPr lang="en-US"/>
              <a:t> Unify(1,1)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1858713" y="28929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28009" y="37311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57" name="AutoShape 5"/>
          <p:cNvCxnSpPr>
            <a:cxnSpLocks noChangeShapeType="1"/>
            <a:stCxn id="100355" idx="2"/>
            <a:endCxn id="100356" idx="0"/>
          </p:cNvCxnSpPr>
          <p:nvPr/>
        </p:nvCxnSpPr>
        <p:spPr bwMode="auto">
          <a:xfrm flipH="1">
            <a:off x="1522413" y="34777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58" name="AutoShape 6"/>
          <p:cNvCxnSpPr>
            <a:cxnSpLocks noChangeShapeType="1"/>
            <a:stCxn id="100355" idx="2"/>
            <a:endCxn id="100355" idx="0"/>
          </p:cNvCxnSpPr>
          <p:nvPr/>
        </p:nvCxnSpPr>
        <p:spPr bwMode="auto">
          <a:xfrm rot="5400000" flipH="1">
            <a:off x="2074575" y="3185319"/>
            <a:ext cx="584776" cy="12700"/>
          </a:xfrm>
          <a:prstGeom prst="curvedConnector5">
            <a:avLst>
              <a:gd name="adj1" fmla="val -39092"/>
              <a:gd name="adj2" fmla="val 5801961"/>
              <a:gd name="adj3" fmla="val 13909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668713" y="2664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4438009" y="35025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1" name="AutoShape 9"/>
          <p:cNvCxnSpPr>
            <a:cxnSpLocks noChangeShapeType="1"/>
            <a:stCxn id="100359" idx="2"/>
            <a:endCxn id="100360" idx="0"/>
          </p:cNvCxnSpPr>
          <p:nvPr/>
        </p:nvCxnSpPr>
        <p:spPr bwMode="auto">
          <a:xfrm flipH="1">
            <a:off x="5332413" y="3249107"/>
            <a:ext cx="844550" cy="2534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2" name="AutoShape 10"/>
          <p:cNvCxnSpPr>
            <a:cxnSpLocks noChangeShapeType="1"/>
            <a:stCxn id="100363" idx="2"/>
            <a:endCxn id="100359" idx="0"/>
          </p:cNvCxnSpPr>
          <p:nvPr/>
        </p:nvCxnSpPr>
        <p:spPr bwMode="auto">
          <a:xfrm rot="5400000" flipH="1">
            <a:off x="5998875" y="2842419"/>
            <a:ext cx="1346776" cy="990600"/>
          </a:xfrm>
          <a:prstGeom prst="curvedConnector5">
            <a:avLst>
              <a:gd name="adj1" fmla="val -16974"/>
              <a:gd name="adj2" fmla="val 174384"/>
              <a:gd name="adj3" fmla="val 11697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363" name="Text Box 11"/>
          <p:cNvSpPr txBox="1">
            <a:spLocks noChangeArrowheads="1"/>
          </p:cNvSpPr>
          <p:nvPr/>
        </p:nvSpPr>
        <p:spPr bwMode="auto">
          <a:xfrm>
            <a:off x="6659313" y="3426331"/>
            <a:ext cx="101649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  <a:sym typeface="Symbol" charset="2"/>
              </a:rPr>
              <a:t>:1</a:t>
            </a:r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5276209" y="4340731"/>
            <a:ext cx="1788808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latin typeface="Calibri"/>
              </a:rPr>
              <a:t>integer:2</a:t>
            </a:r>
          </a:p>
        </p:txBody>
      </p:sp>
      <p:cxnSp>
        <p:nvCxnSpPr>
          <p:cNvPr id="100365" name="AutoShape 13"/>
          <p:cNvCxnSpPr>
            <a:cxnSpLocks noChangeShapeType="1"/>
            <a:stCxn id="100359" idx="2"/>
            <a:endCxn id="100363" idx="0"/>
          </p:cNvCxnSpPr>
          <p:nvPr/>
        </p:nvCxnSpPr>
        <p:spPr bwMode="auto">
          <a:xfrm>
            <a:off x="6176963" y="3249107"/>
            <a:ext cx="990600" cy="1772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0366" name="AutoShape 14"/>
          <p:cNvCxnSpPr>
            <a:cxnSpLocks noChangeShapeType="1"/>
            <a:stCxn id="100363" idx="2"/>
            <a:endCxn id="100364" idx="0"/>
          </p:cNvCxnSpPr>
          <p:nvPr/>
        </p:nvCxnSpPr>
        <p:spPr bwMode="auto">
          <a:xfrm flipH="1">
            <a:off x="6170613" y="4011107"/>
            <a:ext cx="996950" cy="3296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0BBDD-9725-9248-B75D-FD4FB8D03274}" type="slidenum">
              <a:rPr lang="en-US"/>
              <a:pPr/>
              <a:t>42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Semantic analysis: checking various well-</a:t>
            </a:r>
            <a:r>
              <a:rPr lang="en-US" dirty="0" err="1"/>
              <a:t>formedness</a:t>
            </a:r>
            <a:r>
              <a:rPr lang="en-US" dirty="0"/>
              <a:t> conditions</a:t>
            </a:r>
          </a:p>
          <a:p>
            <a:r>
              <a:rPr lang="en-US" dirty="0"/>
              <a:t>Most common semantic conditions involve types of variables</a:t>
            </a:r>
          </a:p>
          <a:p>
            <a:r>
              <a:rPr lang="en-US" dirty="0"/>
              <a:t>Symbol tables</a:t>
            </a:r>
          </a:p>
          <a:p>
            <a:r>
              <a:rPr lang="en-US" dirty="0"/>
              <a:t>Discovering types for variables and functions using inference (unification)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FF851-C7E8-964F-957A-96B67A2C8B75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Constructors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Functions: int foo (int p, char q) { return 2; } </a:t>
            </a:r>
          </a:p>
          <a:p>
            <a:pPr lvl="1"/>
            <a:r>
              <a:rPr lang="en-US" sz="2400"/>
              <a:t>Type:  </a:t>
            </a:r>
            <a:r>
              <a:rPr lang="en-US" sz="2400" i="1"/>
              <a:t>integer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char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integer</a:t>
            </a:r>
            <a:endParaRPr lang="en-US" sz="2000">
              <a:latin typeface="Courier" charset="0"/>
            </a:endParaRPr>
          </a:p>
          <a:p>
            <a:pPr lvl="1"/>
            <a:r>
              <a:rPr lang="en-US" sz="2400"/>
              <a:t>A function maps elements from the domain to the range</a:t>
            </a:r>
          </a:p>
          <a:p>
            <a:pPr lvl="1"/>
            <a:r>
              <a:rPr lang="en-US" sz="2400"/>
              <a:t>Function types map a domain type D to a range type R</a:t>
            </a:r>
          </a:p>
          <a:p>
            <a:pPr lvl="1"/>
            <a:r>
              <a:rPr lang="en-US" sz="2400"/>
              <a:t>A type for a function is denoted by </a:t>
            </a:r>
            <a:r>
              <a:rPr lang="en-US" sz="2400" i="1"/>
              <a:t>D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R</a:t>
            </a:r>
          </a:p>
          <a:p>
            <a:r>
              <a:rPr lang="en-US" sz="2800"/>
              <a:t>In addition, type expressions can contain type variables</a:t>
            </a:r>
          </a:p>
          <a:p>
            <a:pPr lvl="1"/>
            <a:r>
              <a:rPr lang="en-US" sz="2400"/>
              <a:t>Example:</a:t>
            </a:r>
            <a:r>
              <a:rPr lang="en-US" sz="2000"/>
              <a:t> </a:t>
            </a:r>
            <a:r>
              <a:rPr lang="en-US" sz="2400" i="1">
                <a:sym typeface="Symbol" charset="2"/>
              </a:rPr>
              <a:t></a:t>
            </a:r>
            <a:r>
              <a:rPr lang="en-US" sz="2400" i="1"/>
              <a:t> </a:t>
            </a:r>
            <a:r>
              <a:rPr lang="en-US" i="1">
                <a:sym typeface="Symbol" charset="2"/>
              </a:rPr>
              <a:t>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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</a:t>
            </a:r>
            <a:r>
              <a:rPr lang="en-US" sz="2400" i="1"/>
              <a:t> </a:t>
            </a:r>
            <a:r>
              <a:rPr lang="en-US" sz="2400" i="1">
                <a:sym typeface="Symbol" charset="2"/>
              </a:rPr>
              <a:t>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5631C-C153-7F4A-9E8E-A1A96439C7BA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Type Exprs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Check equivalence of type exprs: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s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/>
              <a:t> are basic types, then return true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s = array(s</a:t>
            </a:r>
            <a:r>
              <a:rPr lang="en-US" i="1" baseline="-25000"/>
              <a:t>1</a:t>
            </a:r>
            <a:r>
              <a:rPr lang="en-US" i="1"/>
              <a:t>, s</a:t>
            </a:r>
            <a:r>
              <a:rPr lang="en-US" i="1" baseline="-25000"/>
              <a:t>2</a:t>
            </a:r>
            <a:r>
              <a:rPr lang="en-US" i="1"/>
              <a:t>)</a:t>
            </a:r>
            <a:r>
              <a:rPr lang="en-US"/>
              <a:t> and </a:t>
            </a:r>
            <a:r>
              <a:rPr lang="en-US" i="1"/>
              <a:t>t = array(t</a:t>
            </a:r>
            <a:r>
              <a:rPr lang="en-US" i="1" baseline="-25000"/>
              <a:t>1</a:t>
            </a:r>
            <a:r>
              <a:rPr lang="en-US" i="1"/>
              <a:t>, t</a:t>
            </a:r>
            <a:r>
              <a:rPr lang="en-US" i="1" baseline="-25000"/>
              <a:t>2</a:t>
            </a:r>
            <a:r>
              <a:rPr lang="en-US" i="1"/>
              <a:t>)</a:t>
            </a:r>
            <a:r>
              <a:rPr lang="en-US"/>
              <a:t> then return true if equal(</a:t>
            </a: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, t</a:t>
            </a:r>
            <a:r>
              <a:rPr lang="en-US" i="1" baseline="-25000"/>
              <a:t>1</a:t>
            </a:r>
            <a:r>
              <a:rPr lang="en-US"/>
              <a:t>) and equal(</a:t>
            </a:r>
            <a:r>
              <a:rPr lang="en-US" i="1"/>
              <a:t>s</a:t>
            </a:r>
            <a:r>
              <a:rPr lang="en-US" i="1" baseline="-25000"/>
              <a:t>2</a:t>
            </a:r>
            <a:r>
              <a:rPr lang="en-US" i="1"/>
              <a:t>, t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If s = </a:t>
            </a: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 s</a:t>
            </a:r>
            <a:r>
              <a:rPr lang="en-US" i="1" baseline="-25000">
                <a:sym typeface="Symbol" charset="2"/>
              </a:rPr>
              <a:t>2</a:t>
            </a:r>
            <a:r>
              <a:rPr lang="en-US">
                <a:sym typeface="Symbol" charset="2"/>
              </a:rPr>
              <a:t> and </a:t>
            </a:r>
            <a:r>
              <a:rPr lang="en-US" i="1">
                <a:sym typeface="Symbol" charset="2"/>
              </a:rPr>
              <a:t>t = t</a:t>
            </a:r>
            <a:r>
              <a:rPr lang="en-US" i="1" baseline="-25000">
                <a:sym typeface="Symbol" charset="2"/>
              </a:rPr>
              <a:t>1 </a:t>
            </a:r>
            <a:r>
              <a:rPr lang="en-US" i="1">
                <a:sym typeface="Symbol" charset="2"/>
              </a:rPr>
              <a:t> t</a:t>
            </a:r>
            <a:r>
              <a:rPr lang="en-US" i="1" baseline="-25000">
                <a:sym typeface="Symbol" charset="2"/>
              </a:rPr>
              <a:t>2</a:t>
            </a:r>
            <a:r>
              <a:rPr lang="en-US">
                <a:sym typeface="Symbol" charset="2"/>
              </a:rPr>
              <a:t> then return true </a:t>
            </a:r>
            <a:r>
              <a:rPr lang="en-US"/>
              <a:t>if equal(</a:t>
            </a: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, t</a:t>
            </a:r>
            <a:r>
              <a:rPr lang="en-US" i="1" baseline="-25000"/>
              <a:t>1</a:t>
            </a:r>
            <a:r>
              <a:rPr lang="en-US"/>
              <a:t>) and equal(</a:t>
            </a:r>
            <a:r>
              <a:rPr lang="en-US" i="1"/>
              <a:t>s</a:t>
            </a:r>
            <a:r>
              <a:rPr lang="en-US" i="1" baseline="-25000"/>
              <a:t>2</a:t>
            </a:r>
            <a:r>
              <a:rPr lang="en-US" i="1"/>
              <a:t>, t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i="1"/>
              <a:t>s = pointer(s</a:t>
            </a:r>
            <a:r>
              <a:rPr lang="en-US" i="1" baseline="-25000"/>
              <a:t>1</a:t>
            </a:r>
            <a:r>
              <a:rPr lang="en-US" i="1"/>
              <a:t>)</a:t>
            </a:r>
            <a:r>
              <a:rPr lang="en-US"/>
              <a:t> and </a:t>
            </a:r>
            <a:r>
              <a:rPr lang="en-US" i="1"/>
              <a:t>t = pointer(t</a:t>
            </a:r>
            <a:r>
              <a:rPr lang="en-US" i="1" baseline="-25000"/>
              <a:t>1</a:t>
            </a:r>
            <a:r>
              <a:rPr lang="en-US" i="1"/>
              <a:t>)</a:t>
            </a:r>
            <a:r>
              <a:rPr lang="en-US"/>
              <a:t> then return true if equal(</a:t>
            </a:r>
            <a:r>
              <a:rPr lang="en-US" i="1"/>
              <a:t>s</a:t>
            </a:r>
            <a:r>
              <a:rPr lang="en-US" i="1" baseline="-25000"/>
              <a:t>1</a:t>
            </a:r>
            <a:r>
              <a:rPr lang="en-US" i="1"/>
              <a:t>, t</a:t>
            </a:r>
            <a:r>
              <a:rPr lang="en-US" i="1" baseline="-25000"/>
              <a:t>1</a:t>
            </a:r>
            <a:r>
              <a:rPr lang="en-US"/>
              <a:t>)</a:t>
            </a:r>
            <a:endParaRPr lang="en-US" sz="3600" i="1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EB76-8A4B-D540-B0A7-A42BA0050259}" type="slidenum">
              <a:rPr lang="en-US"/>
              <a:pPr/>
              <a:t>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null [] = </a:t>
            </a:r>
            <a:r>
              <a:rPr lang="en-US" b="1" i="1"/>
              <a:t>true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 </a:t>
            </a:r>
            <a:r>
              <a:rPr lang="en-US" b="1" i="1"/>
              <a:t>|</a:t>
            </a:r>
            <a:r>
              <a:rPr lang="en-US" i="1"/>
              <a:t>  null (_::_) = </a:t>
            </a:r>
            <a:r>
              <a:rPr lang="en-US" b="1" i="1"/>
              <a:t>false</a:t>
            </a:r>
            <a:r>
              <a:rPr lang="en-US" i="1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tl (_::xs) = xs;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length (alist)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if</a:t>
            </a:r>
            <a:r>
              <a:rPr lang="en-US" sz="2800" i="1"/>
              <a:t> null(alist) </a:t>
            </a:r>
            <a:r>
              <a:rPr lang="en-US" sz="2800" b="1" i="1"/>
              <a:t>then</a:t>
            </a:r>
            <a:r>
              <a:rPr lang="en-US" sz="2800" i="1"/>
              <a:t> 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b="1" i="1"/>
              <a:t>else</a:t>
            </a:r>
            <a:r>
              <a:rPr lang="en-US" sz="2800" i="1"/>
              <a:t> length(tl(alist)) + 1;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 i="1"/>
              <a:t>null</a:t>
            </a:r>
            <a:r>
              <a:rPr lang="en-US" sz="2800"/>
              <a:t> tests if a list is empty</a:t>
            </a:r>
          </a:p>
          <a:p>
            <a:pPr>
              <a:lnSpc>
                <a:spcPct val="90000"/>
              </a:lnSpc>
            </a:pPr>
            <a:r>
              <a:rPr lang="en-US" sz="2800" i="1"/>
              <a:t>tl</a:t>
            </a:r>
            <a:r>
              <a:rPr lang="en-US" sz="2800"/>
              <a:t> removes first element and returns rest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93516-BB4F-114A-ACCC-DAC731D31F2F}" type="slidenum">
              <a:rPr lang="en-US"/>
              <a:pPr/>
              <a:t>8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length </a:t>
            </a:r>
            <a:r>
              <a:rPr lang="en-US" sz="2800">
                <a:sym typeface="Symbol" charset="2"/>
              </a:rPr>
              <a:t>is a polymorphic function (different from polymorphism in object inheritance)</a:t>
            </a:r>
          </a:p>
          <a:p>
            <a:pPr>
              <a:lnSpc>
                <a:spcPct val="90000"/>
              </a:lnSpc>
            </a:pPr>
            <a:r>
              <a:rPr lang="en-US" sz="2800"/>
              <a:t>The function </a:t>
            </a:r>
            <a:r>
              <a:rPr lang="en-US" sz="2800" i="1"/>
              <a:t>length</a:t>
            </a:r>
            <a:r>
              <a:rPr lang="en-US" sz="2800"/>
              <a:t> accepts lists with elements of any basic type: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length([‘a’, ‘b’, ‘c’])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length([1, 2, 3])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i="1"/>
              <a:t>length([ [1,2,3], [4,5,6] ])</a:t>
            </a:r>
          </a:p>
          <a:p>
            <a:pPr>
              <a:lnSpc>
                <a:spcPct val="90000"/>
              </a:lnSpc>
            </a:pPr>
            <a:r>
              <a:rPr lang="en-US" sz="2800"/>
              <a:t>The type for </a:t>
            </a:r>
            <a:r>
              <a:rPr lang="en-US" sz="2800" i="1"/>
              <a:t>length</a:t>
            </a:r>
            <a:r>
              <a:rPr lang="en-US" sz="2800"/>
              <a:t> is </a:t>
            </a:r>
            <a:r>
              <a:rPr lang="en-US" sz="2800" i="1"/>
              <a:t>list(</a:t>
            </a:r>
            <a:r>
              <a:rPr lang="en-US" sz="2800" i="1">
                <a:sym typeface="Symbol" charset="2"/>
              </a:rPr>
              <a:t></a:t>
            </a:r>
            <a:r>
              <a:rPr lang="en-US" sz="2800" i="1"/>
              <a:t>) </a:t>
            </a:r>
            <a:r>
              <a:rPr lang="en-US" sz="2800" i="1">
                <a:sym typeface="Symbol" charset="2"/>
              </a:rPr>
              <a:t></a:t>
            </a:r>
            <a:r>
              <a:rPr lang="en-US" sz="2800" i="1"/>
              <a:t> integer</a:t>
            </a:r>
            <a:endParaRPr lang="en-US" sz="240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800" i="1">
                <a:sym typeface="Symbol" charset="2"/>
              </a:rPr>
              <a:t> </a:t>
            </a:r>
            <a:r>
              <a:rPr lang="en-US" sz="2800">
                <a:sym typeface="Symbol" charset="2"/>
              </a:rPr>
              <a:t>can stand for any basic type: </a:t>
            </a:r>
            <a:r>
              <a:rPr lang="en-US" sz="2800" i="1">
                <a:sym typeface="Symbol" charset="2"/>
              </a:rPr>
              <a:t>integer</a:t>
            </a:r>
            <a:r>
              <a:rPr lang="en-US" sz="2800">
                <a:sym typeface="Symbol" charset="2"/>
              </a:rPr>
              <a:t> or </a:t>
            </a:r>
            <a:r>
              <a:rPr lang="en-US" sz="2800" i="1">
                <a:sym typeface="Symbol" charset="2"/>
              </a:rPr>
              <a:t>char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C6D60-4500-1D4C-B71E-9B213D75CF72}" type="slidenum">
              <a:rPr lang="en-US"/>
              <a:pPr/>
              <a:t>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Functions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Consider the following ML program: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i="1"/>
              <a:t>fun</a:t>
            </a:r>
            <a:r>
              <a:rPr lang="en-US" i="1"/>
              <a:t> map f [] = []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i="1"/>
              <a:t>   </a:t>
            </a:r>
            <a:r>
              <a:rPr lang="en-US" b="1" i="1"/>
              <a:t>| </a:t>
            </a:r>
            <a:r>
              <a:rPr lang="en-US" i="1"/>
              <a:t>  map f (x::xs) = (f(x)) :: map f xs;</a:t>
            </a:r>
          </a:p>
          <a:p>
            <a:pPr>
              <a:lnSpc>
                <a:spcPct val="90000"/>
              </a:lnSpc>
            </a:pPr>
            <a:r>
              <a:rPr lang="en-US" i="1"/>
              <a:t>map</a:t>
            </a:r>
            <a:r>
              <a:rPr lang="en-US"/>
              <a:t> takes two arguments: a function </a:t>
            </a:r>
            <a:r>
              <a:rPr lang="en-US" i="1"/>
              <a:t>f</a:t>
            </a:r>
            <a:r>
              <a:rPr lang="en-US"/>
              <a:t> and a list</a:t>
            </a:r>
          </a:p>
          <a:p>
            <a:pPr>
              <a:lnSpc>
                <a:spcPct val="90000"/>
              </a:lnSpc>
            </a:pPr>
            <a:r>
              <a:rPr lang="en-US"/>
              <a:t>It applies </a:t>
            </a:r>
            <a:r>
              <a:rPr lang="en-US" i="1"/>
              <a:t>f</a:t>
            </a:r>
            <a:r>
              <a:rPr lang="en-US"/>
              <a:t>  to each element of the list and creates a new list with the range of </a:t>
            </a:r>
            <a:r>
              <a:rPr lang="en-US" i="1"/>
              <a:t>f</a:t>
            </a:r>
          </a:p>
          <a:p>
            <a:pPr>
              <a:lnSpc>
                <a:spcPct val="90000"/>
              </a:lnSpc>
            </a:pPr>
            <a:r>
              <a:rPr lang="en-US"/>
              <a:t>Type of </a:t>
            </a:r>
            <a:r>
              <a:rPr lang="en-US" i="1"/>
              <a:t>map</a:t>
            </a:r>
            <a:r>
              <a:rPr lang="en-US"/>
              <a:t>:  (</a:t>
            </a:r>
            <a:r>
              <a:rPr lang="en-US" i="1">
                <a:sym typeface="Symbol" charset="2"/>
              </a:rPr>
              <a:t>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)</a:t>
            </a:r>
            <a:r>
              <a:rPr lang="en-US" i="1"/>
              <a:t> </a:t>
            </a:r>
            <a:r>
              <a:rPr lang="en-US" i="1">
                <a:sym typeface="Symbol" charset="2"/>
              </a:rPr>
              <a:t>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) </a:t>
            </a:r>
            <a:r>
              <a:rPr lang="en-US" i="1"/>
              <a:t> list(</a:t>
            </a:r>
            <a:r>
              <a:rPr lang="en-US" i="1">
                <a:sym typeface="Symbol" charset="2"/>
              </a:rPr>
              <a:t>)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2598</Words>
  <Application>Microsoft Macintosh PowerPoint</Application>
  <PresentationFormat>On-screen Show (4:3)</PresentationFormat>
  <Paragraphs>500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Blank Presentation</vt:lpstr>
      <vt:lpstr>Semantics</vt:lpstr>
      <vt:lpstr>Equality of types</vt:lpstr>
      <vt:lpstr>Type Systems</vt:lpstr>
      <vt:lpstr>Type Constructors</vt:lpstr>
      <vt:lpstr>Type Constructors</vt:lpstr>
      <vt:lpstr>Equivalence of Type Exprs</vt:lpstr>
      <vt:lpstr>Polymorphic Functions</vt:lpstr>
      <vt:lpstr>Polymorphic Functions</vt:lpstr>
      <vt:lpstr>Polymorphic Functions</vt:lpstr>
      <vt:lpstr>Type Inference</vt:lpstr>
      <vt:lpstr>Type Variable Substitution</vt:lpstr>
      <vt:lpstr>Type Variable Substitution</vt:lpstr>
      <vt:lpstr>Type Expr Unification</vt:lpstr>
      <vt:lpstr>Example of Type Inference</vt:lpstr>
      <vt:lpstr>Example (cont’d)</vt:lpstr>
      <vt:lpstr>Unification</vt:lpstr>
      <vt:lpstr>Unification Algorithm</vt:lpstr>
      <vt:lpstr>Unification Algorithm</vt:lpstr>
      <vt:lpstr>Unification Algorithm</vt:lpstr>
      <vt:lpstr>Unify(1,9)</vt:lpstr>
      <vt:lpstr>Unify(1,9)</vt:lpstr>
      <vt:lpstr>Unify(2,10) and Unify(8,14)</vt:lpstr>
      <vt:lpstr>Unify(2,10) and Unify(8,14)</vt:lpstr>
      <vt:lpstr>Unify(3,11) and Unify(6,13)</vt:lpstr>
      <vt:lpstr>Unify(3,11) and Unify(6,13)</vt:lpstr>
      <vt:lpstr>Unify(4,7) and Unify(5,12)</vt:lpstr>
      <vt:lpstr>Unify(4,7) and Unify(5,12)</vt:lpstr>
      <vt:lpstr>Unification success</vt:lpstr>
      <vt:lpstr>Unification: Occur Check</vt:lpstr>
      <vt:lpstr>Unify(1,6)</vt:lpstr>
      <vt:lpstr>Unify(2,4) and Unify(3,7)</vt:lpstr>
      <vt:lpstr>Unify(4,5) and Unify(5,8)</vt:lpstr>
      <vt:lpstr>Occur Check</vt:lpstr>
      <vt:lpstr>Recursive types</vt:lpstr>
      <vt:lpstr>Recursive type equivalence</vt:lpstr>
      <vt:lpstr>Unify(1,3)</vt:lpstr>
      <vt:lpstr>Unify(1,3)</vt:lpstr>
      <vt:lpstr>Unify(2,4) and Unify(1,5)</vt:lpstr>
      <vt:lpstr>Unify(2,4) and Unify(1,5)</vt:lpstr>
      <vt:lpstr>Unify(2,6) and Unify(1,1)</vt:lpstr>
      <vt:lpstr>Unify(2,6) and Unify(1,1)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599</cp:revision>
  <cp:lastPrinted>2011-11-29T07:16:29Z</cp:lastPrinted>
  <dcterms:created xsi:type="dcterms:W3CDTF">2011-11-29T07:13:39Z</dcterms:created>
  <dcterms:modified xsi:type="dcterms:W3CDTF">2016-07-26T08:16:18Z</dcterms:modified>
</cp:coreProperties>
</file>