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32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6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14" r:id="rId21"/>
    <p:sldId id="317" r:id="rId22"/>
    <p:sldId id="316" r:id="rId23"/>
    <p:sldId id="315" r:id="rId24"/>
    <p:sldId id="318" r:id="rId25"/>
    <p:sldId id="319" r:id="rId26"/>
    <p:sldId id="301" r:id="rId27"/>
    <p:sldId id="324" r:id="rId28"/>
    <p:sldId id="303" r:id="rId29"/>
    <p:sldId id="302" r:id="rId30"/>
    <p:sldId id="305" r:id="rId31"/>
    <p:sldId id="304" r:id="rId32"/>
    <p:sldId id="306" r:id="rId33"/>
    <p:sldId id="307" r:id="rId34"/>
    <p:sldId id="308" r:id="rId35"/>
    <p:sldId id="309" r:id="rId36"/>
    <p:sldId id="310" r:id="rId37"/>
    <p:sldId id="313" r:id="rId38"/>
    <p:sldId id="311" r:id="rId39"/>
    <p:sldId id="325" r:id="rId40"/>
    <p:sldId id="265" r:id="rId41"/>
    <p:sldId id="266" r:id="rId42"/>
    <p:sldId id="268" r:id="rId43"/>
    <p:sldId id="276" r:id="rId44"/>
    <p:sldId id="277" r:id="rId45"/>
    <p:sldId id="312" r:id="rId46"/>
    <p:sldId id="320" r:id="rId47"/>
    <p:sldId id="321" r:id="rId48"/>
    <p:sldId id="263" r:id="rId49"/>
    <p:sldId id="270" r:id="rId50"/>
    <p:sldId id="271" r:id="rId51"/>
    <p:sldId id="272" r:id="rId52"/>
    <p:sldId id="274" r:id="rId53"/>
    <p:sldId id="273" r:id="rId54"/>
    <p:sldId id="279" r:id="rId55"/>
    <p:sldId id="280" r:id="rId5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8"/>
    <p:restoredTop sz="90947"/>
  </p:normalViewPr>
  <p:slideViewPr>
    <p:cSldViewPr>
      <p:cViewPr varScale="1">
        <p:scale>
          <a:sx n="139" d="100"/>
          <a:sy n="139" d="100"/>
        </p:scale>
        <p:origin x="184" y="2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AA8D-35CB-424F-B1D1-70BA14843A7F}" type="datetimeFigureOut">
              <a:rPr lang="en-US" smtClean="0">
                <a:latin typeface="Calibri" panose="020F0502020204030204" pitchFamily="34" charset="0"/>
              </a:rPr>
              <a:t>10/25/20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9279-3979-AE44-A7B5-352592FD2420}" type="slidenum">
              <a:rPr lang="en-US" smtClean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139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03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03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03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1CF4DC47-61F0-0E4A-AFD7-578851C99F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05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52E34-9F71-A24A-A63B-F745045A75A3}" type="slidenum">
              <a:rPr lang="en-US"/>
              <a:pPr/>
              <a:t>45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6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3D2B-06D8-964B-AB70-9B86198CE375}" type="slidenum">
              <a:rPr lang="en-US"/>
              <a:pPr/>
              <a:t>47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5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3EA75-AF6D-7B45-9F4B-3F7831CD4BF0}" type="slidenum">
              <a:rPr lang="en-US"/>
              <a:pPr/>
              <a:t>48</a:t>
            </a:fld>
            <a:endParaRPr lang="en-US"/>
          </a:p>
        </p:txBody>
      </p:sp>
      <p:sp>
        <p:nvSpPr>
          <p:cNvPr id="115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F668D-3747-E641-AC7D-DB54C6584C77}" type="slidenum">
              <a:rPr lang="en-US"/>
              <a:pPr/>
              <a:t>49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621EB-E48E-B44A-B245-76C15535A481}" type="slidenum">
              <a:rPr lang="en-US"/>
              <a:pPr/>
              <a:t>50</a:t>
            </a:fld>
            <a:endParaRPr lang="en-US"/>
          </a:p>
        </p:txBody>
      </p:sp>
      <p:sp>
        <p:nvSpPr>
          <p:cNvPr id="1177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033EE-9F2D-3F40-A239-35664A4C6A7B}" type="slidenum">
              <a:rPr lang="en-US"/>
              <a:pPr/>
              <a:t>51</a:t>
            </a:fld>
            <a:endParaRPr lang="en-US"/>
          </a:p>
        </p:txBody>
      </p:sp>
      <p:sp>
        <p:nvSpPr>
          <p:cNvPr id="1198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1C243-268C-6D42-885F-F2F9B969D257}" type="slidenum">
              <a:rPr lang="en-US"/>
              <a:pPr/>
              <a:t>52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85DEC-16EB-594F-8502-22726ECFC4BE}" type="slidenum">
              <a:rPr lang="en-US"/>
              <a:pPr/>
              <a:t>53</a:t>
            </a:fld>
            <a:endParaRPr lang="en-US"/>
          </a:p>
        </p:txBody>
      </p:sp>
      <p:sp>
        <p:nvSpPr>
          <p:cNvPr id="121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236C4-94BC-AE4C-98B5-B9F195ED2186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8D38C-0B57-B244-8A2C-64E27D014027}" type="slidenum">
              <a:rPr lang="en-US"/>
              <a:pPr/>
              <a:t>55</a:t>
            </a:fld>
            <a:endParaRPr lang="en-US"/>
          </a:p>
        </p:txBody>
      </p:sp>
      <p:sp>
        <p:nvSpPr>
          <p:cNvPr id="1239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58D13-320A-B046-A516-C4170F2DADB5}" type="slidenum">
              <a:rPr lang="en-US"/>
              <a:pPr/>
              <a:t>9</a:t>
            </a:fld>
            <a:endParaRPr lang="en-US"/>
          </a:p>
        </p:txBody>
      </p:sp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AD9B9-BCFA-3B42-9503-59E3FD95EEA1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9E9D3-DEB6-084D-9C05-9773C434B998}" type="slidenum">
              <a:rPr lang="en-US"/>
              <a:pPr/>
              <a:t>38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BE95A-2AF8-1740-987F-6CCF40512845}" type="slidenum">
              <a:rPr lang="en-US"/>
              <a:pPr/>
              <a:t>40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56DA2-26F4-5E46-88ED-4E3BA7DBF346}" type="slidenum">
              <a:rPr lang="en-US"/>
              <a:pPr/>
              <a:t>41</a:t>
            </a:fld>
            <a:endParaRPr lang="en-US"/>
          </a:p>
        </p:txBody>
      </p:sp>
      <p:sp>
        <p:nvSpPr>
          <p:cNvPr id="110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4587A-2E87-154D-A63F-3983C66572FC}" type="slidenum">
              <a:rPr lang="en-US"/>
              <a:pPr/>
              <a:t>42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7BCA8-6537-EE45-8E0C-A25AFA752A5D}" type="slidenum">
              <a:rPr lang="en-US"/>
              <a:pPr/>
              <a:t>43</a:t>
            </a:fld>
            <a:endParaRPr lang="en-US"/>
          </a:p>
        </p:txBody>
      </p:sp>
      <p:sp>
        <p:nvSpPr>
          <p:cNvPr id="1136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7A05C-6192-3E4F-90E2-980AD65153B6}" type="slidenum">
              <a:rPr lang="en-US"/>
              <a:pPr/>
              <a:t>44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3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8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8246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2020-10-24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617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3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2020-10-24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2020-10-24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0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2020-10-24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0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2020-10-24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1376781" y="781437"/>
            <a:ext cx="6390450" cy="2052675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Support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1376775" y="2834114"/>
            <a:ext cx="6390450" cy="13005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9AF-107F-FB42-956B-CB0A8BDE13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7020272" y="290947"/>
            <a:ext cx="1714907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252786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1C65D-30AD-174A-9912-9E71D683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The activation tree depends on run-time behavior</a:t>
            </a:r>
          </a:p>
          <a:p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The activation tree may be different for every program input</a:t>
            </a:r>
          </a:p>
          <a:p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Since activations are properly nested, a stack can track  currently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6275" y="1545636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16803" y="224715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02403" y="28758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313707" y="1914968"/>
            <a:ext cx="38713" cy="33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3380071" y="2616488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168240" y="1113588"/>
            <a:ext cx="305590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14517" y="1707654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00192" y="1717086"/>
            <a:ext cx="810090" cy="2017254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44090" y="1275606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300192" y="2064264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314517" y="203169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300192" y="2388300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02196" y="4169717"/>
            <a:ext cx="6966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does not keep track of entire activation tree, just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active</a:t>
            </a:r>
            <a:r>
              <a:rPr lang="en-US" sz="1800" dirty="0">
                <a:latin typeface="Calibri" panose="020F0502020204030204" pitchFamily="34" charset="0"/>
              </a:rPr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20105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39" grpId="0" autoUpdateAnimBg="0"/>
      <p:bldP spid="44" grpId="0"/>
      <p:bldP spid="49" grpId="0"/>
      <p:bldP spid="51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6275" y="1545636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16803" y="224715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8596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02403" y="28758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313707" y="1914968"/>
            <a:ext cx="38713" cy="33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3380071" y="2616488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256557" y="2616488"/>
            <a:ext cx="571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143000" y="1113588"/>
            <a:ext cx="30019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14517" y="1707654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00192" y="1717086"/>
            <a:ext cx="810090" cy="2017254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44090" y="1275606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300192" y="2064264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314517" y="203169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300192" y="2388300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202196" y="4169717"/>
            <a:ext cx="6966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does not keep track of entire activation tree, just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active</a:t>
            </a:r>
            <a:r>
              <a:rPr lang="en-US" sz="1800" dirty="0">
                <a:latin typeface="Calibri" panose="020F0502020204030204" pitchFamily="34" charset="0"/>
              </a:rPr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79978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6275" y="1545636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16803" y="224715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8596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02403" y="28758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7740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516753" y="35616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P(2,3)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313707" y="1914968"/>
            <a:ext cx="38713" cy="33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3380071" y="2616488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256557" y="2616488"/>
            <a:ext cx="571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313707" y="2616488"/>
            <a:ext cx="8572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894421" y="3245138"/>
            <a:ext cx="127653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14517" y="1707654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00192" y="1717086"/>
            <a:ext cx="810090" cy="2017254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44090" y="1275606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300192" y="2064264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314517" y="203169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300192" y="2388300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314517" y="235572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P(2,3)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300192" y="2712336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1202196" y="4169717"/>
            <a:ext cx="6966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does not keep track of entire activation tree, just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active</a:t>
            </a:r>
            <a:r>
              <a:rPr lang="en-US" sz="1800" dirty="0">
                <a:latin typeface="Calibri" panose="020F0502020204030204" pitchFamily="34" charset="0"/>
              </a:rPr>
              <a:t> procedures</a:t>
            </a: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1143000" y="1113588"/>
            <a:ext cx="30019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428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6275" y="1545636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16803" y="224715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8596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02403" y="28758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7740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516753" y="35616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31153" y="35616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Q(2,1)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313707" y="1914968"/>
            <a:ext cx="38713" cy="33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3380071" y="2616488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256557" y="2616488"/>
            <a:ext cx="571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313707" y="2616488"/>
            <a:ext cx="8572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894421" y="3245138"/>
            <a:ext cx="127653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28057" y="3245138"/>
            <a:ext cx="34290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14517" y="1707654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00192" y="1717086"/>
            <a:ext cx="810090" cy="2017254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44090" y="1275606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300192" y="2064264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314517" y="203169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300192" y="2388300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314517" y="235572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Q(2,1)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300192" y="2712336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202196" y="4169717"/>
            <a:ext cx="6966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does not keep track of entire activation tree, just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active</a:t>
            </a:r>
            <a:r>
              <a:rPr lang="en-US" sz="1800" dirty="0">
                <a:latin typeface="Calibri" panose="020F0502020204030204" pitchFamily="34" charset="0"/>
              </a:rPr>
              <a:t> procedures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1143000" y="1113588"/>
            <a:ext cx="30019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0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6275" y="1545636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16803" y="224715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8596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02403" y="28758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7740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516753" y="35616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31153" y="35616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Q(2,1)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288403" y="35616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Q(3,3)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313707" y="1914968"/>
            <a:ext cx="38713" cy="33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3380071" y="2616488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256557" y="2616488"/>
            <a:ext cx="571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313707" y="2616488"/>
            <a:ext cx="8572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894421" y="3245138"/>
            <a:ext cx="127653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28057" y="3245138"/>
            <a:ext cx="34290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31"/>
          <p:cNvCxnSpPr>
            <a:cxnSpLocks noChangeShapeType="1"/>
            <a:stCxn id="14" idx="2"/>
            <a:endCxn id="17" idx="0"/>
          </p:cNvCxnSpPr>
          <p:nvPr/>
        </p:nvCxnSpPr>
        <p:spPr bwMode="auto">
          <a:xfrm>
            <a:off x="5170957" y="3245138"/>
            <a:ext cx="51435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14517" y="1707654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00192" y="1717086"/>
            <a:ext cx="810090" cy="2017254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44090" y="1275606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300192" y="2064264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314517" y="203169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300192" y="2388300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314517" y="235572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Q(3,3)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300192" y="2712336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1202196" y="4169717"/>
            <a:ext cx="6966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does not keep track of entire activation tree, just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active</a:t>
            </a:r>
            <a:r>
              <a:rPr lang="en-US" sz="1800" dirty="0">
                <a:latin typeface="Calibri" panose="020F0502020204030204" pitchFamily="34" charset="0"/>
              </a:rPr>
              <a:t> procedures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1143000" y="1113588"/>
            <a:ext cx="30019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85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4" grpId="0"/>
      <p:bldP spid="51" grpId="0"/>
      <p:bldP spid="33" grpId="0"/>
      <p:bldP spid="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1491630"/>
            <a:ext cx="1944216" cy="3186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2060" y="265754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1221600"/>
            <a:ext cx="139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493753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8408" y="160026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1405" y="2648307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20856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113838" y="31658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977934" y="3003798"/>
            <a:ext cx="216024" cy="432048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1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Records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94665-8CBC-3A4B-9D40-00B84CFB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The information needed to manage one procedure activation is called an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record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</a:p>
          <a:p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If procedure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calls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’s frame contains info about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is suspended until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complete, at which point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resumes</a:t>
            </a:r>
          </a:p>
          <a:p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’s frame contains information needed to 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Complete execution of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Resumes execution of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Records / Frames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frame contains: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 link (pointer to the caller frame)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Local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Snapshot of machine state (important registers)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address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 to global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Parameters passed to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value for the caller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52B2-F813-FA43-9AED-D78E2BFED098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8" y="1901820"/>
            <a:ext cx="16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058054" y="2269927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2085696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6538" y="1815666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Call g(a</a:t>
            </a:r>
            <a:r>
              <a:rPr lang="en-US" sz="1800" baseline="-25000" dirty="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,…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)</a:t>
            </a:r>
            <a:endParaRPr lang="en-CA" sz="18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Runtime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Management of runtime resources</a:t>
            </a:r>
          </a:p>
          <a:p>
            <a:r>
              <a:rPr lang="en-CA" dirty="0"/>
              <a:t>Correspondence between:</a:t>
            </a:r>
          </a:p>
          <a:p>
            <a:pPr lvl="1"/>
            <a:r>
              <a:rPr lang="en-CA" dirty="0"/>
              <a:t>Static (compile-time) structures</a:t>
            </a:r>
          </a:p>
          <a:p>
            <a:pPr lvl="1"/>
            <a:r>
              <a:rPr lang="en-CA" dirty="0"/>
              <a:t>Dynamic (run-time) structures</a:t>
            </a:r>
          </a:p>
          <a:p>
            <a:r>
              <a:rPr lang="en-CA" dirty="0"/>
              <a:t>Storage organization </a:t>
            </a:r>
          </a:p>
          <a:p>
            <a:pPr lvl="1"/>
            <a:r>
              <a:rPr lang="en-CA" dirty="0"/>
              <a:t>Using memory to store data structures of the executing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7" y="190182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058054" y="2571750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70748" y="2387519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81001" y="2225856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26538" y="1815666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Call g(a</a:t>
            </a:r>
            <a:r>
              <a:rPr lang="en-US" sz="1800" baseline="-25000" dirty="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,…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)</a:t>
            </a:r>
            <a:endParaRPr lang="en-CA" sz="18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6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8" y="1901820"/>
            <a:ext cx="182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058054" y="3057804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2873573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1226538" y="1815666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Call g(a</a:t>
            </a:r>
            <a:r>
              <a:rPr lang="en-US" sz="1800" baseline="-25000" dirty="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,…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)</a:t>
            </a:r>
            <a:endParaRPr lang="en-CA" sz="18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943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8" y="1901820"/>
            <a:ext cx="168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89702" y="3056217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4028" y="3650282"/>
            <a:ext cx="15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3868" y="3920312"/>
            <a:ext cx="16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3113838" y="370428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113838" y="397431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01670" y="2435495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g(a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M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0" name="Left Brace 39"/>
          <p:cNvSpPr/>
          <p:nvPr/>
        </p:nvSpPr>
        <p:spPr bwMode="auto">
          <a:xfrm>
            <a:off x="2906149" y="2267984"/>
            <a:ext cx="193997" cy="1966845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113838" y="424593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urved Connector 44"/>
          <p:cNvCxnSpPr/>
          <p:nvPr/>
        </p:nvCxnSpPr>
        <p:spPr bwMode="auto">
          <a:xfrm flipV="1">
            <a:off x="5025906" y="1059582"/>
            <a:ext cx="9525" cy="2721465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328084" y="3899687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842030" y="4115676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058054" y="42459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4061705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26538" y="1815666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Call g(a</a:t>
            </a:r>
            <a:r>
              <a:rPr lang="en-US" sz="1800" baseline="-25000" dirty="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,…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)</a:t>
            </a:r>
            <a:endParaRPr lang="en-CA" sz="18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55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7" y="190182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89702" y="3056217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4028" y="3650282"/>
            <a:ext cx="15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3868" y="3920312"/>
            <a:ext cx="168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3113838" y="370428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113838" y="397431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01670" y="2435495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g(a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M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0" name="Left Brace 39"/>
          <p:cNvSpPr/>
          <p:nvPr/>
        </p:nvSpPr>
        <p:spPr bwMode="auto">
          <a:xfrm>
            <a:off x="2906149" y="2267984"/>
            <a:ext cx="193997" cy="1966845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113838" y="424593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328084" y="3899687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842030" y="4115676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058054" y="30792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138174" y="2873573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058054" y="42459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4061705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025906" y="1059582"/>
            <a:ext cx="9525" cy="2721465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7728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7" y="190182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89702" y="3056217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4028" y="3650282"/>
            <a:ext cx="15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3868" y="3920312"/>
            <a:ext cx="168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3113838" y="370428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113838" y="397431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01670" y="2435495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g(a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M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0" name="Left Brace 39"/>
          <p:cNvSpPr/>
          <p:nvPr/>
        </p:nvSpPr>
        <p:spPr bwMode="auto">
          <a:xfrm>
            <a:off x="2906149" y="2267984"/>
            <a:ext cx="193997" cy="1966845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113838" y="424593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328084" y="3899687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842030" y="4115676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058054" y="30792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138174" y="2873573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058054" y="42459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4061705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025906" y="1059582"/>
            <a:ext cx="9525" cy="2721465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47887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7" y="1901820"/>
            <a:ext cx="160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89702" y="3056217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4028" y="3650282"/>
            <a:ext cx="15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3868" y="3920312"/>
            <a:ext cx="16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3113838" y="370428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113838" y="397431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01670" y="2435495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g(a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M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0" name="Left Brace 39"/>
          <p:cNvSpPr/>
          <p:nvPr/>
        </p:nvSpPr>
        <p:spPr bwMode="auto">
          <a:xfrm>
            <a:off x="2906149" y="2267984"/>
            <a:ext cx="193997" cy="1966845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113838" y="424593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328084" y="3899687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842030" y="4115676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058054" y="42459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4061705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025906" y="1059582"/>
            <a:ext cx="9525" cy="2721465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876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8" y="1901820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89702" y="3056217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4028" y="3650282"/>
            <a:ext cx="15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3868" y="3920312"/>
            <a:ext cx="167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3113838" y="370428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113838" y="397431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113838" y="424593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Left Brace 38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058054" y="2269927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138174" y="2085696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</p:spTree>
    <p:extLst>
      <p:ext uri="{BB962C8B-B14F-4D97-AF65-F5344CB8AC3E}">
        <p14:creationId xmlns:p14="http://schemas.microsoft.com/office/powerpoint/2010/main" val="371009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8" y="1901820"/>
            <a:ext cx="16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Left Brace 38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058054" y="2269927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138174" y="2085696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</p:spTree>
    <p:extLst>
      <p:ext uri="{BB962C8B-B14F-4D97-AF65-F5344CB8AC3E}">
        <p14:creationId xmlns:p14="http://schemas.microsoft.com/office/powerpoint/2010/main" val="1306719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Record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100" dirty="0"/>
              <a:t>There is nothing special about this organization</a:t>
            </a:r>
          </a:p>
          <a:p>
            <a:pPr lvl="1"/>
            <a:r>
              <a:rPr lang="en-CA" sz="1800" dirty="0"/>
              <a:t>Can rearrange order of frame elements</a:t>
            </a:r>
          </a:p>
          <a:p>
            <a:pPr lvl="1"/>
            <a:r>
              <a:rPr lang="en-CA" sz="1800" dirty="0"/>
              <a:t>Can divide caller/</a:t>
            </a:r>
            <a:r>
              <a:rPr lang="en-CA" sz="1800" dirty="0" err="1"/>
              <a:t>callee</a:t>
            </a:r>
            <a:r>
              <a:rPr lang="en-CA" sz="1800" dirty="0"/>
              <a:t> responsibilities differently </a:t>
            </a:r>
          </a:p>
          <a:p>
            <a:pPr lvl="1"/>
            <a:r>
              <a:rPr lang="en-CA" sz="1800" dirty="0"/>
              <a:t>An organization is better if it improves execution speed or simplifies code generation</a:t>
            </a:r>
          </a:p>
          <a:p>
            <a:r>
              <a:rPr lang="en-CA" sz="2100" dirty="0"/>
              <a:t>Real compilers hold as much of the frame as possible in registers</a:t>
            </a:r>
          </a:p>
          <a:p>
            <a:pPr lvl="1"/>
            <a:r>
              <a:rPr lang="en-CA" sz="1800" dirty="0"/>
              <a:t>Especially the method result and arguments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references to a global variable point to the same object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Cannot store a global in an activation record</a:t>
            </a:r>
          </a:p>
          <a:p>
            <a:r>
              <a:rPr lang="en-CA" dirty="0" err="1"/>
              <a:t>Globals</a:t>
            </a:r>
            <a:r>
              <a:rPr lang="en-CA" dirty="0"/>
              <a:t> are assigned a fixed address once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Variables with fixed address are “statically allocated”</a:t>
            </a:r>
          </a:p>
          <a:p>
            <a:r>
              <a:rPr lang="en-CA" dirty="0"/>
              <a:t>Depending on the language, there may be other statically allocated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Invoke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Execution of the program is initially under the control of the operating system</a:t>
            </a:r>
          </a:p>
          <a:p>
            <a:r>
              <a:rPr lang="en-CA" dirty="0"/>
              <a:t>When program is invoked:</a:t>
            </a:r>
          </a:p>
          <a:p>
            <a:pPr lvl="1"/>
            <a:r>
              <a:rPr lang="en-CA" dirty="0"/>
              <a:t>The OS allocates space for the program</a:t>
            </a:r>
          </a:p>
          <a:p>
            <a:pPr lvl="1"/>
            <a:r>
              <a:rPr lang="en-CA" dirty="0"/>
              <a:t>The code is loaded into part of the memory</a:t>
            </a:r>
          </a:p>
          <a:p>
            <a:pPr lvl="1"/>
            <a:r>
              <a:rPr lang="en-CA" dirty="0"/>
              <a:t>The OS jumps to the entry point (i.e., main)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0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1491630"/>
            <a:ext cx="1944216" cy="3186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2060" y="265754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1221600"/>
            <a:ext cx="15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493753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7904" y="1599642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4907" y="2981585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20856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113838" y="348985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977934" y="3327834"/>
            <a:ext cx="216024" cy="432048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880" y="211748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Static Data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113838" y="251774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80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Heap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Any value that outlives the procedure that creates it cannot be kept in activation record</a:t>
            </a:r>
          </a:p>
          <a:p>
            <a:pPr marL="342900" lvl="1" indent="0">
              <a:buNone/>
            </a:pPr>
            <a:r>
              <a:rPr lang="en-CA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foo() {</a:t>
            </a:r>
            <a:r>
              <a:rPr lang="en-CA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bar = new </a:t>
            </a:r>
            <a:r>
              <a:rPr lang="en-CA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[size]; return bar;}</a:t>
            </a:r>
          </a:p>
          <a:p>
            <a:pPr marL="3429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The bar value must survive de-allocation of foo’s activation record</a:t>
            </a:r>
          </a:p>
          <a:p>
            <a:pPr marL="385763" indent="-342900"/>
            <a:r>
              <a:rPr lang="en-CA" dirty="0"/>
              <a:t>Languages with dynamically allocated data use a heap to store dynamic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7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100" dirty="0"/>
              <a:t>The code area contains object code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</a:rPr>
              <a:t>For many languages, fixed size and read only</a:t>
            </a:r>
          </a:p>
          <a:p>
            <a:r>
              <a:rPr lang="en-CA" sz="2100" dirty="0"/>
              <a:t>The static area contain data (not code) with fixed addresses (e.g., global data)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</a:rPr>
              <a:t>Fixed size, may be readable or writable</a:t>
            </a:r>
          </a:p>
          <a:p>
            <a:r>
              <a:rPr lang="en-CA" sz="2100" dirty="0"/>
              <a:t>The stack contains and AR for each currently active procedure 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</a:rPr>
              <a:t>Each AR usually fixed size, contains locals</a:t>
            </a:r>
          </a:p>
          <a:p>
            <a:r>
              <a:rPr lang="en-CA" sz="2100" dirty="0"/>
              <a:t>Heap contains all other data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</a:rPr>
              <a:t>In C, heap is managed by </a:t>
            </a:r>
            <a:r>
              <a:rPr lang="en-CA" sz="1800" i="1" dirty="0" err="1">
                <a:solidFill>
                  <a:schemeClr val="accent2"/>
                </a:solidFill>
              </a:rPr>
              <a:t>malloc</a:t>
            </a:r>
            <a:r>
              <a:rPr lang="en-CA" sz="1800" dirty="0">
                <a:solidFill>
                  <a:schemeClr val="accent2"/>
                </a:solidFill>
              </a:rPr>
              <a:t> and </a:t>
            </a:r>
            <a:r>
              <a:rPr lang="en-CA" sz="1800" i="1" dirty="0">
                <a:solidFill>
                  <a:schemeClr val="accent2"/>
                </a:solidFill>
              </a:rPr>
              <a:t>free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Heap and Stack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Both the heap and stack grow</a:t>
            </a:r>
          </a:p>
          <a:p>
            <a:r>
              <a:rPr lang="en-CA" dirty="0"/>
              <a:t>Must take care that they do not grow into each other</a:t>
            </a:r>
          </a:p>
          <a:p>
            <a:r>
              <a:rPr lang="en-CA" dirty="0"/>
              <a:t>Solution: start heap and stack at opposite ends of memory and let them grow towards each other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0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1491630"/>
            <a:ext cx="1944216" cy="3186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2060" y="265754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1221600"/>
            <a:ext cx="145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493753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7904" y="1599642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4907" y="2787774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20856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113838" y="3296041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977934" y="3134023"/>
            <a:ext cx="216024" cy="432048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880" y="211748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Static Data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113838" y="251774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3113838" y="41379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761910" y="4223723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Heap</a:t>
            </a:r>
          </a:p>
        </p:txBody>
      </p:sp>
      <p:sp>
        <p:nvSpPr>
          <p:cNvPr id="18" name="Down Arrow 17"/>
          <p:cNvSpPr/>
          <p:nvPr/>
        </p:nvSpPr>
        <p:spPr bwMode="auto">
          <a:xfrm rot="10800000">
            <a:off x="3977934" y="3867893"/>
            <a:ext cx="216024" cy="432048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7634" y="3111810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2789802" y="3237159"/>
            <a:ext cx="270030" cy="12734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8250" y="3705876"/>
            <a:ext cx="1155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Heap allocation pointer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2768370" y="4046894"/>
            <a:ext cx="270030" cy="12734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8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modern machines are 32 or 64 bit</a:t>
            </a:r>
          </a:p>
          <a:p>
            <a:pPr lvl="1"/>
            <a:r>
              <a:rPr lang="en-CA" dirty="0"/>
              <a:t>8 bits in a byte </a:t>
            </a:r>
          </a:p>
          <a:p>
            <a:pPr lvl="1"/>
            <a:r>
              <a:rPr lang="en-CA" dirty="0"/>
              <a:t>4 or 8 bytes in a word</a:t>
            </a:r>
          </a:p>
          <a:p>
            <a:pPr lvl="1"/>
            <a:r>
              <a:rPr lang="en-CA" dirty="0"/>
              <a:t>Machines are either byte or word addressable</a:t>
            </a:r>
          </a:p>
          <a:p>
            <a:r>
              <a:rPr lang="en-CA" dirty="0"/>
              <a:t>Data is </a:t>
            </a:r>
            <a:r>
              <a:rPr lang="en-CA" dirty="0">
                <a:solidFill>
                  <a:schemeClr val="accent2"/>
                </a:solidFill>
              </a:rPr>
              <a:t>word aligned</a:t>
            </a:r>
            <a:r>
              <a:rPr lang="en-CA" dirty="0"/>
              <a:t> if it begins at a word boundary</a:t>
            </a:r>
          </a:p>
          <a:p>
            <a:r>
              <a:rPr lang="en-CA" dirty="0"/>
              <a:t>Most machines have  some alignment restrictions</a:t>
            </a:r>
          </a:p>
          <a:p>
            <a:pPr lvl="1"/>
            <a:r>
              <a:rPr lang="en-CA" dirty="0"/>
              <a:t>Or performance penalties for poor alignment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 String</a:t>
            </a:r>
          </a:p>
          <a:p>
            <a:pPr marL="0" indent="0">
              <a:buNone/>
            </a:pPr>
            <a:r>
              <a:rPr lang="en-CA" dirty="0"/>
              <a:t>				“Hello”</a:t>
            </a:r>
          </a:p>
          <a:p>
            <a:pPr marL="300038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Takes 6 characters (including a terminating \0)</a:t>
            </a:r>
          </a:p>
          <a:p>
            <a:pPr marL="300038" lvl="1" indent="0">
              <a:buNone/>
            </a:pPr>
            <a:endParaRPr lang="en-CA" dirty="0">
              <a:solidFill>
                <a:schemeClr val="accent2"/>
              </a:solidFill>
            </a:endParaRPr>
          </a:p>
          <a:p>
            <a:r>
              <a:rPr lang="en-CA" dirty="0"/>
              <a:t>To word align next word, add 2 </a:t>
            </a:r>
            <a:r>
              <a:rPr lang="en-CA" i="1" dirty="0"/>
              <a:t>padding</a:t>
            </a:r>
            <a:r>
              <a:rPr lang="en-CA" dirty="0"/>
              <a:t> characters</a:t>
            </a:r>
          </a:p>
          <a:p>
            <a:r>
              <a:rPr lang="en-CA" dirty="0"/>
              <a:t>The padding is not part of the string, it is unused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15239"/>
              </p:ext>
            </p:extLst>
          </p:nvPr>
        </p:nvGraphicFramePr>
        <p:xfrm>
          <a:off x="2951820" y="2625756"/>
          <a:ext cx="3024336" cy="34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\0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Multiply 7"/>
          <p:cNvSpPr/>
          <p:nvPr/>
        </p:nvSpPr>
        <p:spPr bwMode="auto">
          <a:xfrm>
            <a:off x="5252220" y="2625756"/>
            <a:ext cx="324036" cy="2700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9" name="Multiply 8"/>
          <p:cNvSpPr/>
          <p:nvPr/>
        </p:nvSpPr>
        <p:spPr bwMode="auto">
          <a:xfrm>
            <a:off x="5630688" y="2625756"/>
            <a:ext cx="324036" cy="2700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2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Compilers may insert unused bytes called "padding bytes" after structure members to ensure that each member is appropriately aligned.</a:t>
            </a:r>
          </a:p>
          <a:p>
            <a:pPr marL="6858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widget {</a:t>
            </a:r>
          </a:p>
          <a:p>
            <a:pPr marL="6858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  char m1;</a:t>
            </a:r>
          </a:p>
          <a:p>
            <a:pPr marL="6858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m2;</a:t>
            </a:r>
          </a:p>
          <a:p>
            <a:pPr marL="6858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  char m3;</a:t>
            </a:r>
          </a:p>
          <a:p>
            <a:pPr marL="6858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01970" y="3291683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On a word aligned machine:</a:t>
            </a:r>
          </a:p>
          <a:p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add 3 bytes of padding </a:t>
            </a:r>
          </a:p>
          <a:p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after m1 and m3</a:t>
            </a:r>
          </a:p>
        </p:txBody>
      </p:sp>
    </p:spTree>
    <p:extLst>
      <p:ext uri="{BB962C8B-B14F-4D97-AF65-F5344CB8AC3E}">
        <p14:creationId xmlns:p14="http://schemas.microsoft.com/office/powerpoint/2010/main" val="2312361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Run-time support for functions</a:t>
            </a:r>
          </a:p>
          <a:p>
            <a:r>
              <a:rPr lang="en-US" sz="2100" dirty="0"/>
              <a:t>Dealing with (potentially infinite) recursion</a:t>
            </a:r>
          </a:p>
          <a:p>
            <a:r>
              <a:rPr lang="en-US" sz="2100" dirty="0"/>
              <a:t>Activation records for each function invocation</a:t>
            </a:r>
          </a:p>
          <a:p>
            <a:r>
              <a:rPr lang="en-US" sz="2100" dirty="0"/>
              <a:t>Storage allocation for activation records in recursive function calls</a:t>
            </a:r>
          </a:p>
          <a:p>
            <a:r>
              <a:rPr lang="en-US" sz="2100" dirty="0"/>
              <a:t>Stack allocation is easiest to implement while retaining recursion</a:t>
            </a:r>
          </a:p>
          <a:p>
            <a:r>
              <a:rPr lang="en-US" sz="2100" dirty="0"/>
              <a:t>Functional PLs use heap allocation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DFEC-14F2-6543-828C-982591103638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5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F391-9B97-344E-BEBE-477BB583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24351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Compiler is responsible for:</a:t>
            </a:r>
          </a:p>
          <a:p>
            <a:pPr lvl="1"/>
            <a:r>
              <a:rPr lang="en-CA" dirty="0"/>
              <a:t>Generating code</a:t>
            </a:r>
          </a:p>
          <a:p>
            <a:pPr lvl="1"/>
            <a:r>
              <a:rPr lang="en-CA" dirty="0"/>
              <a:t>Orchestrating use of the data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78E8DE-25AE-D542-A449-EB278E8F3731}"/>
              </a:ext>
            </a:extLst>
          </p:cNvPr>
          <p:cNvGrpSpPr/>
          <p:nvPr/>
        </p:nvGrpSpPr>
        <p:grpSpPr>
          <a:xfrm>
            <a:off x="5076056" y="645536"/>
            <a:ext cx="3439294" cy="3641485"/>
            <a:chOff x="5076056" y="645536"/>
            <a:chExt cx="3439294" cy="3641485"/>
          </a:xfrm>
        </p:grpSpPr>
        <p:sp>
          <p:nvSpPr>
            <p:cNvPr id="6" name="Rectangle 5"/>
            <p:cNvSpPr/>
            <p:nvPr/>
          </p:nvSpPr>
          <p:spPr bwMode="auto">
            <a:xfrm>
              <a:off x="5076056" y="915566"/>
              <a:ext cx="1944216" cy="31863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92736" y="2324077"/>
              <a:ext cx="135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Memory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645536"/>
              <a:ext cx="1495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High address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20272" y="3917689"/>
              <a:ext cx="135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Low address</a:t>
              </a:r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 bwMode="auto">
            <a:xfrm>
              <a:off x="5076056" y="1725656"/>
              <a:ext cx="19442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5730552" y="1139430"/>
              <a:ext cx="727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code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54098" y="2742374"/>
              <a:ext cx="135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Data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6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Stack Allocation </a:t>
            </a:r>
            <a:r>
              <a:rPr lang="en-US">
                <a:sym typeface="Symbol" charset="2"/>
              </a:rPr>
              <a:t>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Storage for recursive functions is organized as a stack: last-in first-out (LIFO) order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associated with each function activation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pushed onto the stack when a call is made to the function</a:t>
            </a:r>
          </a:p>
          <a:p>
            <a:pPr lvl="1">
              <a:lnSpc>
                <a:spcPct val="90000"/>
              </a:lnSpc>
            </a:pPr>
            <a:r>
              <a:rPr lang="en-US"/>
              <a:t>Size of activation records can be fixed or variable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C795-7DAB-B442-B639-80218F73E84D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Allocation </a:t>
            </a:r>
            <a:r>
              <a:rPr lang="en-US" dirty="0">
                <a:sym typeface="Symbol" charset="2"/>
              </a:rPr>
              <a:t></a:t>
            </a:r>
            <a:endParaRPr lang="en-US" dirty="0"/>
          </a:p>
          <a:p>
            <a:pPr lvl="1"/>
            <a:r>
              <a:rPr lang="en-US" dirty="0"/>
              <a:t>Sometimes a minimum size is required</a:t>
            </a:r>
          </a:p>
          <a:p>
            <a:pPr lvl="1"/>
            <a:r>
              <a:rPr lang="en-US" dirty="0"/>
              <a:t>Variable length data is handled using pointers</a:t>
            </a:r>
          </a:p>
          <a:p>
            <a:pPr lvl="1"/>
            <a:r>
              <a:rPr lang="en-US" dirty="0"/>
              <a:t>Locals are deleted after activation ends</a:t>
            </a:r>
          </a:p>
          <a:p>
            <a:pPr lvl="1"/>
            <a:r>
              <a:rPr lang="en-US" dirty="0"/>
              <a:t>Caller locals are reinstated and execution continues</a:t>
            </a:r>
          </a:p>
          <a:p>
            <a:pPr lvl="1"/>
            <a:r>
              <a:rPr lang="en-US" dirty="0"/>
              <a:t>C, Pascal and most modern programming languages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18A-94F5-2042-80F6-19625B7C0DC1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Heap Allocation</a:t>
            </a:r>
          </a:p>
          <a:p>
            <a:pPr lvl="1">
              <a:lnSpc>
                <a:spcPct val="90000"/>
              </a:lnSpc>
            </a:pPr>
            <a:r>
              <a:rPr lang="en-US"/>
              <a:t>In some special cases stack allocation is not possible</a:t>
            </a:r>
          </a:p>
          <a:p>
            <a:pPr lvl="1">
              <a:lnSpc>
                <a:spcPct val="90000"/>
              </a:lnSpc>
            </a:pPr>
            <a:r>
              <a:rPr lang="en-US"/>
              <a:t>If local variables must be retained after the activation ends</a:t>
            </a:r>
          </a:p>
          <a:p>
            <a:pPr lvl="1">
              <a:lnSpc>
                <a:spcPct val="90000"/>
              </a:lnSpc>
            </a:pPr>
            <a:r>
              <a:rPr lang="en-US"/>
              <a:t>If called activation outlives the caller</a:t>
            </a:r>
          </a:p>
          <a:p>
            <a:pPr lvl="1">
              <a:lnSpc>
                <a:spcPct val="90000"/>
              </a:lnSpc>
            </a:pPr>
            <a:r>
              <a:rPr lang="en-US"/>
              <a:t>Anything that violates the last-in first-out nature of stack allocation e.g. closures in Lisp and other functional PLs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F993-54B0-C34A-8C1A-2BD3CF04B331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Function Composition: (</a:t>
            </a:r>
            <a:r>
              <a:rPr lang="en-US" sz="1800" dirty="0" err="1"/>
              <a:t>f</a:t>
            </a:r>
            <a:r>
              <a:rPr lang="en-US" sz="1800" dirty="0" err="1">
                <a:sym typeface="Symbol" charset="2"/>
              </a:rPr>
              <a:t>g)(x</a:t>
            </a:r>
            <a:r>
              <a:rPr lang="en-US" sz="1800" dirty="0">
                <a:sym typeface="Symbol" charset="2"/>
              </a:rPr>
              <a:t>) = </a:t>
            </a:r>
            <a:r>
              <a:rPr lang="en-US" sz="1800" dirty="0" err="1">
                <a:sym typeface="Symbol" charset="2"/>
              </a:rPr>
              <a:t>f(g(x</a:t>
            </a:r>
            <a:r>
              <a:rPr lang="en-US" sz="1800" dirty="0">
                <a:sym typeface="Symbol" charset="2"/>
              </a:rPr>
              <a:t>))</a:t>
            </a:r>
            <a:endParaRPr lang="en-US" sz="1800" dirty="0"/>
          </a:p>
          <a:p>
            <a:pPr lvl="1">
              <a:buFontTx/>
              <a:buNone/>
            </a:pPr>
            <a:r>
              <a:rPr lang="en-US" sz="1500" dirty="0"/>
              <a:t>class Compose {</a:t>
            </a:r>
          </a:p>
          <a:p>
            <a:pPr lvl="2">
              <a:buFontTx/>
              <a:buNone/>
            </a:pPr>
            <a:r>
              <a:rPr lang="en-US" sz="1500" dirty="0"/>
              <a:t>fun sq (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x</a:t>
            </a:r>
            <a:r>
              <a:rPr lang="en-US" sz="1500" dirty="0"/>
              <a:t>) { return (</a:t>
            </a:r>
            <a:r>
              <a:rPr lang="en-US" sz="1500" dirty="0" err="1"/>
              <a:t>x</a:t>
            </a:r>
            <a:r>
              <a:rPr lang="en-US" sz="1500" dirty="0"/>
              <a:t> * </a:t>
            </a:r>
            <a:r>
              <a:rPr lang="en-US" sz="1500" dirty="0" err="1"/>
              <a:t>x</a:t>
            </a:r>
            <a:r>
              <a:rPr lang="en-US" sz="1500" dirty="0"/>
              <a:t>); }</a:t>
            </a:r>
          </a:p>
          <a:p>
            <a:pPr lvl="2">
              <a:buFontTx/>
              <a:buNone/>
            </a:pPr>
            <a:r>
              <a:rPr lang="en-US" sz="1500" dirty="0"/>
              <a:t>fun </a:t>
            </a:r>
            <a:r>
              <a:rPr lang="en-US" sz="1500" dirty="0" err="1"/>
              <a:t>f</a:t>
            </a:r>
            <a:r>
              <a:rPr lang="en-US" sz="1500" dirty="0"/>
              <a:t> (fun </a:t>
            </a:r>
            <a:r>
              <a:rPr lang="en-US" sz="1500" dirty="0" err="1"/>
              <a:t>m</a:t>
            </a:r>
            <a:r>
              <a:rPr lang="en-US" sz="1500" dirty="0"/>
              <a:t>) { return (</a:t>
            </a:r>
            <a:r>
              <a:rPr lang="en-US" sz="1500" dirty="0" err="1"/>
              <a:t>m</a:t>
            </a:r>
            <a:r>
              <a:rPr lang="en-US" sz="1500" dirty="0" err="1">
                <a:sym typeface="Symbol" charset="2"/>
              </a:rPr>
              <a:t>h</a:t>
            </a:r>
            <a:r>
              <a:rPr lang="en-US" sz="1500" dirty="0">
                <a:sym typeface="Symbol" charset="2"/>
              </a:rPr>
              <a:t>); }</a:t>
            </a:r>
            <a:endParaRPr lang="en-US" sz="1500" dirty="0"/>
          </a:p>
          <a:p>
            <a:pPr lvl="2">
              <a:buFontTx/>
              <a:buNone/>
            </a:pPr>
            <a:r>
              <a:rPr lang="en-US" sz="1500" dirty="0"/>
              <a:t>fun </a:t>
            </a:r>
            <a:r>
              <a:rPr lang="en-US" sz="1500" dirty="0" err="1"/>
              <a:t>h</a:t>
            </a:r>
            <a:r>
              <a:rPr lang="en-US" sz="1500" dirty="0"/>
              <a:t> () { return sq; }</a:t>
            </a:r>
          </a:p>
          <a:p>
            <a:pPr lvl="2">
              <a:buFontTx/>
              <a:buNone/>
            </a:pPr>
            <a:r>
              <a:rPr lang="en-US" sz="1500" dirty="0"/>
              <a:t>fun </a:t>
            </a:r>
            <a:r>
              <a:rPr lang="en-US" sz="1500" dirty="0" err="1"/>
              <a:t>g</a:t>
            </a:r>
            <a:r>
              <a:rPr lang="en-US" sz="1500" dirty="0"/>
              <a:t> (fun </a:t>
            </a:r>
            <a:r>
              <a:rPr lang="en-US" sz="1500" dirty="0" err="1"/>
              <a:t>z</a:t>
            </a:r>
            <a:r>
              <a:rPr lang="en-US" sz="1500" dirty="0"/>
              <a:t>) { return (</a:t>
            </a:r>
            <a:r>
              <a:rPr lang="en-US" sz="1500" dirty="0" err="1"/>
              <a:t>sq</a:t>
            </a:r>
            <a:r>
              <a:rPr lang="en-US" sz="1500" dirty="0" err="1">
                <a:sym typeface="Symbol" charset="2"/>
              </a:rPr>
              <a:t>z</a:t>
            </a:r>
            <a:r>
              <a:rPr lang="en-US" sz="1500" dirty="0">
                <a:sym typeface="Symbol" charset="2"/>
              </a:rPr>
              <a:t>); }</a:t>
            </a:r>
            <a:endParaRPr lang="en-US" sz="1500" dirty="0"/>
          </a:p>
          <a:p>
            <a:pPr lvl="2">
              <a:buFontTx/>
              <a:buNone/>
            </a:pPr>
            <a:r>
              <a:rPr lang="en-US" sz="1500" dirty="0" err="1"/>
              <a:t>int</a:t>
            </a:r>
            <a:r>
              <a:rPr lang="en-US" sz="1500" dirty="0"/>
              <a:t> main() { </a:t>
            </a:r>
          </a:p>
          <a:p>
            <a:pPr lvl="3">
              <a:buFontTx/>
              <a:buNone/>
            </a:pPr>
            <a:r>
              <a:rPr lang="en-US" dirty="0"/>
              <a:t>fun </a:t>
            </a:r>
            <a:r>
              <a:rPr lang="en-US" dirty="0" err="1"/>
              <a:t>v</a:t>
            </a:r>
            <a:r>
              <a:rPr lang="en-US" dirty="0"/>
              <a:t> = </a:t>
            </a:r>
            <a:r>
              <a:rPr lang="en-US" dirty="0" err="1"/>
              <a:t>g</a:t>
            </a:r>
            <a:r>
              <a:rPr lang="en-US" dirty="0" err="1">
                <a:sym typeface="Symbol" charset="2"/>
              </a:rPr>
              <a:t>h</a:t>
            </a:r>
            <a:r>
              <a:rPr lang="en-US" dirty="0"/>
              <a:t>;</a:t>
            </a:r>
          </a:p>
          <a:p>
            <a:pPr lvl="3">
              <a:buFontTx/>
              <a:buNone/>
            </a:pPr>
            <a:r>
              <a:rPr lang="en-US" dirty="0"/>
              <a:t>print_int((v())(3)); </a:t>
            </a:r>
          </a:p>
          <a:p>
            <a:pPr lvl="2">
              <a:buFontTx/>
              <a:buNone/>
            </a:pPr>
            <a:r>
              <a:rPr lang="en-US" sz="1500" dirty="0"/>
              <a:t>}</a:t>
            </a:r>
          </a:p>
          <a:p>
            <a:pPr lvl="1">
              <a:buFontTx/>
              <a:buNone/>
            </a:pPr>
            <a:r>
              <a:rPr lang="en-US" sz="1500" dirty="0"/>
              <a:t>}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022C-57C6-3245-B0A5-C2956BEBABCC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94220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/>
              <a:t>Function Composition: (f</a:t>
            </a:r>
            <a:r>
              <a:rPr lang="en-US" sz="1800">
                <a:sym typeface="Symbol" charset="2"/>
              </a:rPr>
              <a:t>g)(x) = f(g(x))</a:t>
            </a:r>
            <a:endParaRPr lang="en-US" sz="1800"/>
          </a:p>
          <a:p>
            <a:pPr lvl="1">
              <a:buFontTx/>
              <a:buNone/>
            </a:pPr>
            <a:r>
              <a:rPr lang="en-US" sz="1500"/>
              <a:t>class Compose {</a:t>
            </a:r>
          </a:p>
          <a:p>
            <a:pPr lvl="2">
              <a:buFontTx/>
              <a:buNone/>
            </a:pPr>
            <a:r>
              <a:rPr lang="en-US" sz="1500"/>
              <a:t>fun sq (int x) { return (x * x); }</a:t>
            </a:r>
          </a:p>
          <a:p>
            <a:pPr lvl="2">
              <a:buFontTx/>
              <a:buNone/>
            </a:pPr>
            <a:r>
              <a:rPr lang="en-US" sz="1500"/>
              <a:t>fun f (fun m) { return (m</a:t>
            </a:r>
            <a:r>
              <a:rPr lang="en-US" sz="1500">
                <a:sym typeface="Symbol" charset="2"/>
              </a:rPr>
              <a:t>h); }</a:t>
            </a:r>
            <a:endParaRPr lang="en-US" sz="1500"/>
          </a:p>
          <a:p>
            <a:pPr lvl="2">
              <a:buFontTx/>
              <a:buNone/>
            </a:pPr>
            <a:r>
              <a:rPr lang="en-US" sz="1500"/>
              <a:t>fun h () { return sq; }</a:t>
            </a:r>
          </a:p>
          <a:p>
            <a:pPr lvl="2">
              <a:buFontTx/>
              <a:buNone/>
            </a:pPr>
            <a:r>
              <a:rPr lang="en-US" sz="1500"/>
              <a:t>fun g (fun z) { return (sq</a:t>
            </a:r>
            <a:r>
              <a:rPr lang="en-US" sz="1500">
                <a:sym typeface="Symbol" charset="2"/>
              </a:rPr>
              <a:t>z); }</a:t>
            </a:r>
            <a:endParaRPr lang="en-US" sz="1500"/>
          </a:p>
          <a:p>
            <a:pPr lvl="2">
              <a:buFontTx/>
              <a:buNone/>
            </a:pPr>
            <a:r>
              <a:rPr lang="en-US" sz="1500"/>
              <a:t>int main() { </a:t>
            </a:r>
          </a:p>
          <a:p>
            <a:pPr lvl="3">
              <a:buFontTx/>
              <a:buNone/>
            </a:pPr>
            <a:r>
              <a:rPr lang="en-US"/>
              <a:t>fun v = g</a:t>
            </a:r>
            <a:r>
              <a:rPr lang="en-US">
                <a:sym typeface="Symbol" charset="2"/>
              </a:rPr>
              <a:t>h</a:t>
            </a:r>
            <a:r>
              <a:rPr lang="en-US"/>
              <a:t>;</a:t>
            </a:r>
          </a:p>
          <a:p>
            <a:pPr lvl="3">
              <a:buFontTx/>
              <a:buNone/>
            </a:pPr>
            <a:r>
              <a:rPr lang="en-US"/>
              <a:t>callout(“print_int”, (v())(3)); </a:t>
            </a:r>
          </a:p>
          <a:p>
            <a:pPr lvl="2">
              <a:buFontTx/>
              <a:buNone/>
            </a:pPr>
            <a:r>
              <a:rPr lang="en-US" sz="1500"/>
              <a:t>}</a:t>
            </a:r>
          </a:p>
          <a:p>
            <a:pPr lvl="1">
              <a:buFontTx/>
              <a:buNone/>
            </a:pPr>
            <a:r>
              <a:rPr lang="en-US" sz="1500"/>
              <a:t>}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5E63-21E9-EF4B-9E1D-2B243800535E}" type="slidenum">
              <a:rPr lang="en-US"/>
              <a:pPr/>
              <a:t>44</a:t>
            </a:fld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5657850" y="1828800"/>
            <a:ext cx="8402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 = </a:t>
            </a:r>
            <a:r>
              <a:rPr lang="en-US" sz="1800" dirty="0" err="1">
                <a:latin typeface="Calibri" panose="020F0502020204030204" pitchFamily="34" charset="0"/>
              </a:rPr>
              <a:t>g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h</a:t>
            </a:r>
            <a:endParaRPr lang="en-US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5657850" y="2228850"/>
            <a:ext cx="1283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 = (</a:t>
            </a:r>
            <a:r>
              <a:rPr lang="en-US" sz="1800" dirty="0" err="1">
                <a:latin typeface="Calibri" panose="020F0502020204030204" pitchFamily="34" charset="0"/>
              </a:rPr>
              <a:t>g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h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)()</a:t>
            </a:r>
            <a:endParaRPr lang="en-US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657851" y="2628900"/>
            <a:ext cx="1183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 = g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(h())</a:t>
            </a:r>
            <a:endParaRPr lang="en-US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5657851" y="3028950"/>
            <a:ext cx="1119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 = g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(sq)</a:t>
            </a:r>
            <a:endParaRPr lang="en-US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5657850" y="3429000"/>
            <a:ext cx="1369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 = (</a:t>
            </a:r>
            <a:r>
              <a:rPr lang="en-US" sz="1800" dirty="0" err="1">
                <a:latin typeface="Calibri" panose="020F0502020204030204" pitchFamily="34" charset="0"/>
              </a:rPr>
              <a:t>sq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sq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)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5657851" y="3829050"/>
            <a:ext cx="1907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v()(3) = (</a:t>
            </a:r>
            <a:r>
              <a:rPr lang="en-US" sz="1800" dirty="0" err="1">
                <a:latin typeface="Calibri" panose="020F0502020204030204" pitchFamily="34" charset="0"/>
              </a:rPr>
              <a:t>sq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sq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)(3)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5657850" y="4229100"/>
            <a:ext cx="1802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v()(3) = (sq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(sq(3))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3" grpId="0" autoUpdateAnimBg="0"/>
      <p:bldP spid="94214" grpId="0" autoUpdateAnimBg="0"/>
      <p:bldP spid="94215" grpId="0" autoUpdateAnimBg="0"/>
      <p:bldP spid="94216" grpId="0" autoUpdateAnimBg="0"/>
      <p:bldP spid="94217" grpId="0" autoUpdateAnimBg="0"/>
      <p:bldP spid="9421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Stack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3549-EAF5-6541-9573-246DD75762A5}" type="slidenum">
              <a:rPr lang="en-US"/>
              <a:pPr/>
              <a:t>45</a:t>
            </a:fld>
            <a:endParaRPr lang="en-US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1143000"/>
            <a:ext cx="4972050" cy="387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 bwMode="auto">
          <a:xfrm>
            <a:off x="1314450" y="1657350"/>
            <a:ext cx="1485900" cy="4572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Frame pointer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314450" y="4114800"/>
            <a:ext cx="1485900" cy="4572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143500" y="1761660"/>
            <a:ext cx="2514600" cy="1314450"/>
          </a:xfrm>
          <a:prstGeom prst="wedgeRoundRectCallout">
            <a:avLst>
              <a:gd name="adj1" fmla="val -61567"/>
              <a:gd name="adj2" fmla="val -2017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In MIPS, Argument 1-4 are provided to the function in registers $a0-$a3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926956" y="3597865"/>
            <a:ext cx="1615375" cy="594065"/>
          </a:xfrm>
          <a:prstGeom prst="wedgeRoundRectCallout">
            <a:avLst>
              <a:gd name="adj1" fmla="val -62230"/>
              <a:gd name="adj2" fmla="val -5625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Return address in $</a:t>
            </a:r>
            <a:r>
              <a:rPr lang="en-US" sz="1800" dirty="0" err="1">
                <a:latin typeface="Calibri" panose="020F0502020204030204" pitchFamily="34" charset="0"/>
              </a:rPr>
              <a:t>ra</a:t>
            </a: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1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BFF4-DB76-D940-A65B-72E1BC4F90E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1580" y="309592"/>
            <a:ext cx="756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main ()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printf("The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factorial of 10 is %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d\n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fact(n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fact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1)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return(1);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else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return(n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fact(n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- 1));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8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681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91AD-4D89-CD47-B3D5-BB1C3EB73C69}" type="slidenum">
              <a:rPr lang="en-US"/>
              <a:pPr/>
              <a:t>47</a:t>
            </a:fld>
            <a:endParaRPr lang="en-US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4994" y="0"/>
            <a:ext cx="35433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ounded Rectangular Callout 1"/>
          <p:cNvSpPr/>
          <p:nvPr/>
        </p:nvSpPr>
        <p:spPr bwMode="auto">
          <a:xfrm>
            <a:off x="1385647" y="1851670"/>
            <a:ext cx="2135345" cy="486906"/>
          </a:xfrm>
          <a:prstGeom prst="wedgeRoundRectCallout">
            <a:avLst>
              <a:gd name="adj1" fmla="val 64075"/>
              <a:gd name="adj2" fmla="val -31361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500" dirty="0">
                <a:latin typeface="Calibri" panose="020F0502020204030204" pitchFamily="34" charset="0"/>
              </a:rPr>
              <a:t>return address in main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385647" y="1167594"/>
            <a:ext cx="2135345" cy="486906"/>
          </a:xfrm>
          <a:prstGeom prst="wedgeRoundRectCallout">
            <a:avLst>
              <a:gd name="adj1" fmla="val 67086"/>
              <a:gd name="adj2" fmla="val 4566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500" dirty="0">
                <a:latin typeface="Calibri" panose="020F0502020204030204" pitchFamily="34" charset="0"/>
              </a:rPr>
              <a:t>$a0(=10) saved in stack</a:t>
            </a:r>
          </a:p>
        </p:txBody>
      </p:sp>
    </p:spTree>
    <p:extLst>
      <p:ext uri="{BB962C8B-B14F-4D97-AF65-F5344CB8AC3E}">
        <p14:creationId xmlns:p14="http://schemas.microsoft.com/office/powerpoint/2010/main" val="39215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Run-time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3BA4-E09C-2746-B9E6-E50334536A49}" type="slidenum">
              <a:rPr lang="en-US"/>
              <a:pPr/>
              <a:t>48</a:t>
            </a:fld>
            <a:endParaRPr lang="en-US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00150"/>
            <a:ext cx="49434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Stack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0815-5F89-AB4A-A122-454C6D281BED}" type="slidenum">
              <a:rPr lang="en-US"/>
              <a:pPr/>
              <a:t>49</a:t>
            </a:fld>
            <a:endParaRPr lang="en-US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1143000"/>
            <a:ext cx="4972050" cy="387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Two assumptions about programming languages</a:t>
            </a:r>
          </a:p>
          <a:p>
            <a:pPr lvl="1"/>
            <a:r>
              <a:rPr lang="en-CA" sz="2000" dirty="0"/>
              <a:t>Execution is sequential; control moves from one point in a program to another in a well-defined order</a:t>
            </a:r>
          </a:p>
          <a:p>
            <a:pPr lvl="2"/>
            <a:r>
              <a:rPr lang="en-CA" sz="1800" dirty="0">
                <a:solidFill>
                  <a:schemeClr val="accent2"/>
                </a:solidFill>
              </a:rPr>
              <a:t>Violated by concurrency</a:t>
            </a:r>
          </a:p>
          <a:p>
            <a:pPr lvl="1"/>
            <a:r>
              <a:rPr lang="en-CA" sz="2000" dirty="0"/>
              <a:t>When a procedure is called, control always returns to the point immediately after the call</a:t>
            </a:r>
          </a:p>
          <a:p>
            <a:pPr lvl="2"/>
            <a:r>
              <a:rPr lang="en-CA" sz="1800" dirty="0">
                <a:solidFill>
                  <a:schemeClr val="accent2"/>
                </a:solidFill>
              </a:rPr>
              <a:t>Violated by exceptions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stack frame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22E-2707-074F-977D-2524EF7CE2BB}" type="slidenum">
              <a:rPr lang="en-US"/>
              <a:pPr/>
              <a:t>50</a:t>
            </a:fld>
            <a:endParaRPr 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800350" y="1428750"/>
            <a:ext cx="3486150" cy="3257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2800350" y="257175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2800350" y="285750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2800350" y="314325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2800350" y="228600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2800350" y="200025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2171700" y="28575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$a3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2171700" y="257175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$a2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2171700" y="22860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$a1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2171700" y="200025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$a0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6343650" y="18859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6343650" y="22288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6343650" y="25717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6343650" y="29146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6800850" y="2400300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6400800" y="3486151"/>
            <a:ext cx="12827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(n*4)($</a:t>
            </a:r>
            <a:r>
              <a:rPr lang="en-US" sz="1800" dirty="0" err="1">
                <a:latin typeface="Calibri" panose="020F0502020204030204" pitchFamily="34" charset="0"/>
              </a:rPr>
              <a:t>fp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</a:p>
          <a:p>
            <a:r>
              <a:rPr lang="en-US" sz="1800" dirty="0">
                <a:latin typeface="Calibri" panose="020F0502020204030204" pitchFamily="34" charset="0"/>
              </a:rPr>
              <a:t>for param n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1485901" y="3429000"/>
            <a:ext cx="49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$</a:t>
            </a:r>
            <a:r>
              <a:rPr lang="en-US" sz="1800" dirty="0" err="1">
                <a:latin typeface="Calibri" panose="020F0502020204030204" pitchFamily="34" charset="0"/>
              </a:rPr>
              <a:t>fp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485901" y="428625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$</a:t>
            </a:r>
            <a:r>
              <a:rPr lang="en-US" sz="1800" dirty="0" err="1">
                <a:latin typeface="Calibri" panose="020F0502020204030204" pitchFamily="34" charset="0"/>
              </a:rPr>
              <a:t>sp</a:t>
            </a:r>
            <a:endParaRPr lang="en-US" sz="1800" dirty="0">
              <a:latin typeface="Calibri" panose="020F0502020204030204" pitchFamily="34" charset="0"/>
            </a:endParaRPr>
          </a:p>
        </p:txBody>
      </p:sp>
      <p:cxnSp>
        <p:nvCxnSpPr>
          <p:cNvPr id="88087" name="AutoShape 23"/>
          <p:cNvCxnSpPr>
            <a:cxnSpLocks noChangeShapeType="1"/>
            <a:stCxn id="88085" idx="3"/>
            <a:endCxn id="88072" idx="0"/>
          </p:cNvCxnSpPr>
          <p:nvPr/>
        </p:nvCxnSpPr>
        <p:spPr bwMode="auto">
          <a:xfrm flipV="1">
            <a:off x="1978344" y="3143250"/>
            <a:ext cx="822006" cy="47041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8088" name="AutoShape 24"/>
          <p:cNvCxnSpPr>
            <a:cxnSpLocks noChangeShapeType="1"/>
            <a:stCxn id="88086" idx="3"/>
            <a:endCxn id="88089" idx="0"/>
          </p:cNvCxnSpPr>
          <p:nvPr/>
        </p:nvCxnSpPr>
        <p:spPr bwMode="auto">
          <a:xfrm flipV="1">
            <a:off x="1999183" y="3943350"/>
            <a:ext cx="801167" cy="52756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089" name="Line 25"/>
          <p:cNvSpPr>
            <a:spLocks noChangeShapeType="1"/>
          </p:cNvSpPr>
          <p:nvPr/>
        </p:nvSpPr>
        <p:spPr bwMode="auto">
          <a:xfrm>
            <a:off x="2800350" y="394335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4572000" y="32575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3028950" y="3200400"/>
            <a:ext cx="4876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$ra</a:t>
            </a: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3028951" y="3543300"/>
            <a:ext cx="49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$</a:t>
            </a:r>
            <a:r>
              <a:rPr lang="en-US" sz="1800" dirty="0" err="1">
                <a:latin typeface="Calibri" panose="020F0502020204030204" pitchFamily="34" charset="0"/>
              </a:rPr>
              <a:t>fp</a:t>
            </a:r>
            <a:endParaRPr lang="en-US" sz="1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890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/>
              <a:t>Differences based on:</a:t>
            </a:r>
          </a:p>
          <a:p>
            <a:pPr lvl="1"/>
            <a:r>
              <a:rPr lang="en-US" sz="1800"/>
              <a:t>The parameter represents an r-value (the rhs of an expr)</a:t>
            </a:r>
          </a:p>
          <a:p>
            <a:pPr lvl="1"/>
            <a:r>
              <a:rPr lang="en-US" sz="1800"/>
              <a:t>An l-value</a:t>
            </a:r>
          </a:p>
          <a:p>
            <a:pPr lvl="1"/>
            <a:r>
              <a:rPr lang="en-US" sz="1800"/>
              <a:t>Or the text of the parameter itself</a:t>
            </a:r>
          </a:p>
          <a:p>
            <a:r>
              <a:rPr lang="en-US" sz="2100"/>
              <a:t>Call by Value</a:t>
            </a:r>
          </a:p>
          <a:p>
            <a:pPr lvl="1"/>
            <a:r>
              <a:rPr lang="en-US" sz="1800"/>
              <a:t>Each parameter is evaluated</a:t>
            </a:r>
          </a:p>
          <a:p>
            <a:pPr lvl="1"/>
            <a:r>
              <a:rPr lang="en-US" sz="1800"/>
              <a:t>Pass the r-value to the function</a:t>
            </a:r>
          </a:p>
          <a:p>
            <a:pPr lvl="1"/>
            <a:r>
              <a:rPr lang="en-US" sz="1800"/>
              <a:t>No side-effect on the parameter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F4A1-FB05-5846-A21E-FA82B68F2AFA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Call by Reference</a:t>
            </a:r>
          </a:p>
          <a:p>
            <a:pPr lvl="1"/>
            <a:r>
              <a:rPr lang="en-US"/>
              <a:t>Also called call by address/location</a:t>
            </a:r>
          </a:p>
          <a:p>
            <a:pPr lvl="1"/>
            <a:r>
              <a:rPr lang="en-US"/>
              <a:t>If the parameter is a name or expr that is an l-value then pass the l-value</a:t>
            </a:r>
          </a:p>
          <a:p>
            <a:pPr lvl="1"/>
            <a:r>
              <a:rPr lang="en-US"/>
              <a:t>Else create a new temporary l-value and pass that</a:t>
            </a:r>
          </a:p>
          <a:p>
            <a:pPr lvl="1"/>
            <a:r>
              <a:rPr lang="en-US"/>
              <a:t>Typical example: passing array elements a[i]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B20-8B9A-FD4A-9B9E-1BBF5097635C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/>
              <a:t>Copy Restore Linkage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Pass only r-values to the called function (but keep the l-value around for those parameters that have it)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When control returns back, take the r-values and copy it into the l-values for the parameters that have it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Fortran</a:t>
            </a:r>
          </a:p>
          <a:p>
            <a:pPr>
              <a:lnSpc>
                <a:spcPct val="90000"/>
              </a:lnSpc>
            </a:pPr>
            <a:r>
              <a:rPr lang="en-US" sz="2100"/>
              <a:t>Call by Name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Function is treated like a macro (a #define) or in-line expansion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parameters are literally re-written as passed arguments (keep caller variables distinct by renaming)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0204-D1B6-5948-928B-D46F76848CAF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Lazy evaluation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In some languages, call-by-name is accomplished by sending a function (also called a thunk) instead of an r-value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When the r-value is needed the function is called with zero arguments to produce the r-value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This avoids the time-consuming evaluation of r-values which may or may not be used by the called function (especially when you consider short-circuit evaluation)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Used in lazy functional languages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499-4E16-1045-8E7A-8CCC16CD33EC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Call-by-need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Similar to lazy evaluation, but more efficient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To avoid executing similar r-values multiple times, some languages used a memo slot to avoid repeated function evaluations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function parameter is only evaluated when used inside the called function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When used multiple times there is no overhead due to the memo table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Haskell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1724-E91A-7442-A29E-FAB2B77F2D60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An invocation of procedure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  <a:r>
              <a:rPr lang="en-CA" sz="2400" dirty="0"/>
              <a:t> is an </a:t>
            </a:r>
            <a:r>
              <a:rPr lang="en-CA" sz="2400" i="1" dirty="0">
                <a:solidFill>
                  <a:schemeClr val="accent2"/>
                </a:solidFill>
              </a:rPr>
              <a:t>activation</a:t>
            </a:r>
            <a:r>
              <a:rPr lang="en-CA" sz="2400" i="1" dirty="0"/>
              <a:t> of </a:t>
            </a:r>
            <a:r>
              <a:rPr lang="en-CA" sz="2400" i="1" dirty="0">
                <a:solidFill>
                  <a:schemeClr val="accent2"/>
                </a:solidFill>
              </a:rPr>
              <a:t>P</a:t>
            </a:r>
          </a:p>
          <a:p>
            <a:r>
              <a:rPr lang="en-CA" sz="2400" dirty="0"/>
              <a:t>The </a:t>
            </a:r>
            <a:r>
              <a:rPr lang="en-CA" sz="2400" dirty="0">
                <a:solidFill>
                  <a:schemeClr val="accent2"/>
                </a:solidFill>
              </a:rPr>
              <a:t>lifetime</a:t>
            </a:r>
            <a:r>
              <a:rPr lang="en-CA" sz="2400" dirty="0"/>
              <a:t> of an activation of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  <a:r>
              <a:rPr lang="en-CA" sz="2400" dirty="0"/>
              <a:t> is</a:t>
            </a:r>
          </a:p>
          <a:p>
            <a:pPr lvl="1"/>
            <a:r>
              <a:rPr lang="en-CA" sz="2400" dirty="0"/>
              <a:t>All the steps to execute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</a:p>
          <a:p>
            <a:pPr lvl="1"/>
            <a:r>
              <a:rPr lang="en-CA" sz="2400" dirty="0"/>
              <a:t>Including all the steps in procedures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  <a:r>
              <a:rPr lang="en-CA" sz="2400" dirty="0"/>
              <a:t> calls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The lifetime of a variable </a:t>
            </a:r>
            <a:r>
              <a:rPr lang="en-CA" sz="2400" dirty="0">
                <a:solidFill>
                  <a:schemeClr val="accent2"/>
                </a:solidFill>
              </a:rPr>
              <a:t>x</a:t>
            </a:r>
            <a:r>
              <a:rPr lang="en-CA" sz="2400" dirty="0"/>
              <a:t> is the portion of execution in which </a:t>
            </a:r>
            <a:r>
              <a:rPr lang="en-CA" sz="2400" dirty="0">
                <a:solidFill>
                  <a:schemeClr val="accent2"/>
                </a:solidFill>
              </a:rPr>
              <a:t>x</a:t>
            </a:r>
            <a:r>
              <a:rPr lang="en-CA" sz="2400" dirty="0"/>
              <a:t> is defined (until </a:t>
            </a:r>
            <a:r>
              <a:rPr lang="en-CA" sz="2400" dirty="0">
                <a:solidFill>
                  <a:schemeClr val="accent2"/>
                </a:solidFill>
              </a:rPr>
              <a:t>x</a:t>
            </a:r>
            <a:r>
              <a:rPr lang="en-CA" sz="2400" dirty="0"/>
              <a:t> is de-allocated)</a:t>
            </a:r>
          </a:p>
          <a:p>
            <a:r>
              <a:rPr lang="en-CA" sz="2400" dirty="0"/>
              <a:t>Note that</a:t>
            </a:r>
          </a:p>
          <a:p>
            <a:pPr lvl="1"/>
            <a:r>
              <a:rPr lang="en-CA" sz="2000" dirty="0"/>
              <a:t>Lifetime is a dynamic (run-time) concept</a:t>
            </a:r>
          </a:p>
          <a:p>
            <a:pPr lvl="1"/>
            <a:r>
              <a:rPr lang="en-CA" sz="2000" dirty="0"/>
              <a:t>Scope is a static concept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Observation</a:t>
            </a:r>
          </a:p>
          <a:p>
            <a:pPr lvl="1"/>
            <a:r>
              <a:rPr lang="en-CA" sz="2400" dirty="0"/>
              <a:t>When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  <a:r>
              <a:rPr lang="en-CA" sz="2400" dirty="0"/>
              <a:t> calls </a:t>
            </a:r>
            <a:r>
              <a:rPr lang="en-CA" sz="2400" dirty="0">
                <a:solidFill>
                  <a:schemeClr val="accent2"/>
                </a:solidFill>
              </a:rPr>
              <a:t>Q</a:t>
            </a:r>
            <a:r>
              <a:rPr lang="en-CA" sz="2400" dirty="0"/>
              <a:t>, then </a:t>
            </a:r>
            <a:r>
              <a:rPr lang="en-CA" sz="2400" dirty="0">
                <a:solidFill>
                  <a:schemeClr val="accent2"/>
                </a:solidFill>
              </a:rPr>
              <a:t>Q</a:t>
            </a:r>
            <a:r>
              <a:rPr lang="en-CA" sz="2400" dirty="0"/>
              <a:t> returns before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  <a:r>
              <a:rPr lang="en-CA" sz="2400" dirty="0"/>
              <a:t> returns</a:t>
            </a:r>
          </a:p>
          <a:p>
            <a:r>
              <a:rPr lang="en-CA" sz="2400" dirty="0"/>
              <a:t>Lifetimes of procedure activations are properly nested</a:t>
            </a:r>
          </a:p>
          <a:p>
            <a:r>
              <a:rPr lang="en-CA" sz="2400" dirty="0"/>
              <a:t>Activation lifetimes (sequence of function calls) can be depicted as a tree: </a:t>
            </a:r>
            <a:r>
              <a:rPr lang="en-CA" sz="2400" i="1" dirty="0">
                <a:solidFill>
                  <a:schemeClr val="accent2"/>
                </a:solidFill>
              </a:rPr>
              <a:t>activation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Tree</a:t>
            </a: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D427-BA07-1143-8201-D96998E67B6C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800351" y="1543050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686051" y="22288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Q(1,9)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543051" y="285750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P(1,9)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2400301" y="285750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429251" y="285750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Q(5,9)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2343151" y="34861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1485901" y="348615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514851" y="348615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P(5,9)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3257551" y="34861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2000251" y="417195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P(2,3)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2914651" y="41719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Q(2,1)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771901" y="41719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Q(3,3)</a:t>
            </a:r>
          </a:p>
        </p:txBody>
      </p:sp>
      <p:cxnSp>
        <p:nvCxnSpPr>
          <p:cNvPr id="76817" name="AutoShape 17"/>
          <p:cNvCxnSpPr>
            <a:cxnSpLocks noChangeShapeType="1"/>
            <a:stCxn id="76803" idx="2"/>
            <a:endCxn id="76805" idx="0"/>
          </p:cNvCxnSpPr>
          <p:nvPr/>
        </p:nvCxnSpPr>
        <p:spPr bwMode="auto">
          <a:xfrm flipH="1">
            <a:off x="3082955" y="1912382"/>
            <a:ext cx="33541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8" name="AutoShape 18"/>
          <p:cNvCxnSpPr>
            <a:cxnSpLocks noChangeShapeType="1"/>
            <a:stCxn id="76805" idx="2"/>
            <a:endCxn id="76806" idx="0"/>
          </p:cNvCxnSpPr>
          <p:nvPr/>
        </p:nvCxnSpPr>
        <p:spPr bwMode="auto">
          <a:xfrm flipH="1">
            <a:off x="1920719" y="2598182"/>
            <a:ext cx="11622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9" name="AutoShape 19"/>
          <p:cNvCxnSpPr>
            <a:cxnSpLocks noChangeShapeType="1"/>
            <a:stCxn id="76805" idx="2"/>
            <a:endCxn id="76807" idx="0"/>
          </p:cNvCxnSpPr>
          <p:nvPr/>
        </p:nvCxnSpPr>
        <p:spPr bwMode="auto">
          <a:xfrm flipH="1">
            <a:off x="2797205" y="2598182"/>
            <a:ext cx="2857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0" name="AutoShape 20"/>
          <p:cNvCxnSpPr>
            <a:cxnSpLocks noChangeShapeType="1"/>
            <a:stCxn id="76805" idx="2"/>
            <a:endCxn id="76808" idx="0"/>
          </p:cNvCxnSpPr>
          <p:nvPr/>
        </p:nvCxnSpPr>
        <p:spPr bwMode="auto">
          <a:xfrm>
            <a:off x="3082955" y="2598182"/>
            <a:ext cx="274320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5314951" y="34861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Q(5,5)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6172201" y="34861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Q(7,9)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5257801" y="417195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P(7,9)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6057901" y="41719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Q(7,7)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6915151" y="41719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Q(9,9)</a:t>
            </a:r>
          </a:p>
        </p:txBody>
      </p:sp>
      <p:cxnSp>
        <p:nvCxnSpPr>
          <p:cNvPr id="76826" name="AutoShape 26"/>
          <p:cNvCxnSpPr>
            <a:cxnSpLocks noChangeShapeType="1"/>
            <a:stCxn id="76807" idx="2"/>
            <a:endCxn id="76810" idx="0"/>
          </p:cNvCxnSpPr>
          <p:nvPr/>
        </p:nvCxnSpPr>
        <p:spPr bwMode="auto">
          <a:xfrm flipH="1">
            <a:off x="1863569" y="3226832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7" name="AutoShape 27"/>
          <p:cNvCxnSpPr>
            <a:cxnSpLocks noChangeShapeType="1"/>
            <a:stCxn id="76807" idx="2"/>
            <a:endCxn id="76809" idx="0"/>
          </p:cNvCxnSpPr>
          <p:nvPr/>
        </p:nvCxnSpPr>
        <p:spPr bwMode="auto">
          <a:xfrm flipH="1">
            <a:off x="2740055" y="3226832"/>
            <a:ext cx="571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8" name="AutoShape 28"/>
          <p:cNvCxnSpPr>
            <a:cxnSpLocks noChangeShapeType="1"/>
            <a:stCxn id="76807" idx="2"/>
            <a:endCxn id="76812" idx="0"/>
          </p:cNvCxnSpPr>
          <p:nvPr/>
        </p:nvCxnSpPr>
        <p:spPr bwMode="auto">
          <a:xfrm>
            <a:off x="2797205" y="3226832"/>
            <a:ext cx="8572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9" name="AutoShape 29"/>
          <p:cNvCxnSpPr>
            <a:cxnSpLocks noChangeShapeType="1"/>
            <a:stCxn id="76812" idx="2"/>
            <a:endCxn id="76813" idx="0"/>
          </p:cNvCxnSpPr>
          <p:nvPr/>
        </p:nvCxnSpPr>
        <p:spPr bwMode="auto">
          <a:xfrm flipH="1">
            <a:off x="2377919" y="3855482"/>
            <a:ext cx="127653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0" name="AutoShape 30"/>
          <p:cNvCxnSpPr>
            <a:cxnSpLocks noChangeShapeType="1"/>
            <a:stCxn id="76812" idx="2"/>
            <a:endCxn id="76814" idx="0"/>
          </p:cNvCxnSpPr>
          <p:nvPr/>
        </p:nvCxnSpPr>
        <p:spPr bwMode="auto">
          <a:xfrm flipH="1">
            <a:off x="3311555" y="3855482"/>
            <a:ext cx="34290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1" name="AutoShape 31"/>
          <p:cNvCxnSpPr>
            <a:cxnSpLocks noChangeShapeType="1"/>
            <a:stCxn id="76812" idx="2"/>
            <a:endCxn id="76815" idx="0"/>
          </p:cNvCxnSpPr>
          <p:nvPr/>
        </p:nvCxnSpPr>
        <p:spPr bwMode="auto">
          <a:xfrm>
            <a:off x="3654455" y="3855482"/>
            <a:ext cx="51435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2" name="AutoShape 32"/>
          <p:cNvCxnSpPr>
            <a:cxnSpLocks noChangeShapeType="1"/>
            <a:stCxn id="76808" idx="2"/>
            <a:endCxn id="76811" idx="0"/>
          </p:cNvCxnSpPr>
          <p:nvPr/>
        </p:nvCxnSpPr>
        <p:spPr bwMode="auto">
          <a:xfrm flipH="1">
            <a:off x="4892519" y="3226832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3" name="AutoShape 33"/>
          <p:cNvCxnSpPr>
            <a:cxnSpLocks noChangeShapeType="1"/>
            <a:stCxn id="76808" idx="2"/>
            <a:endCxn id="76821" idx="0"/>
          </p:cNvCxnSpPr>
          <p:nvPr/>
        </p:nvCxnSpPr>
        <p:spPr bwMode="auto">
          <a:xfrm flipH="1">
            <a:off x="5711855" y="3226832"/>
            <a:ext cx="11430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4" name="AutoShape 34"/>
          <p:cNvCxnSpPr>
            <a:cxnSpLocks noChangeShapeType="1"/>
            <a:stCxn id="76808" idx="2"/>
            <a:endCxn id="76822" idx="0"/>
          </p:cNvCxnSpPr>
          <p:nvPr/>
        </p:nvCxnSpPr>
        <p:spPr bwMode="auto">
          <a:xfrm>
            <a:off x="5826155" y="3226832"/>
            <a:ext cx="7429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5" name="AutoShape 35"/>
          <p:cNvCxnSpPr>
            <a:cxnSpLocks noChangeShapeType="1"/>
            <a:stCxn id="76822" idx="2"/>
            <a:endCxn id="76823" idx="0"/>
          </p:cNvCxnSpPr>
          <p:nvPr/>
        </p:nvCxnSpPr>
        <p:spPr bwMode="auto">
          <a:xfrm flipH="1">
            <a:off x="5635469" y="3855482"/>
            <a:ext cx="93363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6" name="AutoShape 36"/>
          <p:cNvCxnSpPr>
            <a:cxnSpLocks noChangeShapeType="1"/>
            <a:stCxn id="76822" idx="2"/>
            <a:endCxn id="76824" idx="0"/>
          </p:cNvCxnSpPr>
          <p:nvPr/>
        </p:nvCxnSpPr>
        <p:spPr bwMode="auto">
          <a:xfrm flipH="1">
            <a:off x="6454805" y="3855482"/>
            <a:ext cx="11430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7" name="AutoShape 37"/>
          <p:cNvCxnSpPr>
            <a:cxnSpLocks noChangeShapeType="1"/>
            <a:stCxn id="76822" idx="2"/>
            <a:endCxn id="76825" idx="0"/>
          </p:cNvCxnSpPr>
          <p:nvPr/>
        </p:nvCxnSpPr>
        <p:spPr bwMode="auto">
          <a:xfrm>
            <a:off x="6569105" y="3855482"/>
            <a:ext cx="74295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4467294" y="602218"/>
            <a:ext cx="329436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5" grpId="0"/>
      <p:bldP spid="76806" grpId="0"/>
      <p:bldP spid="76807" grpId="0"/>
      <p:bldP spid="76808" grpId="0"/>
      <p:bldP spid="76809" grpId="0"/>
      <p:bldP spid="76810" grpId="0"/>
      <p:bldP spid="76811" grpId="0"/>
      <p:bldP spid="76812" grpId="0"/>
      <p:bldP spid="76813" grpId="0"/>
      <p:bldP spid="76814" grpId="0"/>
      <p:bldP spid="76815" grpId="0"/>
      <p:bldP spid="76821" grpId="0"/>
      <p:bldP spid="76822" grpId="0"/>
      <p:bldP spid="76823" grpId="0"/>
      <p:bldP spid="76824" grpId="0"/>
      <p:bldP spid="76825" grpId="0"/>
      <p:bldP spid="76838" grpId="0" autoUpdateAnimBg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5840</TotalTime>
  <Words>2947</Words>
  <Application>Microsoft Macintosh PowerPoint</Application>
  <PresentationFormat>On-screen Show (16:9)</PresentationFormat>
  <Paragraphs>608</Paragraphs>
  <Slides>55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Times</vt:lpstr>
      <vt:lpstr>Times New Roman</vt:lpstr>
      <vt:lpstr>1_Office Theme</vt:lpstr>
      <vt:lpstr>Runtime Support</vt:lpstr>
      <vt:lpstr>Runtime Support</vt:lpstr>
      <vt:lpstr>Invoke the Program</vt:lpstr>
      <vt:lpstr>Memory</vt:lpstr>
      <vt:lpstr>Procedure Activation</vt:lpstr>
      <vt:lpstr>Procedure Activation</vt:lpstr>
      <vt:lpstr>Procedure Activation</vt:lpstr>
      <vt:lpstr>Activation Trees</vt:lpstr>
      <vt:lpstr>Activation Tree</vt:lpstr>
      <vt:lpstr>Activation Tree</vt:lpstr>
      <vt:lpstr>Stack of Active Procedures</vt:lpstr>
      <vt:lpstr>Stack of Active Procedures</vt:lpstr>
      <vt:lpstr>Stack of Active Procedures</vt:lpstr>
      <vt:lpstr>Stack of Active Procedures</vt:lpstr>
      <vt:lpstr>Stack of Active Procedures</vt:lpstr>
      <vt:lpstr>Memory Organization</vt:lpstr>
      <vt:lpstr>Activation Records</vt:lpstr>
      <vt:lpstr>Activation Records / 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Record Organization</vt:lpstr>
      <vt:lpstr>Global Variables</vt:lpstr>
      <vt:lpstr>Memory Organization</vt:lpstr>
      <vt:lpstr>Heap Allocation</vt:lpstr>
      <vt:lpstr>Memory organization</vt:lpstr>
      <vt:lpstr>Heap and Stack Management</vt:lpstr>
      <vt:lpstr>Memory Organization</vt:lpstr>
      <vt:lpstr>Alignment</vt:lpstr>
      <vt:lpstr>Padding</vt:lpstr>
      <vt:lpstr>Padding</vt:lpstr>
      <vt:lpstr>Summary</vt:lpstr>
      <vt:lpstr>Extra Slides</vt:lpstr>
      <vt:lpstr>Storage Allocation for Functions</vt:lpstr>
      <vt:lpstr>Storage Allocation for Functions</vt:lpstr>
      <vt:lpstr>Storage Allocation for Functions</vt:lpstr>
      <vt:lpstr>Storage Allocation for Functions</vt:lpstr>
      <vt:lpstr>Storage Allocation for Functions</vt:lpstr>
      <vt:lpstr>MIPS Stack frame</vt:lpstr>
      <vt:lpstr>PowerPoint Presentation</vt:lpstr>
      <vt:lpstr>PowerPoint Presentation</vt:lpstr>
      <vt:lpstr>MIPS Run-time Memory</vt:lpstr>
      <vt:lpstr>MIPS Stack frame</vt:lpstr>
      <vt:lpstr>MIPS stack frame</vt:lpstr>
      <vt:lpstr>Parameter Passing Conventions</vt:lpstr>
      <vt:lpstr>Parameter Passing Conventions</vt:lpstr>
      <vt:lpstr>Parameter Passing Conventions</vt:lpstr>
      <vt:lpstr>Parameter Passing Conventions</vt:lpstr>
      <vt:lpstr>Parameter Passing Conventions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658</cp:revision>
  <cp:lastPrinted>2019-07-09T17:08:05Z</cp:lastPrinted>
  <dcterms:created xsi:type="dcterms:W3CDTF">2011-11-08T23:37:09Z</dcterms:created>
  <dcterms:modified xsi:type="dcterms:W3CDTF">2020-10-25T22:27:36Z</dcterms:modified>
</cp:coreProperties>
</file>