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</p:sldMasterIdLst>
  <p:notesMasterIdLst>
    <p:notesMasterId r:id="rId116"/>
  </p:notesMasterIdLst>
  <p:handoutMasterIdLst>
    <p:handoutMasterId r:id="rId117"/>
  </p:handoutMasterIdLst>
  <p:sldIdLst>
    <p:sldId id="491" r:id="rId2"/>
    <p:sldId id="365" r:id="rId3"/>
    <p:sldId id="366" r:id="rId4"/>
    <p:sldId id="367" r:id="rId5"/>
    <p:sldId id="368" r:id="rId6"/>
    <p:sldId id="477" r:id="rId7"/>
    <p:sldId id="478" r:id="rId8"/>
    <p:sldId id="479" r:id="rId9"/>
    <p:sldId id="480" r:id="rId10"/>
    <p:sldId id="482" r:id="rId11"/>
    <p:sldId id="481" r:id="rId12"/>
    <p:sldId id="483" r:id="rId13"/>
    <p:sldId id="492" r:id="rId14"/>
    <p:sldId id="369" r:id="rId15"/>
    <p:sldId id="370" r:id="rId16"/>
    <p:sldId id="371" r:id="rId17"/>
    <p:sldId id="372" r:id="rId18"/>
    <p:sldId id="373" r:id="rId19"/>
    <p:sldId id="314" r:id="rId20"/>
    <p:sldId id="374" r:id="rId21"/>
    <p:sldId id="381" r:id="rId22"/>
    <p:sldId id="382" r:id="rId23"/>
    <p:sldId id="383" r:id="rId24"/>
    <p:sldId id="384" r:id="rId25"/>
    <p:sldId id="385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6" r:id="rId35"/>
    <p:sldId id="395" r:id="rId36"/>
    <p:sldId id="397" r:id="rId37"/>
    <p:sldId id="399" r:id="rId38"/>
    <p:sldId id="398" r:id="rId39"/>
    <p:sldId id="400" r:id="rId40"/>
    <p:sldId id="402" r:id="rId41"/>
    <p:sldId id="401" r:id="rId42"/>
    <p:sldId id="403" r:id="rId43"/>
    <p:sldId id="405" r:id="rId44"/>
    <p:sldId id="404" r:id="rId45"/>
    <p:sldId id="406" r:id="rId46"/>
    <p:sldId id="407" r:id="rId47"/>
    <p:sldId id="408" r:id="rId48"/>
    <p:sldId id="409" r:id="rId49"/>
    <p:sldId id="410" r:id="rId50"/>
    <p:sldId id="411" r:id="rId51"/>
    <p:sldId id="412" r:id="rId52"/>
    <p:sldId id="414" r:id="rId53"/>
    <p:sldId id="423" r:id="rId54"/>
    <p:sldId id="416" r:id="rId55"/>
    <p:sldId id="484" r:id="rId56"/>
    <p:sldId id="485" r:id="rId57"/>
    <p:sldId id="486" r:id="rId58"/>
    <p:sldId id="487" r:id="rId59"/>
    <p:sldId id="488" r:id="rId60"/>
    <p:sldId id="417" r:id="rId61"/>
    <p:sldId id="418" r:id="rId62"/>
    <p:sldId id="422" r:id="rId63"/>
    <p:sldId id="424" r:id="rId64"/>
    <p:sldId id="426" r:id="rId65"/>
    <p:sldId id="427" r:id="rId66"/>
    <p:sldId id="428" r:id="rId67"/>
    <p:sldId id="429" r:id="rId68"/>
    <p:sldId id="430" r:id="rId69"/>
    <p:sldId id="431" r:id="rId70"/>
    <p:sldId id="432" r:id="rId71"/>
    <p:sldId id="433" r:id="rId72"/>
    <p:sldId id="434" r:id="rId73"/>
    <p:sldId id="435" r:id="rId74"/>
    <p:sldId id="436" r:id="rId75"/>
    <p:sldId id="437" r:id="rId76"/>
    <p:sldId id="438" r:id="rId77"/>
    <p:sldId id="439" r:id="rId78"/>
    <p:sldId id="440" r:id="rId79"/>
    <p:sldId id="441" r:id="rId80"/>
    <p:sldId id="442" r:id="rId81"/>
    <p:sldId id="443" r:id="rId82"/>
    <p:sldId id="445" r:id="rId83"/>
    <p:sldId id="446" r:id="rId84"/>
    <p:sldId id="447" r:id="rId85"/>
    <p:sldId id="448" r:id="rId86"/>
    <p:sldId id="449" r:id="rId87"/>
    <p:sldId id="450" r:id="rId88"/>
    <p:sldId id="451" r:id="rId89"/>
    <p:sldId id="453" r:id="rId90"/>
    <p:sldId id="454" r:id="rId91"/>
    <p:sldId id="452" r:id="rId92"/>
    <p:sldId id="456" r:id="rId93"/>
    <p:sldId id="457" r:id="rId94"/>
    <p:sldId id="458" r:id="rId95"/>
    <p:sldId id="459" r:id="rId96"/>
    <p:sldId id="460" r:id="rId97"/>
    <p:sldId id="461" r:id="rId98"/>
    <p:sldId id="462" r:id="rId99"/>
    <p:sldId id="463" r:id="rId100"/>
    <p:sldId id="464" r:id="rId101"/>
    <p:sldId id="465" r:id="rId102"/>
    <p:sldId id="466" r:id="rId103"/>
    <p:sldId id="467" r:id="rId104"/>
    <p:sldId id="468" r:id="rId105"/>
    <p:sldId id="469" r:id="rId106"/>
    <p:sldId id="470" r:id="rId107"/>
    <p:sldId id="471" r:id="rId108"/>
    <p:sldId id="472" r:id="rId109"/>
    <p:sldId id="473" r:id="rId110"/>
    <p:sldId id="474" r:id="rId111"/>
    <p:sldId id="490" r:id="rId112"/>
    <p:sldId id="475" r:id="rId113"/>
    <p:sldId id="476" r:id="rId114"/>
    <p:sldId id="493" r:id="rId115"/>
  </p:sldIdLst>
  <p:sldSz cx="9144000" cy="5143500" type="screen16x9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CCCC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/>
    <p:restoredTop sz="90963"/>
  </p:normalViewPr>
  <p:slideViewPr>
    <p:cSldViewPr>
      <p:cViewPr varScale="1">
        <p:scale>
          <a:sx n="184" d="100"/>
          <a:sy n="184" d="100"/>
        </p:scale>
        <p:origin x="192" y="3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CA0A2F-E726-574C-964A-DC3C2839BC57}" type="slidenum">
              <a:rPr lang="en-US">
                <a:latin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0547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A2B22E4E-6464-CD42-B08D-9DCAF3EA11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224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Ensure that program obeys certain kinds of sanity checks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22E4E-6464-CD42-B08D-9DCAF3EA119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74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Use the pumping lemma for context-free languages,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22E4E-6464-CD42-B08D-9DCAF3EA119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6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A51B2-102E-2947-8144-11AA8F0DDFC1}" type="slidenum">
              <a:rPr lang="en-US"/>
              <a:pPr/>
              <a:t>19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A51B2-102E-2947-8144-11AA8F0DDFC1}" type="slidenum">
              <a:rPr lang="en-US"/>
              <a:pPr/>
              <a:t>52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Given a class name, find class descriptor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Given variable name, find descriptor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Although they</a:t>
            </a:r>
            <a:r>
              <a:rPr lang="en-CA" baseline="0" dirty="0"/>
              <a:t> are logically distinct, you can combine some of them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22E4E-6464-CD42-B08D-9DCAF3EA119E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8BEE-B66E-5E46-B50F-23B30D56323F}" type="datetime1">
              <a:rPr lang="en-CA" smtClean="0"/>
              <a:t>2020-10-24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5F46-E862-7041-B839-1084A839C514}" type="datetime1">
              <a:rPr lang="en-CA" smtClean="0"/>
              <a:t>2020-10-24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9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5934-2EEA-454B-B47B-39481B16D93C}" type="datetime1">
              <a:rPr lang="en-CA" smtClean="0"/>
              <a:t>2020-10-24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20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4341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33CDF6D5-475A-F046-87CA-412EB71D7141}" type="datetime1">
              <a:rPr lang="en-CA" smtClean="0"/>
              <a:t>2020-10-24</a:t>
            </a:fld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524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6BE7-D4FF-0747-A46D-9D28D6793F9A}" type="datetime1">
              <a:rPr lang="en-CA" smtClean="0"/>
              <a:t>2020-10-24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2D8A-ADE8-E648-9A51-673455F77FA4}" type="datetime1">
              <a:rPr lang="en-CA" smtClean="0"/>
              <a:t>2020-10-24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6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D21D-FE66-404B-9D48-8813A41FDE83}" type="datetime1">
              <a:rPr lang="en-CA" smtClean="0"/>
              <a:t>2020-10-24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7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913A-9187-9E4F-99AD-E5F9D3D715A1}" type="datetime1">
              <a:rPr lang="en-CA" smtClean="0"/>
              <a:t>2020-10-24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FCF0-750B-2849-A907-F64332DB8FEE}" type="datetime1">
              <a:rPr lang="en-CA" smtClean="0"/>
              <a:t>2020-10-24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8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F663-3970-9B45-8274-AA8FABDA274B}" type="datetime1">
              <a:rPr lang="en-CA" smtClean="0"/>
              <a:t>2020-10-24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8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09A3-0E53-524E-A233-B12C5DA91D99}" type="datetime1">
              <a:rPr lang="en-CA" smtClean="0"/>
              <a:t>2020-10-24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4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DF68-DD51-514E-B179-E22080947065}" type="datetime1">
              <a:rPr lang="en-CA" smtClean="0"/>
              <a:t>2020-10-24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0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CFB5B512-1C0B-5F4A-B1D8-07EED328189A}" type="datetime1">
              <a:rPr lang="en-CA" smtClean="0"/>
              <a:t>2020-10-24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3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Scoping and Symbol Tables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6588224" y="367004"/>
            <a:ext cx="2146955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SEM1: Scoping</a:t>
            </a:r>
          </a:p>
        </p:txBody>
      </p:sp>
    </p:spTree>
    <p:extLst>
      <p:ext uri="{BB962C8B-B14F-4D97-AF65-F5344CB8AC3E}">
        <p14:creationId xmlns:p14="http://schemas.microsoft.com/office/powerpoint/2010/main" val="2528104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Goals of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Gather useful information about the program for code generation:</a:t>
            </a:r>
          </a:p>
          <a:p>
            <a:pPr lvl="1"/>
            <a:r>
              <a:rPr lang="en-CA" dirty="0"/>
              <a:t>Determine what variables are meant by each identifier</a:t>
            </a:r>
          </a:p>
          <a:p>
            <a:pPr lvl="1"/>
            <a:r>
              <a:rPr lang="en-CA" dirty="0"/>
              <a:t>Build an internal representation of inheritance hierarchies </a:t>
            </a:r>
          </a:p>
          <a:p>
            <a:pPr lvl="1"/>
            <a:r>
              <a:rPr lang="en-CA" dirty="0"/>
              <a:t>Keep track of variables which are in scope at each program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08DE9-5777-7540-84C9-BE21722A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536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B35E77-022D-E141-BBB4-0FFDAA13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55F1D9-BC3A-EF4D-A565-6347833C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0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5657F-E851-DB49-8EA2-CB8BABCF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074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192180" y="2625756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E96D1B-F7C9-9C4E-87C0-7DE00429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8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192180" y="2625756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192180" y="278777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2019DD-1805-2A45-9884-54986902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3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192180" y="2625756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192180" y="278777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D9BB74-A65C-8046-8A9E-964722F0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896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192180" y="2625756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192180" y="278777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D1F285-9A20-2C47-A678-3778320D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7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0</a:t>
            </a:r>
            <a:endParaRPr lang="en-CA" sz="1350" dirty="0">
              <a:latin typeface="Calibri" panose="020F0502020204030204" pitchFamily="34" charset="0"/>
            </a:endParaRP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192180" y="2625756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192180" y="278777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2A51B2-3F4B-A54E-B57C-2B013371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0</a:t>
            </a:r>
            <a:endParaRPr lang="en-CA" sz="1350" dirty="0">
              <a:latin typeface="Calibri" panose="020F0502020204030204" pitchFamily="34" charset="0"/>
            </a:endParaRP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192180" y="2625756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192180" y="278777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8AF377-4D5C-A54D-B950-5CE088DF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6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0</a:t>
            </a:r>
            <a:endParaRPr lang="en-CA" sz="1350" dirty="0">
              <a:latin typeface="Calibri" panose="020F0502020204030204" pitchFamily="34" charset="0"/>
            </a:endParaRP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192180" y="2625756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192180" y="278777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92CF0C-8C6D-C34B-B7C6-0D890B27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8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Limitation of CFGs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Using CFGs</a:t>
            </a:r>
          </a:p>
          <a:p>
            <a:pPr lvl="1"/>
            <a:r>
              <a:rPr lang="en-CA" dirty="0"/>
              <a:t>How would you prevent duplicate package definitions?</a:t>
            </a:r>
          </a:p>
          <a:p>
            <a:pPr lvl="1"/>
            <a:r>
              <a:rPr lang="en-CA" dirty="0"/>
              <a:t>How would you differentiate variables of one type from variables of another type?</a:t>
            </a:r>
          </a:p>
          <a:p>
            <a:pPr lvl="1"/>
            <a:r>
              <a:rPr lang="en-CA" dirty="0"/>
              <a:t>How would you ensure all called methods are defined?</a:t>
            </a:r>
          </a:p>
          <a:p>
            <a:r>
              <a:rPr lang="en-CA" dirty="0"/>
              <a:t>For most programming languages, these are </a:t>
            </a:r>
            <a:r>
              <a:rPr lang="en-CA" i="1" dirty="0"/>
              <a:t>provably impossible </a:t>
            </a:r>
            <a:r>
              <a:rPr lang="en-CA" dirty="0"/>
              <a:t>in a CFG</a:t>
            </a:r>
            <a:endParaRPr lang="en-CA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0F8FF-3351-D440-89AB-CD5F115B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0</a:t>
            </a:r>
            <a:endParaRPr lang="en-CA" sz="1350" dirty="0">
              <a:latin typeface="Calibri" panose="020F0502020204030204" pitchFamily="34" charset="0"/>
            </a:endParaRP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0DB960-00BD-3F4E-BDF0-61389909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8661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0</a:t>
            </a:r>
            <a:endParaRPr lang="en-CA" sz="1350" dirty="0">
              <a:latin typeface="Calibri" panose="020F0502020204030204" pitchFamily="34" charset="0"/>
            </a:endParaRP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3B8734-FDA0-1447-9CF1-0ECD2135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8017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Examples</a:t>
            </a:r>
            <a:r>
              <a:rPr lang="en-CA"/>
              <a:t>: Perl</a:t>
            </a:r>
            <a:endParaRPr lang="en-CA" dirty="0"/>
          </a:p>
          <a:p>
            <a:r>
              <a:rPr lang="en-CA" dirty="0"/>
              <a:t>Often implemented by preserving symbol table at runtime</a:t>
            </a:r>
          </a:p>
          <a:p>
            <a:r>
              <a:rPr lang="en-CA" dirty="0"/>
              <a:t>Often less efficient than static scoping </a:t>
            </a:r>
          </a:p>
          <a:p>
            <a:pPr lvl="1"/>
            <a:r>
              <a:rPr lang="en-CA" dirty="0"/>
              <a:t>Compiler cannot hardcode location of variables</a:t>
            </a:r>
          </a:p>
          <a:p>
            <a:pPr lvl="1"/>
            <a:r>
              <a:rPr lang="en-CA" dirty="0"/>
              <a:t>Names must be resolved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771E6-0F63-9141-91D8-1CCD96DF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0875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Semantic analysis</a:t>
            </a:r>
            <a:r>
              <a:rPr lang="en-CA" sz="2400" dirty="0"/>
              <a:t> verifies that a syntactically valid program is correctly-formed and computes additional information about the meaning of the program</a:t>
            </a:r>
          </a:p>
          <a:p>
            <a:r>
              <a:rPr lang="en-CA" sz="2400" dirty="0">
                <a:solidFill>
                  <a:schemeClr val="accent2"/>
                </a:solidFill>
              </a:rPr>
              <a:t>Scope checking</a:t>
            </a:r>
            <a:r>
              <a:rPr lang="en-CA" sz="2400" dirty="0"/>
              <a:t> determines what objects or classes are referred to by each name in the program.</a:t>
            </a:r>
          </a:p>
          <a:p>
            <a:r>
              <a:rPr lang="en-CA" sz="2400" dirty="0"/>
              <a:t>Scope checking is usually done with a </a:t>
            </a:r>
            <a:r>
              <a:rPr lang="en-CA" sz="2400" dirty="0">
                <a:solidFill>
                  <a:schemeClr val="accent2"/>
                </a:solidFill>
              </a:rPr>
              <a:t>symbol table</a:t>
            </a:r>
            <a:r>
              <a:rPr lang="en-CA" sz="2400" dirty="0"/>
              <a:t> implemented either as a stack or </a:t>
            </a:r>
            <a:r>
              <a:rPr lang="en-CA" sz="2400" dirty="0">
                <a:solidFill>
                  <a:schemeClr val="accent2"/>
                </a:solidFill>
              </a:rPr>
              <a:t>spaghetti stack</a:t>
            </a:r>
            <a:r>
              <a:rPr lang="en-CA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1821B-4F78-3345-965C-D1ADC708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707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In object-oriented programs, the scope for a derived class is often placed inside of the scope of a base class.</a:t>
            </a:r>
          </a:p>
          <a:p>
            <a:r>
              <a:rPr lang="en-CA" sz="2400" dirty="0"/>
              <a:t>Some semantic analyzers operate in multiple passes in order to gain more information about the program.</a:t>
            </a:r>
          </a:p>
          <a:p>
            <a:r>
              <a:rPr lang="en-CA" sz="2400" dirty="0"/>
              <a:t>In dynamic scoping, the actual execution of a program determines what each name refers to.</a:t>
            </a:r>
          </a:p>
          <a:p>
            <a:r>
              <a:rPr lang="en-CA" sz="2400" dirty="0"/>
              <a:t>With multiple inheritance, a name may need to be searched for along multiple paths.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1821B-4F78-3345-965C-D1ADC708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9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Implementing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Attribute Grammars</a:t>
            </a:r>
          </a:p>
          <a:p>
            <a:pPr lvl="1"/>
            <a:r>
              <a:rPr lang="en-CA" dirty="0"/>
              <a:t>Augment parsing rules to do checking during parsing</a:t>
            </a:r>
          </a:p>
          <a:p>
            <a:pPr lvl="1"/>
            <a:r>
              <a:rPr lang="en-CA" dirty="0"/>
              <a:t>Has its limitations</a:t>
            </a:r>
          </a:p>
          <a:p>
            <a:r>
              <a:rPr lang="en-CA" dirty="0"/>
              <a:t>Recursive AST Walk</a:t>
            </a:r>
          </a:p>
          <a:p>
            <a:pPr lvl="1"/>
            <a:r>
              <a:rPr lang="en-CA" dirty="0"/>
              <a:t>Construct the AST, then use recursion to explore the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620E4-3770-E240-B474-3D07B9C7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7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9D6B-EBBD-7C42-BBBE-EDA40260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</a:t>
            </a:r>
          </a:p>
        </p:txBody>
      </p:sp>
    </p:spTree>
    <p:extLst>
      <p:ext uri="{BB962C8B-B14F-4D97-AF65-F5344CB8AC3E}">
        <p14:creationId xmlns:p14="http://schemas.microsoft.com/office/powerpoint/2010/main" val="237547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in a Name?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The same name (identifier) in a program may refer to fundamentally different things:</a:t>
            </a:r>
          </a:p>
          <a:p>
            <a:r>
              <a:rPr lang="en-CA" dirty="0"/>
              <a:t>This is perfectly legal Java code:</a:t>
            </a:r>
          </a:p>
          <a:p>
            <a:pPr marL="0" indent="0">
              <a:buNone/>
            </a:pPr>
            <a:r>
              <a:rPr lang="en-CA" dirty="0"/>
              <a:t>     </a:t>
            </a:r>
            <a:r>
              <a:rPr lang="en-CA" sz="1500" dirty="0"/>
              <a:t>public class A {</a:t>
            </a:r>
          </a:p>
          <a:p>
            <a:pPr marL="0" indent="0">
              <a:buNone/>
            </a:pPr>
            <a:r>
              <a:rPr lang="en-CA" sz="1500" dirty="0"/>
              <a:t>	char A;</a:t>
            </a:r>
          </a:p>
          <a:p>
            <a:pPr marL="0" indent="0">
              <a:buNone/>
            </a:pPr>
            <a:r>
              <a:rPr lang="en-CA" sz="1500" dirty="0"/>
              <a:t>	A   </a:t>
            </a:r>
            <a:r>
              <a:rPr lang="en-CA" sz="1500" dirty="0" err="1"/>
              <a:t>A</a:t>
            </a:r>
            <a:r>
              <a:rPr lang="en-CA" sz="1500" dirty="0"/>
              <a:t> (A  A) {</a:t>
            </a:r>
          </a:p>
          <a:p>
            <a:pPr marL="0" indent="0">
              <a:buNone/>
            </a:pPr>
            <a:r>
              <a:rPr lang="en-CA" sz="1500" dirty="0"/>
              <a:t>		A.A = ‘A’;</a:t>
            </a:r>
          </a:p>
          <a:p>
            <a:pPr marL="0" indent="0">
              <a:buNone/>
            </a:pPr>
            <a:r>
              <a:rPr lang="en-CA" sz="1500" dirty="0"/>
              <a:t>		return A ( (A)  A);</a:t>
            </a:r>
          </a:p>
          <a:p>
            <a:pPr marL="0" indent="0">
              <a:buNone/>
            </a:pPr>
            <a:r>
              <a:rPr lang="en-CA" sz="1500" dirty="0"/>
              <a:t>	}</a:t>
            </a:r>
          </a:p>
          <a:p>
            <a:pPr marL="0" indent="0">
              <a:buNone/>
            </a:pPr>
            <a:r>
              <a:rPr lang="en-CA" sz="1500" dirty="0"/>
              <a:t>         }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342B2-81B9-314D-A453-D18B614F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7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in a Name?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The same name (identifier) in a program may refer to fundamentally different things:</a:t>
            </a:r>
          </a:p>
          <a:p>
            <a:r>
              <a:rPr lang="en-CA" dirty="0"/>
              <a:t>This is perfectly legal Java code:</a:t>
            </a:r>
          </a:p>
          <a:p>
            <a:pPr marL="0" indent="0">
              <a:buNone/>
            </a:pPr>
            <a:r>
              <a:rPr lang="en-CA" dirty="0"/>
              <a:t>     </a:t>
            </a:r>
            <a:r>
              <a:rPr lang="en-CA" sz="1500" dirty="0"/>
              <a:t>public class </a:t>
            </a:r>
            <a:r>
              <a:rPr lang="en-CA" sz="1500" dirty="0">
                <a:solidFill>
                  <a:srgbClr val="0070C0"/>
                </a:solidFill>
              </a:rPr>
              <a:t>A</a:t>
            </a:r>
            <a:r>
              <a:rPr lang="en-CA" sz="1500" dirty="0"/>
              <a:t> {</a:t>
            </a:r>
          </a:p>
          <a:p>
            <a:pPr marL="0" indent="0">
              <a:buNone/>
            </a:pPr>
            <a:r>
              <a:rPr lang="en-CA" sz="1500" dirty="0"/>
              <a:t>	char </a:t>
            </a:r>
            <a:r>
              <a:rPr lang="en-CA" sz="1500" dirty="0">
                <a:solidFill>
                  <a:srgbClr val="00B050"/>
                </a:solidFill>
              </a:rPr>
              <a:t>A</a:t>
            </a:r>
            <a:r>
              <a:rPr lang="en-CA" sz="1500" dirty="0"/>
              <a:t>;</a:t>
            </a:r>
          </a:p>
          <a:p>
            <a:pPr marL="0" indent="0">
              <a:buNone/>
            </a:pPr>
            <a:r>
              <a:rPr lang="en-CA" sz="1500" dirty="0"/>
              <a:t>	</a:t>
            </a:r>
            <a:r>
              <a:rPr lang="en-CA" sz="1500" dirty="0">
                <a:solidFill>
                  <a:srgbClr val="0070C0"/>
                </a:solidFill>
              </a:rPr>
              <a:t>A</a:t>
            </a:r>
            <a:r>
              <a:rPr lang="en-CA" sz="1500" dirty="0"/>
              <a:t>   </a:t>
            </a:r>
            <a:r>
              <a:rPr lang="en-CA" sz="1500" dirty="0" err="1">
                <a:solidFill>
                  <a:srgbClr val="FF0000"/>
                </a:solidFill>
              </a:rPr>
              <a:t>A</a:t>
            </a:r>
            <a:r>
              <a:rPr lang="en-CA" sz="1500" dirty="0"/>
              <a:t> (</a:t>
            </a:r>
            <a:r>
              <a:rPr lang="en-CA" sz="1500" dirty="0">
                <a:solidFill>
                  <a:srgbClr val="0070C0"/>
                </a:solidFill>
              </a:rPr>
              <a:t>A</a:t>
            </a:r>
            <a:r>
              <a:rPr lang="en-CA" sz="1500" dirty="0"/>
              <a:t>  </a:t>
            </a:r>
            <a:r>
              <a:rPr lang="en-CA" sz="1500" dirty="0">
                <a:solidFill>
                  <a:srgbClr val="FFC000"/>
                </a:solidFill>
              </a:rPr>
              <a:t>A</a:t>
            </a:r>
            <a:r>
              <a:rPr lang="en-CA" sz="1500" dirty="0"/>
              <a:t>) {</a:t>
            </a:r>
          </a:p>
          <a:p>
            <a:pPr marL="0" indent="0">
              <a:buNone/>
            </a:pPr>
            <a:r>
              <a:rPr lang="en-CA" sz="1500" dirty="0"/>
              <a:t>		</a:t>
            </a:r>
            <a:r>
              <a:rPr lang="en-CA" sz="1500" dirty="0">
                <a:solidFill>
                  <a:srgbClr val="FFC000"/>
                </a:solidFill>
              </a:rPr>
              <a:t>A</a:t>
            </a:r>
            <a:r>
              <a:rPr lang="en-CA" sz="1500" dirty="0"/>
              <a:t>.</a:t>
            </a:r>
            <a:r>
              <a:rPr lang="en-CA" sz="1500" dirty="0">
                <a:solidFill>
                  <a:srgbClr val="00B050"/>
                </a:solidFill>
              </a:rPr>
              <a:t>A</a:t>
            </a:r>
            <a:r>
              <a:rPr lang="en-CA" sz="1500" dirty="0"/>
              <a:t> = ‘A’;</a:t>
            </a:r>
          </a:p>
          <a:p>
            <a:pPr marL="0" indent="0">
              <a:buNone/>
            </a:pPr>
            <a:r>
              <a:rPr lang="en-CA" sz="1500" dirty="0"/>
              <a:t>		return </a:t>
            </a:r>
            <a:r>
              <a:rPr lang="en-CA" sz="1500" dirty="0">
                <a:solidFill>
                  <a:srgbClr val="FF0000"/>
                </a:solidFill>
              </a:rPr>
              <a:t>A</a:t>
            </a:r>
            <a:r>
              <a:rPr lang="en-CA" sz="1500" dirty="0"/>
              <a:t> ( (</a:t>
            </a:r>
            <a:r>
              <a:rPr lang="en-CA" sz="1500" dirty="0">
                <a:solidFill>
                  <a:srgbClr val="0070C0"/>
                </a:solidFill>
              </a:rPr>
              <a:t>A</a:t>
            </a:r>
            <a:r>
              <a:rPr lang="en-CA" sz="1500" dirty="0"/>
              <a:t>)  </a:t>
            </a:r>
            <a:r>
              <a:rPr lang="en-CA" sz="1500" dirty="0">
                <a:solidFill>
                  <a:srgbClr val="FFC000"/>
                </a:solidFill>
              </a:rPr>
              <a:t>A</a:t>
            </a:r>
            <a:r>
              <a:rPr lang="en-CA" sz="1500" dirty="0"/>
              <a:t>);</a:t>
            </a:r>
          </a:p>
          <a:p>
            <a:pPr marL="0" indent="0">
              <a:buNone/>
            </a:pPr>
            <a:r>
              <a:rPr lang="en-CA" sz="1500" dirty="0"/>
              <a:t>	}</a:t>
            </a:r>
          </a:p>
          <a:p>
            <a:pPr marL="0" indent="0">
              <a:buNone/>
            </a:pPr>
            <a:r>
              <a:rPr lang="en-CA" sz="1500" dirty="0"/>
              <a:t>         }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74E61-7B9E-B24E-84B8-2FB6D42F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52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in a Name?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The same name (identifier) in a program may refer to completely different objects:</a:t>
            </a:r>
          </a:p>
          <a:p>
            <a:r>
              <a:rPr lang="en-CA" dirty="0"/>
              <a:t>This is perfectly legal C++ code:</a:t>
            </a:r>
          </a:p>
          <a:p>
            <a:pPr marL="0" indent="0">
              <a:buNone/>
            </a:pPr>
            <a:r>
              <a:rPr lang="en-CA" dirty="0"/>
              <a:t>     </a:t>
            </a:r>
            <a:r>
              <a:rPr lang="en-CA" sz="1500" dirty="0" err="1"/>
              <a:t>int</a:t>
            </a:r>
            <a:r>
              <a:rPr lang="en-CA" sz="1500" dirty="0"/>
              <a:t> Awful ()  {</a:t>
            </a:r>
          </a:p>
          <a:p>
            <a:pPr marL="0" indent="0">
              <a:buNone/>
            </a:pPr>
            <a:r>
              <a:rPr lang="en-CA" sz="1500" dirty="0"/>
              <a:t>	</a:t>
            </a:r>
            <a:r>
              <a:rPr lang="en-CA" sz="1500" dirty="0" err="1"/>
              <a:t>int</a:t>
            </a:r>
            <a:r>
              <a:rPr lang="en-CA" sz="1500" dirty="0"/>
              <a:t> x = 137;</a:t>
            </a:r>
          </a:p>
          <a:p>
            <a:pPr marL="0" indent="0">
              <a:buNone/>
            </a:pPr>
            <a:r>
              <a:rPr lang="en-CA" sz="1500" dirty="0"/>
              <a:t>	{</a:t>
            </a:r>
          </a:p>
          <a:p>
            <a:pPr marL="0" indent="0">
              <a:buNone/>
            </a:pPr>
            <a:r>
              <a:rPr lang="en-CA" sz="1500" dirty="0"/>
              <a:t>		string x = “Scope!”</a:t>
            </a:r>
          </a:p>
          <a:p>
            <a:pPr marL="0" indent="0">
              <a:buNone/>
            </a:pPr>
            <a:r>
              <a:rPr lang="en-CA" sz="1500" dirty="0"/>
              <a:t>		if (float x = 0)</a:t>
            </a:r>
          </a:p>
          <a:p>
            <a:pPr marL="0" indent="0">
              <a:buNone/>
            </a:pPr>
            <a:r>
              <a:rPr lang="en-CA" sz="1500" dirty="0"/>
              <a:t>			double x = x;</a:t>
            </a:r>
          </a:p>
          <a:p>
            <a:pPr marL="0" indent="0">
              <a:buNone/>
            </a:pPr>
            <a:r>
              <a:rPr lang="en-CA" sz="1500" dirty="0"/>
              <a:t>	}</a:t>
            </a:r>
          </a:p>
          <a:p>
            <a:pPr marL="0" indent="0">
              <a:buNone/>
            </a:pPr>
            <a:r>
              <a:rPr lang="en-CA" sz="1500" dirty="0"/>
              <a:t>	if (x == 137)   </a:t>
            </a:r>
            <a:r>
              <a:rPr lang="en-CA" sz="1500" dirty="0" err="1"/>
              <a:t>cout</a:t>
            </a:r>
            <a:r>
              <a:rPr lang="en-CA" sz="1500" dirty="0"/>
              <a:t> &lt;&lt; “Y”;</a:t>
            </a:r>
          </a:p>
          <a:p>
            <a:pPr marL="0" indent="0">
              <a:buNone/>
            </a:pPr>
            <a:r>
              <a:rPr lang="en-CA" sz="1500" dirty="0"/>
              <a:t>         }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D31A1-A92C-F746-A9EF-2389443A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71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in a Name?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The same name (identifier) in a program may refer to completely different objects:</a:t>
            </a:r>
          </a:p>
          <a:p>
            <a:r>
              <a:rPr lang="en-CA" dirty="0"/>
              <a:t>This is perfectly legal C++ code:</a:t>
            </a:r>
          </a:p>
          <a:p>
            <a:pPr marL="0" indent="0">
              <a:buNone/>
            </a:pPr>
            <a:r>
              <a:rPr lang="en-CA" dirty="0"/>
              <a:t>     </a:t>
            </a:r>
            <a:r>
              <a:rPr lang="en-CA" sz="1500" dirty="0" err="1"/>
              <a:t>int</a:t>
            </a:r>
            <a:r>
              <a:rPr lang="en-CA" sz="1500" dirty="0"/>
              <a:t> Awful ()  {</a:t>
            </a:r>
          </a:p>
          <a:p>
            <a:pPr marL="0" indent="0">
              <a:buNone/>
            </a:pPr>
            <a:r>
              <a:rPr lang="en-CA" sz="1500" dirty="0"/>
              <a:t>	</a:t>
            </a:r>
            <a:r>
              <a:rPr lang="en-CA" sz="1500" dirty="0" err="1"/>
              <a:t>int</a:t>
            </a:r>
            <a:r>
              <a:rPr lang="en-CA" sz="1500" dirty="0"/>
              <a:t> </a:t>
            </a:r>
            <a:r>
              <a:rPr lang="en-CA" sz="1500" dirty="0">
                <a:solidFill>
                  <a:srgbClr val="0070C0"/>
                </a:solidFill>
              </a:rPr>
              <a:t>x</a:t>
            </a:r>
            <a:r>
              <a:rPr lang="en-CA" sz="1500" dirty="0"/>
              <a:t> = 137;</a:t>
            </a:r>
          </a:p>
          <a:p>
            <a:pPr marL="0" indent="0">
              <a:buNone/>
            </a:pPr>
            <a:r>
              <a:rPr lang="en-CA" sz="1500" dirty="0"/>
              <a:t>	{</a:t>
            </a:r>
          </a:p>
          <a:p>
            <a:pPr marL="0" indent="0">
              <a:buNone/>
            </a:pPr>
            <a:r>
              <a:rPr lang="en-CA" sz="1500" dirty="0"/>
              <a:t>		string </a:t>
            </a:r>
            <a:r>
              <a:rPr lang="en-CA" sz="1500" dirty="0">
                <a:solidFill>
                  <a:srgbClr val="FF0000"/>
                </a:solidFill>
              </a:rPr>
              <a:t>x</a:t>
            </a:r>
            <a:r>
              <a:rPr lang="en-CA" sz="1500" dirty="0"/>
              <a:t> = “Scope!”</a:t>
            </a:r>
          </a:p>
          <a:p>
            <a:pPr marL="0" indent="0">
              <a:buNone/>
            </a:pPr>
            <a:r>
              <a:rPr lang="en-CA" sz="1500" dirty="0"/>
              <a:t>		if (float </a:t>
            </a:r>
            <a:r>
              <a:rPr lang="en-CA" sz="1500" dirty="0">
                <a:solidFill>
                  <a:srgbClr val="00B050"/>
                </a:solidFill>
              </a:rPr>
              <a:t>x</a:t>
            </a:r>
            <a:r>
              <a:rPr lang="en-CA" sz="1500" dirty="0"/>
              <a:t> = 0)</a:t>
            </a:r>
          </a:p>
          <a:p>
            <a:pPr marL="0" indent="0">
              <a:buNone/>
            </a:pPr>
            <a:r>
              <a:rPr lang="en-CA" sz="1500" dirty="0"/>
              <a:t>			double </a:t>
            </a:r>
            <a:r>
              <a:rPr lang="en-CA" sz="1500" dirty="0">
                <a:solidFill>
                  <a:srgbClr val="FFC000"/>
                </a:solidFill>
              </a:rPr>
              <a:t>x</a:t>
            </a:r>
            <a:r>
              <a:rPr lang="en-CA" sz="1500" dirty="0"/>
              <a:t> = </a:t>
            </a:r>
            <a:r>
              <a:rPr lang="en-CA" sz="1500" dirty="0">
                <a:solidFill>
                  <a:srgbClr val="FFC000"/>
                </a:solidFill>
              </a:rPr>
              <a:t>x</a:t>
            </a:r>
            <a:r>
              <a:rPr lang="en-CA" sz="1500" dirty="0"/>
              <a:t>;</a:t>
            </a:r>
          </a:p>
          <a:p>
            <a:pPr marL="0" indent="0">
              <a:buNone/>
            </a:pPr>
            <a:r>
              <a:rPr lang="en-CA" sz="1500" dirty="0"/>
              <a:t>	}</a:t>
            </a:r>
          </a:p>
          <a:p>
            <a:pPr marL="0" indent="0">
              <a:buNone/>
            </a:pPr>
            <a:r>
              <a:rPr lang="en-CA" sz="1500" dirty="0"/>
              <a:t>	if (</a:t>
            </a:r>
            <a:r>
              <a:rPr lang="en-CA" sz="1500" dirty="0">
                <a:solidFill>
                  <a:srgbClr val="0070C0"/>
                </a:solidFill>
              </a:rPr>
              <a:t>x</a:t>
            </a:r>
            <a:r>
              <a:rPr lang="en-CA" sz="1500" dirty="0"/>
              <a:t> == 137)   </a:t>
            </a:r>
            <a:r>
              <a:rPr lang="en-CA" sz="1500" dirty="0" err="1"/>
              <a:t>cout</a:t>
            </a:r>
            <a:r>
              <a:rPr lang="en-CA" sz="1500" dirty="0"/>
              <a:t> &lt;&lt; “Y”;</a:t>
            </a:r>
          </a:p>
          <a:p>
            <a:pPr marL="0" indent="0">
              <a:buNone/>
            </a:pPr>
            <a:r>
              <a:rPr lang="en-CA" sz="1500" dirty="0"/>
              <a:t>         }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15C91-4DA9-FC4D-9F9B-156A5716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60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>
                <a:solidFill>
                  <a:schemeClr val="accent2"/>
                </a:solidFill>
              </a:rPr>
              <a:t>scope</a:t>
            </a:r>
            <a:r>
              <a:rPr lang="en-CA" dirty="0"/>
              <a:t> of an entity is the set of locations in a program where that entity’s name refers to that entity.</a:t>
            </a:r>
          </a:p>
          <a:p>
            <a:r>
              <a:rPr lang="en-CA" dirty="0"/>
              <a:t>The introduction of new variables into scope may hide older variables</a:t>
            </a:r>
          </a:p>
          <a:p>
            <a:r>
              <a:rPr lang="en-CA" dirty="0"/>
              <a:t>How do we keep track of what’s visible?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0E2FB-B92C-4849-834B-A50F8086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26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624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/>
              <a:t>Symbol tables map </a:t>
            </a:r>
            <a:r>
              <a:rPr lang="en-US" sz="2100" b="1" dirty="0">
                <a:solidFill>
                  <a:schemeClr val="accent2"/>
                </a:solidFill>
              </a:rPr>
              <a:t>names </a:t>
            </a:r>
            <a:r>
              <a:rPr lang="en-US" sz="2100" dirty="0"/>
              <a:t>(string format) to </a:t>
            </a:r>
            <a:r>
              <a:rPr lang="en-US" sz="2100" b="1" dirty="0"/>
              <a:t>descriptors</a:t>
            </a:r>
            <a:r>
              <a:rPr lang="en-US" sz="2100" dirty="0"/>
              <a:t> (information about identifiers)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As we run our semantic analysis, continuously update the symbol table with information about what is in scope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DE0086-BF96-B443-9ABE-23C2688D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Program is lexically well-formed</a:t>
            </a:r>
          </a:p>
          <a:p>
            <a:pPr lvl="1"/>
            <a:r>
              <a:rPr lang="en-CA" dirty="0"/>
              <a:t>Identifiers have valid names</a:t>
            </a:r>
          </a:p>
          <a:p>
            <a:pPr lvl="1"/>
            <a:r>
              <a:rPr lang="en-CA" dirty="0"/>
              <a:t>Strings are properly terminated</a:t>
            </a:r>
          </a:p>
          <a:p>
            <a:pPr lvl="1"/>
            <a:r>
              <a:rPr lang="en-CA" dirty="0"/>
              <a:t>No unknown characters</a:t>
            </a:r>
          </a:p>
          <a:p>
            <a:r>
              <a:rPr lang="en-CA" dirty="0"/>
              <a:t>Program is syntactically well-formed:</a:t>
            </a:r>
          </a:p>
          <a:p>
            <a:pPr lvl="1"/>
            <a:r>
              <a:rPr lang="en-CA" dirty="0"/>
              <a:t>Package declaration have the correct structure</a:t>
            </a:r>
          </a:p>
          <a:p>
            <a:pPr lvl="1"/>
            <a:r>
              <a:rPr lang="en-CA" dirty="0"/>
              <a:t>Expressions are syntactically valid</a:t>
            </a:r>
          </a:p>
          <a:p>
            <a:r>
              <a:rPr lang="en-CA" dirty="0"/>
              <a:t>Does this mean that the program is legal?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BFE1B-8CB0-E64D-8D13-AF8B1F68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BB17A-6708-F246-9001-BC2A912E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67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03E7F-5E39-684E-ABE8-C066604C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49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>
                <a:solidFill>
                  <a:srgbClr val="FF0000"/>
                </a:solidFill>
              </a:rPr>
              <a:t>int</a:t>
            </a:r>
            <a:r>
              <a:rPr lang="en-CA" sz="1350" dirty="0">
                <a:solidFill>
                  <a:srgbClr val="FF0000"/>
                </a:solidFill>
              </a:rPr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0DBF1-4753-B049-BB35-64295BCC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3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>
                <a:solidFill>
                  <a:srgbClr val="FF0000"/>
                </a:solidFill>
              </a:rPr>
              <a:t>int</a:t>
            </a:r>
            <a:r>
              <a:rPr lang="en-CA" sz="1350" dirty="0">
                <a:solidFill>
                  <a:srgbClr val="FF0000"/>
                </a:solidFill>
              </a:rPr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4E222-6D62-7742-BDE0-47B7F75D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76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>
                <a:solidFill>
                  <a:srgbClr val="FF0000"/>
                </a:solidFill>
              </a:rPr>
              <a:t>int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 err="1">
                <a:solidFill>
                  <a:srgbClr val="FF0000"/>
                </a:solidFill>
              </a:rPr>
              <a:t>testFunc</a:t>
            </a:r>
            <a:r>
              <a:rPr lang="en-CA" sz="1350" dirty="0">
                <a:solidFill>
                  <a:srgbClr val="FF0000"/>
                </a:solidFill>
              </a:rPr>
              <a:t>(</a:t>
            </a:r>
            <a:r>
              <a:rPr lang="en-CA" sz="1350" dirty="0" err="1">
                <a:solidFill>
                  <a:srgbClr val="FF0000"/>
                </a:solidFill>
              </a:rPr>
              <a:t>int</a:t>
            </a:r>
            <a:r>
              <a:rPr lang="en-CA" sz="1350" dirty="0">
                <a:solidFill>
                  <a:srgbClr val="FF0000"/>
                </a:solidFill>
              </a:rPr>
              <a:t> x, </a:t>
            </a:r>
            <a:r>
              <a:rPr lang="en-CA" sz="1350" dirty="0" err="1">
                <a:solidFill>
                  <a:srgbClr val="FF0000"/>
                </a:solidFill>
              </a:rPr>
              <a:t>int</a:t>
            </a:r>
            <a:r>
              <a:rPr lang="en-CA" sz="1350" dirty="0">
                <a:solidFill>
                  <a:srgbClr val="FF0000"/>
                </a:solidFill>
              </a:rPr>
              <a:t> y) </a:t>
            </a:r>
            <a:r>
              <a:rPr lang="en-CA" sz="135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89316-C597-114A-B904-B3A0BA20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05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>
                <a:solidFill>
                  <a:srgbClr val="FF0000"/>
                </a:solidFill>
              </a:rPr>
              <a:t>int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 err="1">
                <a:solidFill>
                  <a:srgbClr val="FF0000"/>
                </a:solidFill>
              </a:rPr>
              <a:t>testFunc</a:t>
            </a:r>
            <a:r>
              <a:rPr lang="en-CA" sz="1350" dirty="0">
                <a:solidFill>
                  <a:srgbClr val="FF0000"/>
                </a:solidFill>
              </a:rPr>
              <a:t>(</a:t>
            </a:r>
            <a:r>
              <a:rPr lang="en-CA" sz="1350" dirty="0" err="1">
                <a:solidFill>
                  <a:srgbClr val="FF0000"/>
                </a:solidFill>
              </a:rPr>
              <a:t>int</a:t>
            </a:r>
            <a:r>
              <a:rPr lang="en-CA" sz="1350" dirty="0">
                <a:solidFill>
                  <a:srgbClr val="FF0000"/>
                </a:solidFill>
              </a:rPr>
              <a:t> x, </a:t>
            </a:r>
            <a:r>
              <a:rPr lang="en-CA" sz="1350" dirty="0" err="1">
                <a:solidFill>
                  <a:srgbClr val="FF0000"/>
                </a:solidFill>
              </a:rPr>
              <a:t>int</a:t>
            </a:r>
            <a:r>
              <a:rPr lang="en-CA" sz="1350" dirty="0">
                <a:solidFill>
                  <a:srgbClr val="FF0000"/>
                </a:solidFill>
              </a:rPr>
              <a:t> y)</a:t>
            </a:r>
            <a:r>
              <a:rPr lang="en-CA" sz="135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102CE-1D4B-4740-AD66-A296DF51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10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</a:t>
            </a:r>
            <a:r>
              <a:rPr lang="en-CA" sz="1350" dirty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25E49-DD34-1F47-B361-9953CB05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7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>
                <a:solidFill>
                  <a:srgbClr val="FF0000"/>
                </a:solidFill>
              </a:rPr>
              <a:t>printf</a:t>
            </a:r>
            <a:r>
              <a:rPr lang="en-CA" sz="1350" dirty="0">
                <a:solidFill>
                  <a:srgbClr val="FF0000"/>
                </a:solidFill>
              </a:rPr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D2939-9EDE-404E-8386-A49925D9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83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>
                <a:solidFill>
                  <a:srgbClr val="FF0000"/>
                </a:solidFill>
              </a:rPr>
              <a:t>printf</a:t>
            </a:r>
            <a:r>
              <a:rPr lang="en-CA" sz="1350" dirty="0">
                <a:solidFill>
                  <a:srgbClr val="FF0000"/>
                </a:solidFill>
              </a:rPr>
              <a:t>(“%d, %d, %d\n”, x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>
                <a:solidFill>
                  <a:srgbClr val="FF0000"/>
                </a:solidFill>
              </a:rPr>
              <a:t>, y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>
                <a:solidFill>
                  <a:srgbClr val="FF0000"/>
                </a:solidFill>
              </a:rPr>
              <a:t>, z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0399A-0E4F-A44B-B44E-F66C49C7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35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</a:t>
            </a:r>
            <a:r>
              <a:rPr lang="en-CA" sz="1350" dirty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</a:t>
            </a:r>
            <a:r>
              <a:rPr lang="en-CA" sz="135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7E972-2F96-7945-AF6E-B8353DDD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7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(decaf program)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3598"/>
            <a:ext cx="7886700" cy="352839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/>
              <a:t>package test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/>
              <a:t>	</a:t>
            </a:r>
            <a:r>
              <a:rPr lang="en-CA" sz="1200" dirty="0" err="1"/>
              <a:t>var</a:t>
            </a:r>
            <a:r>
              <a:rPr lang="en-CA" sz="1200" dirty="0"/>
              <a:t> </a:t>
            </a:r>
            <a:r>
              <a:rPr lang="en-CA" sz="1200" dirty="0" err="1"/>
              <a:t>myBin</a:t>
            </a:r>
            <a:r>
              <a:rPr lang="en-CA" sz="1200" dirty="0"/>
              <a:t> </a:t>
            </a:r>
            <a:r>
              <a:rPr lang="en-CA" sz="1200" dirty="0" err="1"/>
              <a:t>bool</a:t>
            </a:r>
            <a:r>
              <a:rPr lang="en-CA" sz="12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/>
              <a:t>	</a:t>
            </a:r>
            <a:r>
              <a:rPr lang="en-CA" sz="1200" dirty="0" err="1"/>
              <a:t>func</a:t>
            </a:r>
            <a:r>
              <a:rPr lang="en-CA" sz="1200" dirty="0"/>
              <a:t> foo() void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/>
              <a:t>		</a:t>
            </a:r>
            <a:r>
              <a:rPr lang="en-CA" sz="1200" dirty="0" err="1"/>
              <a:t>var</a:t>
            </a:r>
            <a:r>
              <a:rPr lang="en-CA" sz="1200" dirty="0"/>
              <a:t> x[0] </a:t>
            </a:r>
            <a:r>
              <a:rPr lang="en-CA" sz="1200" dirty="0" err="1"/>
              <a:t>int</a:t>
            </a:r>
            <a:r>
              <a:rPr lang="en-CA" sz="12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/>
              <a:t>		</a:t>
            </a:r>
            <a:r>
              <a:rPr lang="en-CA" sz="1200" dirty="0" err="1"/>
              <a:t>var</a:t>
            </a:r>
            <a:r>
              <a:rPr lang="en-CA" sz="1200" dirty="0"/>
              <a:t> k </a:t>
            </a:r>
            <a:r>
              <a:rPr lang="en-CA" sz="1200" dirty="0" err="1"/>
              <a:t>int</a:t>
            </a:r>
            <a:r>
              <a:rPr lang="en-CA" sz="1200" dirty="0"/>
              <a:t> = </a:t>
            </a:r>
            <a:r>
              <a:rPr lang="en-CA" sz="1200" dirty="0" err="1"/>
              <a:t>myBin</a:t>
            </a:r>
            <a:r>
              <a:rPr lang="en-CA" sz="1200" dirty="0"/>
              <a:t> * y;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/>
              <a:t>	</a:t>
            </a:r>
            <a:r>
              <a:rPr lang="en-CA" sz="1200" dirty="0" err="1"/>
              <a:t>func</a:t>
            </a:r>
            <a:r>
              <a:rPr lang="en-CA" sz="1200" dirty="0"/>
              <a:t> foo() void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/>
              <a:t>	</a:t>
            </a:r>
            <a:r>
              <a:rPr lang="en-CA" sz="1200" dirty="0" err="1"/>
              <a:t>func</a:t>
            </a:r>
            <a:r>
              <a:rPr lang="en-CA" sz="1200" dirty="0"/>
              <a:t> </a:t>
            </a:r>
            <a:r>
              <a:rPr lang="en-CA" sz="1200" dirty="0" err="1"/>
              <a:t>fibonacci</a:t>
            </a:r>
            <a:r>
              <a:rPr lang="en-CA" sz="1200" dirty="0"/>
              <a:t>(n </a:t>
            </a:r>
            <a:r>
              <a:rPr lang="en-CA" sz="1200" dirty="0" err="1"/>
              <a:t>int</a:t>
            </a:r>
            <a:r>
              <a:rPr lang="en-CA" sz="1200" dirty="0"/>
              <a:t>) </a:t>
            </a:r>
            <a:r>
              <a:rPr lang="en-CA" sz="1200" dirty="0" err="1"/>
              <a:t>int</a:t>
            </a:r>
            <a:r>
              <a:rPr lang="en-CA" sz="1200" dirty="0"/>
              <a:t> 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/>
              <a:t>		return foo() + </a:t>
            </a:r>
            <a:r>
              <a:rPr lang="en-CA" sz="1200" dirty="0" err="1"/>
              <a:t>fibonacci</a:t>
            </a:r>
            <a:r>
              <a:rPr lang="en-CA" sz="1200" dirty="0"/>
              <a:t>(n-1);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F88BC-1BE2-F447-994D-D18306BE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87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 err="1">
                <a:solidFill>
                  <a:srgbClr val="FF0000"/>
                </a:solidFill>
              </a:rPr>
              <a:t>int</a:t>
            </a:r>
            <a:r>
              <a:rPr lang="en-CA" sz="1350" dirty="0">
                <a:solidFill>
                  <a:srgbClr val="FF0000"/>
                </a:solidFill>
              </a:rPr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70DC7-EBC5-7A41-8539-323DB4B4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63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A925B-86A4-F945-8CB7-F43657DF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1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= y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D0FBD-F69D-034F-AD57-E0544158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50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CEE39-C866-1D47-8EAB-BAE5FDE7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12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>
                <a:solidFill>
                  <a:srgbClr val="FF0000"/>
                </a:solidFill>
              </a:rPr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AFEA3-3AB0-1747-92D2-96C7CF7E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72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/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</a:t>
            </a:r>
            <a:r>
              <a:rPr lang="en-CA" sz="135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192180" y="392190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CAE84-0DB1-584B-8E94-76BDAACB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72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/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         </a:t>
            </a:r>
            <a:r>
              <a:rPr lang="en-CA" sz="1350" dirty="0" err="1">
                <a:solidFill>
                  <a:srgbClr val="FF0000"/>
                </a:solidFill>
              </a:rPr>
              <a:t>int</a:t>
            </a:r>
            <a:r>
              <a:rPr lang="en-CA" sz="1350" dirty="0">
                <a:solidFill>
                  <a:srgbClr val="FF0000"/>
                </a:solidFill>
              </a:rPr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192180" y="392190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192180" y="4083918"/>
            <a:ext cx="1350150" cy="324036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9</a:t>
              </a: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C7978-B6FA-C846-8DC7-1A105FEC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33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/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         </a:t>
            </a:r>
            <a:r>
              <a:rPr lang="en-CA" sz="1350" dirty="0" err="1">
                <a:solidFill>
                  <a:srgbClr val="FF0000"/>
                </a:solidFill>
              </a:rPr>
              <a:t>int</a:t>
            </a:r>
            <a:r>
              <a:rPr lang="en-CA" sz="1350" dirty="0">
                <a:solidFill>
                  <a:srgbClr val="FF0000"/>
                </a:solidFill>
              </a:rPr>
              <a:t> y =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192180" y="392190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192180" y="4083918"/>
            <a:ext cx="1350150" cy="324036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9</a:t>
              </a: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83F3F-70E3-B341-BF32-D8B8ADC2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58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/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192180" y="392190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192180" y="4083918"/>
            <a:ext cx="1350150" cy="324036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9</a:t>
              </a: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Rectangle 33"/>
          <p:cNvSpPr/>
          <p:nvPr/>
        </p:nvSpPr>
        <p:spPr bwMode="auto">
          <a:xfrm>
            <a:off x="6192180" y="4407954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75998-E2E0-124E-BCC7-448E13A7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46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/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                 </a:t>
            </a:r>
            <a:r>
              <a:rPr lang="en-CA" sz="1350" dirty="0" err="1">
                <a:solidFill>
                  <a:srgbClr val="FF0000"/>
                </a:solidFill>
              </a:rPr>
              <a:t>printf</a:t>
            </a:r>
            <a:r>
              <a:rPr lang="en-CA" sz="1350" dirty="0">
                <a:solidFill>
                  <a:srgbClr val="FF0000"/>
                </a:solidFill>
              </a:rPr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192180" y="392190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192180" y="4083918"/>
            <a:ext cx="1350150" cy="324036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9</a:t>
              </a: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Rectangle 33"/>
          <p:cNvSpPr/>
          <p:nvPr/>
        </p:nvSpPr>
        <p:spPr bwMode="auto">
          <a:xfrm>
            <a:off x="6192180" y="4407954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A1F57-39F7-1F45-9E18-C65AA635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4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(decaf program)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350" y="1275606"/>
            <a:ext cx="5829300" cy="372641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sz="1500" dirty="0"/>
              <a:t>package test {</a:t>
            </a:r>
          </a:p>
          <a:p>
            <a:pPr marL="0" indent="0">
              <a:buNone/>
            </a:pPr>
            <a:r>
              <a:rPr lang="en-CA" sz="1500" dirty="0"/>
              <a:t>	</a:t>
            </a:r>
            <a:r>
              <a:rPr lang="en-CA" sz="1500" dirty="0" err="1"/>
              <a:t>var</a:t>
            </a:r>
            <a:r>
              <a:rPr lang="en-CA" sz="1500" dirty="0"/>
              <a:t> </a:t>
            </a:r>
            <a:r>
              <a:rPr lang="en-CA" sz="1500" dirty="0" err="1"/>
              <a:t>myBin</a:t>
            </a:r>
            <a:r>
              <a:rPr lang="en-CA" sz="1500" dirty="0"/>
              <a:t> </a:t>
            </a:r>
            <a:r>
              <a:rPr lang="en-CA" sz="1500" dirty="0" err="1"/>
              <a:t>bool</a:t>
            </a:r>
            <a:r>
              <a:rPr lang="en-CA" sz="1500" dirty="0"/>
              <a:t>;</a:t>
            </a:r>
          </a:p>
          <a:p>
            <a:pPr marL="0" indent="0">
              <a:buNone/>
            </a:pPr>
            <a:r>
              <a:rPr lang="en-CA" sz="1500" dirty="0"/>
              <a:t>	</a:t>
            </a:r>
            <a:r>
              <a:rPr lang="en-CA" sz="1500" dirty="0" err="1"/>
              <a:t>func</a:t>
            </a:r>
            <a:r>
              <a:rPr lang="en-CA" sz="1500" dirty="0"/>
              <a:t> foo() void {</a:t>
            </a:r>
          </a:p>
          <a:p>
            <a:pPr marL="0" indent="0">
              <a:buNone/>
            </a:pPr>
            <a:r>
              <a:rPr lang="en-CA" sz="1500" dirty="0"/>
              <a:t>		</a:t>
            </a:r>
            <a:r>
              <a:rPr lang="en-CA" sz="1500" dirty="0" err="1"/>
              <a:t>var</a:t>
            </a:r>
            <a:r>
              <a:rPr lang="en-CA" sz="1500" dirty="0"/>
              <a:t> x[0] </a:t>
            </a:r>
            <a:r>
              <a:rPr lang="en-CA" sz="1500" dirty="0" err="1"/>
              <a:t>int</a:t>
            </a:r>
            <a:r>
              <a:rPr lang="en-CA" sz="1500" dirty="0"/>
              <a:t>;</a:t>
            </a:r>
          </a:p>
          <a:p>
            <a:pPr marL="0" indent="0">
              <a:buNone/>
            </a:pPr>
            <a:r>
              <a:rPr lang="en-CA" sz="1500" dirty="0"/>
              <a:t>		</a:t>
            </a:r>
            <a:r>
              <a:rPr lang="en-CA" sz="1500" dirty="0" err="1"/>
              <a:t>var</a:t>
            </a:r>
            <a:r>
              <a:rPr lang="en-CA" sz="1500" dirty="0"/>
              <a:t> k </a:t>
            </a:r>
            <a:r>
              <a:rPr lang="en-CA" sz="1500" dirty="0" err="1"/>
              <a:t>int</a:t>
            </a:r>
            <a:r>
              <a:rPr lang="en-CA" sz="1500" dirty="0"/>
              <a:t> = </a:t>
            </a:r>
            <a:r>
              <a:rPr lang="en-CA" sz="1500" dirty="0" err="1"/>
              <a:t>myBin</a:t>
            </a:r>
            <a:r>
              <a:rPr lang="en-CA" sz="1500" dirty="0"/>
              <a:t> * y;</a:t>
            </a:r>
          </a:p>
          <a:p>
            <a:pPr marL="0" indent="0">
              <a:buNone/>
            </a:pPr>
            <a:r>
              <a:rPr lang="en-CA" sz="1500" dirty="0"/>
              <a:t>	}</a:t>
            </a:r>
          </a:p>
          <a:p>
            <a:pPr marL="0" indent="0">
              <a:buNone/>
            </a:pPr>
            <a:r>
              <a:rPr lang="en-CA" sz="1500" dirty="0"/>
              <a:t>	</a:t>
            </a:r>
            <a:r>
              <a:rPr lang="en-CA" sz="1500" dirty="0" err="1"/>
              <a:t>func</a:t>
            </a:r>
            <a:r>
              <a:rPr lang="en-CA" sz="1500" dirty="0"/>
              <a:t> foo() void {</a:t>
            </a:r>
          </a:p>
          <a:p>
            <a:pPr marL="0" indent="0">
              <a:buNone/>
            </a:pPr>
            <a:r>
              <a:rPr lang="en-CA" sz="1500" dirty="0"/>
              <a:t>	}</a:t>
            </a:r>
          </a:p>
          <a:p>
            <a:pPr marL="0" indent="0">
              <a:buNone/>
            </a:pPr>
            <a:r>
              <a:rPr lang="en-CA" sz="1500" dirty="0"/>
              <a:t>	</a:t>
            </a:r>
            <a:r>
              <a:rPr lang="en-CA" sz="1500" dirty="0" err="1"/>
              <a:t>func</a:t>
            </a:r>
            <a:r>
              <a:rPr lang="en-CA" sz="1500" dirty="0"/>
              <a:t> </a:t>
            </a:r>
            <a:r>
              <a:rPr lang="en-CA" sz="1500" dirty="0" err="1"/>
              <a:t>fibonacci</a:t>
            </a:r>
            <a:r>
              <a:rPr lang="en-CA" sz="1500" dirty="0"/>
              <a:t>(n </a:t>
            </a:r>
            <a:r>
              <a:rPr lang="en-CA" sz="1500" dirty="0" err="1"/>
              <a:t>int</a:t>
            </a:r>
            <a:r>
              <a:rPr lang="en-CA" sz="1500" dirty="0"/>
              <a:t>) </a:t>
            </a:r>
            <a:r>
              <a:rPr lang="en-CA" sz="1500" dirty="0" err="1"/>
              <a:t>int</a:t>
            </a:r>
            <a:r>
              <a:rPr lang="en-CA" sz="1500" dirty="0"/>
              <a:t> {</a:t>
            </a:r>
          </a:p>
          <a:p>
            <a:pPr marL="0" indent="0">
              <a:buNone/>
            </a:pPr>
            <a:r>
              <a:rPr lang="en-CA" sz="1500" dirty="0"/>
              <a:t>		return foo() + </a:t>
            </a:r>
            <a:r>
              <a:rPr lang="en-CA" sz="1500" dirty="0" err="1"/>
              <a:t>fibonacci</a:t>
            </a:r>
            <a:r>
              <a:rPr lang="en-CA" sz="1500" dirty="0"/>
              <a:t>(n-1);</a:t>
            </a:r>
          </a:p>
          <a:p>
            <a:pPr marL="0" indent="0">
              <a:buNone/>
            </a:pPr>
            <a:r>
              <a:rPr lang="en-CA" sz="1500" dirty="0"/>
              <a:t>	}</a:t>
            </a:r>
          </a:p>
          <a:p>
            <a:pPr marL="0" indent="0">
              <a:buNone/>
            </a:pPr>
            <a:endParaRPr lang="en-CA" sz="1500" dirty="0"/>
          </a:p>
          <a:p>
            <a:pPr marL="0" indent="0">
              <a:buNone/>
            </a:pPr>
            <a:r>
              <a:rPr lang="en-CA" sz="1500" dirty="0"/>
              <a:t>}</a:t>
            </a:r>
          </a:p>
          <a:p>
            <a:pPr marL="0" indent="0">
              <a:buNone/>
            </a:pPr>
            <a:r>
              <a:rPr lang="en-CA" dirty="0"/>
              <a:t>	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797754" y="4321800"/>
            <a:ext cx="1910150" cy="270030"/>
          </a:xfrm>
          <a:prstGeom prst="rect">
            <a:avLst/>
          </a:prstGeom>
          <a:solidFill>
            <a:srgbClr val="CCCCCC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57661" y="3766038"/>
            <a:ext cx="503002" cy="270030"/>
          </a:xfrm>
          <a:prstGeom prst="rect">
            <a:avLst/>
          </a:prstGeom>
          <a:solidFill>
            <a:srgbClr val="CCCCCC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005826" y="2124000"/>
            <a:ext cx="810090" cy="270030"/>
          </a:xfrm>
          <a:prstGeom prst="rect">
            <a:avLst/>
          </a:prstGeom>
          <a:solidFill>
            <a:srgbClr val="CCCCCC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07842" y="2394030"/>
            <a:ext cx="234654" cy="270030"/>
          </a:xfrm>
          <a:prstGeom prst="rect">
            <a:avLst/>
          </a:prstGeom>
          <a:solidFill>
            <a:srgbClr val="CCCCCC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41951" y="2400587"/>
            <a:ext cx="553302" cy="270030"/>
          </a:xfrm>
          <a:prstGeom prst="rect">
            <a:avLst/>
          </a:prstGeom>
          <a:solidFill>
            <a:srgbClr val="CCCCCC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358849" y="2955522"/>
            <a:ext cx="980209" cy="270030"/>
          </a:xfrm>
          <a:prstGeom prst="rect">
            <a:avLst/>
          </a:prstGeom>
          <a:solidFill>
            <a:srgbClr val="CCCCCC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13" name="Curved Connector 12"/>
          <p:cNvCxnSpPr/>
          <p:nvPr/>
        </p:nvCxnSpPr>
        <p:spPr bwMode="auto">
          <a:xfrm flipV="1">
            <a:off x="3815916" y="1869672"/>
            <a:ext cx="432048" cy="389343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139952" y="1653648"/>
            <a:ext cx="36184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rgbClr val="FF0000"/>
                </a:solidFill>
                <a:latin typeface="Calibri" panose="020F0502020204030204" pitchFamily="34" charset="0"/>
              </a:rPr>
              <a:t>Cannot define Array type as local variable</a:t>
            </a:r>
          </a:p>
          <a:p>
            <a:r>
              <a:rPr lang="en-CA" sz="1500" dirty="0">
                <a:solidFill>
                  <a:srgbClr val="FF0000"/>
                </a:solidFill>
                <a:latin typeface="Calibri" panose="020F0502020204030204" pitchFamily="34" charset="0"/>
              </a:rPr>
              <a:t>Cannot define Array of size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66066" y="2193708"/>
            <a:ext cx="18362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rgbClr val="FF0000"/>
                </a:solidFill>
                <a:latin typeface="Calibri" panose="020F0502020204030204" pitchFamily="34" charset="0"/>
              </a:rPr>
              <a:t>Variable not declared </a:t>
            </a:r>
          </a:p>
        </p:txBody>
      </p:sp>
      <p:cxnSp>
        <p:nvCxnSpPr>
          <p:cNvPr id="16" name="Curved Connector 15"/>
          <p:cNvCxnSpPr>
            <a:endCxn id="15" idx="1"/>
          </p:cNvCxnSpPr>
          <p:nvPr/>
        </p:nvCxnSpPr>
        <p:spPr bwMode="auto">
          <a:xfrm flipV="1">
            <a:off x="4734018" y="2355291"/>
            <a:ext cx="432048" cy="16245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896036" y="2625756"/>
            <a:ext cx="1512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rgbClr val="FF0000"/>
                </a:solidFill>
                <a:latin typeface="Calibri" panose="020F0502020204030204" pitchFamily="34" charset="0"/>
              </a:rPr>
              <a:t>Cannot multiply </a:t>
            </a:r>
            <a:r>
              <a:rPr lang="en-CA" sz="1500" dirty="0" err="1">
                <a:solidFill>
                  <a:srgbClr val="FF0000"/>
                </a:solidFill>
                <a:latin typeface="Calibri" panose="020F0502020204030204" pitchFamily="34" charset="0"/>
              </a:rPr>
              <a:t>boolean</a:t>
            </a:r>
            <a:endParaRPr lang="en-CA" sz="15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21" name="Curved Connector 20"/>
          <p:cNvCxnSpPr/>
          <p:nvPr/>
        </p:nvCxnSpPr>
        <p:spPr bwMode="auto">
          <a:xfrm>
            <a:off x="3815916" y="2664060"/>
            <a:ext cx="1296144" cy="291462"/>
          </a:xfrm>
          <a:prstGeom prst="curvedConnector3">
            <a:avLst>
              <a:gd name="adj1" fmla="val -62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Curved Connector 26"/>
          <p:cNvCxnSpPr/>
          <p:nvPr/>
        </p:nvCxnSpPr>
        <p:spPr bwMode="auto">
          <a:xfrm rot="10800000">
            <a:off x="2249743" y="2529045"/>
            <a:ext cx="503087" cy="426477"/>
          </a:xfrm>
          <a:prstGeom prst="curvedConnector3">
            <a:avLst>
              <a:gd name="adj1" fmla="val -32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115616" y="2224711"/>
            <a:ext cx="1512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rgbClr val="FF0000"/>
                </a:solidFill>
                <a:latin typeface="Calibri" panose="020F0502020204030204" pitchFamily="34" charset="0"/>
              </a:rPr>
              <a:t>Cannot redefine</a:t>
            </a:r>
          </a:p>
          <a:p>
            <a:r>
              <a:rPr lang="en-CA" sz="1500" dirty="0">
                <a:solidFill>
                  <a:srgbClr val="FF0000"/>
                </a:solidFill>
                <a:latin typeface="Calibri" panose="020F0502020204030204" pitchFamily="34" charset="0"/>
              </a:rPr>
              <a:t>functions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88024" y="340579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rgbClr val="FF0000"/>
                </a:solidFill>
                <a:latin typeface="Calibri" panose="020F0502020204030204" pitchFamily="34" charset="0"/>
              </a:rPr>
              <a:t>Cannot add void</a:t>
            </a:r>
          </a:p>
        </p:txBody>
      </p:sp>
      <p:cxnSp>
        <p:nvCxnSpPr>
          <p:cNvPr id="32" name="Curved Connector 31"/>
          <p:cNvCxnSpPr/>
          <p:nvPr/>
        </p:nvCxnSpPr>
        <p:spPr bwMode="auto">
          <a:xfrm flipV="1">
            <a:off x="4139952" y="3543858"/>
            <a:ext cx="756084" cy="222180"/>
          </a:xfrm>
          <a:prstGeom prst="curvedConnector3">
            <a:avLst>
              <a:gd name="adj1" fmla="val -527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355976" y="4269890"/>
            <a:ext cx="1512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rgbClr val="FF0000"/>
                </a:solidFill>
                <a:latin typeface="Calibri" panose="020F0502020204030204" pitchFamily="34" charset="0"/>
              </a:rPr>
              <a:t>No main function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3707904" y="4422762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4620C-B0CD-6A4C-8515-B60D77A6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73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/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                 </a:t>
            </a:r>
            <a:r>
              <a:rPr lang="en-CA" sz="1350" dirty="0" err="1">
                <a:solidFill>
                  <a:srgbClr val="FF0000"/>
                </a:solidFill>
              </a:rPr>
              <a:t>printf</a:t>
            </a:r>
            <a:r>
              <a:rPr lang="en-CA" sz="1350" dirty="0">
                <a:solidFill>
                  <a:srgbClr val="FF0000"/>
                </a:solidFill>
              </a:rPr>
              <a:t>(“%d, %d, %d\n”,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>
                <a:solidFill>
                  <a:srgbClr val="FF0000"/>
                </a:solidFill>
              </a:rPr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192180" y="392190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192180" y="4083918"/>
            <a:ext cx="1350150" cy="324036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9</a:t>
              </a: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Rectangle 33"/>
          <p:cNvSpPr/>
          <p:nvPr/>
        </p:nvSpPr>
        <p:spPr bwMode="auto">
          <a:xfrm>
            <a:off x="6192180" y="4407954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33EE9-47B8-8C40-B09E-222D9ECB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14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/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chemeClr val="accent2"/>
                </a:solidFill>
              </a:rPr>
              <a:t> 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192180" y="392190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192180" y="4083918"/>
            <a:ext cx="1350150" cy="324036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9</a:t>
              </a: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134BD-F087-6946-BEBD-30C5C62D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489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/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chemeClr val="accent2"/>
                </a:solidFill>
              </a:rPr>
              <a:t> 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	     </a:t>
            </a:r>
            <a:r>
              <a:rPr lang="en-CA" sz="1350" dirty="0" err="1">
                <a:solidFill>
                  <a:srgbClr val="FF0000"/>
                </a:solidFill>
              </a:rPr>
              <a:t>printf</a:t>
            </a:r>
            <a:r>
              <a:rPr lang="en-CA" sz="1350" dirty="0">
                <a:solidFill>
                  <a:srgbClr val="FF0000"/>
                </a:solidFill>
              </a:rPr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192180" y="392190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192180" y="4083918"/>
            <a:ext cx="1350150" cy="324036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9</a:t>
              </a: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B00D-35C9-4847-9D77-CE0518F9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22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/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chemeClr val="accent2"/>
                </a:solidFill>
              </a:rPr>
              <a:t> 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	     </a:t>
            </a:r>
            <a:r>
              <a:rPr lang="en-CA" sz="1350" dirty="0" err="1">
                <a:solidFill>
                  <a:srgbClr val="FF0000"/>
                </a:solidFill>
              </a:rPr>
              <a:t>printf</a:t>
            </a:r>
            <a:r>
              <a:rPr lang="en-CA" sz="1350" dirty="0">
                <a:solidFill>
                  <a:srgbClr val="FF0000"/>
                </a:solidFill>
              </a:rPr>
              <a:t>(“%d, %d, %d\n”,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>
                <a:solidFill>
                  <a:srgbClr val="FF0000"/>
                </a:solidFill>
              </a:rPr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192180" y="392190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192180" y="4083918"/>
            <a:ext cx="1350150" cy="324036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9</a:t>
              </a: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BDC82-2063-6A46-96BC-237310A1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7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/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chemeClr val="accent2"/>
                </a:solidFill>
              </a:rPr>
              <a:t> 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</a:t>
            </a:r>
            <a:r>
              <a:rPr lang="en-CA" sz="135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CCA3D-FA0B-004C-B759-E4C1B812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63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/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chemeClr val="accent2"/>
                </a:solidFill>
              </a:rPr>
              <a:t> 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  </a:t>
            </a:r>
            <a:r>
              <a:rPr lang="en-CA" sz="1350" dirty="0" err="1">
                <a:solidFill>
                  <a:srgbClr val="FF0000"/>
                </a:solidFill>
              </a:rPr>
              <a:t>printf</a:t>
            </a:r>
            <a:r>
              <a:rPr lang="en-CA" sz="1350" dirty="0">
                <a:solidFill>
                  <a:srgbClr val="FF0000"/>
                </a:solidFill>
              </a:rPr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DAAFE-72F6-BE47-8761-1625A98C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757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/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chemeClr val="accent2"/>
                </a:solidFill>
              </a:rPr>
              <a:t> 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  </a:t>
            </a:r>
            <a:r>
              <a:rPr lang="en-CA" sz="1350" dirty="0" err="1">
                <a:solidFill>
                  <a:srgbClr val="FF0000"/>
                </a:solidFill>
              </a:rPr>
              <a:t>printf</a:t>
            </a:r>
            <a:r>
              <a:rPr lang="en-CA" sz="1350" dirty="0">
                <a:solidFill>
                  <a:srgbClr val="FF0000"/>
                </a:solidFill>
              </a:rPr>
              <a:t>(“%d, %d, %d\n”,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, y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>
                <a:solidFill>
                  <a:srgbClr val="FF0000"/>
                </a:solidFill>
              </a:rPr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70084-5F50-A448-9937-16997B80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567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/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chemeClr val="accent2"/>
                </a:solidFill>
              </a:rPr>
              <a:t> 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</a:t>
            </a:r>
            <a:r>
              <a:rPr lang="en-CA" sz="135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E4E44-6CBB-794C-BD4B-07A0FDCE9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744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/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chemeClr val="accent2"/>
                </a:solidFill>
              </a:rPr>
              <a:t> 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</a:t>
            </a:r>
            <a:r>
              <a:rPr lang="en-CA" sz="135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805A0-C08B-EA4E-A7C3-54040B8D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876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/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chemeClr val="accent2"/>
                </a:solidFill>
              </a:rPr>
              <a:t> 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75956-6552-9240-949C-60B5BB98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4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 of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Ensure that the program has a well-defined meaning</a:t>
            </a:r>
          </a:p>
          <a:p>
            <a:r>
              <a:rPr lang="en-CA" dirty="0"/>
              <a:t>Verifies properties of the program that are not caught during the earlier phases</a:t>
            </a:r>
          </a:p>
          <a:p>
            <a:pPr lvl="1"/>
            <a:r>
              <a:rPr lang="en-CA" dirty="0"/>
              <a:t>All variables are declared before use</a:t>
            </a:r>
          </a:p>
          <a:p>
            <a:pPr lvl="1"/>
            <a:r>
              <a:rPr lang="en-CA" dirty="0"/>
              <a:t>Types are used correctly in expressions </a:t>
            </a:r>
          </a:p>
          <a:p>
            <a:pPr lvl="1"/>
            <a:r>
              <a:rPr lang="en-CA" dirty="0"/>
              <a:t>Method calls have correct number and types of parameters and return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55DBC-771B-9E43-9CDF-1F08815E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2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/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chemeClr val="accent2"/>
                </a:solidFill>
              </a:rPr>
              <a:t> 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CE85A-C0FB-EE47-907E-41516D21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600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/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chemeClr val="accent2"/>
                </a:solidFill>
              </a:rPr>
              <a:t> 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FA305-D528-0743-B13C-B697FB86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014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6246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Symbol tables map </a:t>
            </a:r>
            <a:r>
              <a:rPr lang="en-US" sz="2100" b="1" dirty="0">
                <a:solidFill>
                  <a:schemeClr val="accent2"/>
                </a:solidFill>
              </a:rPr>
              <a:t>names </a:t>
            </a:r>
            <a:r>
              <a:rPr lang="en-US" sz="2100" dirty="0"/>
              <a:t>(string format) to </a:t>
            </a:r>
            <a:r>
              <a:rPr lang="en-US" sz="2100" b="1" dirty="0"/>
              <a:t>descriptors</a:t>
            </a:r>
            <a:r>
              <a:rPr lang="en-US" sz="2100" dirty="0"/>
              <a:t> (information about identifiers)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As we run our semantic analysis, continuously update the symbol table with information about what  is in scope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Typical implementation: stack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Basic Operations: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Push scope: Enter a new scope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Pop scope: Leave a scope, discarding all declarations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Insert symbol: add a new identifier to the current scope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Lookup symbol: Given an identifier, find a descriptor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25C6F4-6496-6C4F-8A11-E3FE83C8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8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a Symbol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100" dirty="0"/>
              <a:t>To process a portion of the program that creates a scope (block statements, function calls, classes, etc.)</a:t>
            </a:r>
          </a:p>
          <a:p>
            <a:pPr lvl="1"/>
            <a:r>
              <a:rPr lang="en-CA" sz="1800" dirty="0"/>
              <a:t>Enter a new scope</a:t>
            </a:r>
          </a:p>
          <a:p>
            <a:pPr lvl="1"/>
            <a:r>
              <a:rPr lang="en-CA" sz="1800" dirty="0"/>
              <a:t>Add all variable declarations to the symbol table</a:t>
            </a:r>
          </a:p>
          <a:p>
            <a:pPr lvl="1"/>
            <a:r>
              <a:rPr lang="en-CA" sz="1800" dirty="0"/>
              <a:t>Process the body of the block/function/class</a:t>
            </a:r>
          </a:p>
          <a:p>
            <a:pPr lvl="1"/>
            <a:r>
              <a:rPr lang="en-CA" sz="1800" dirty="0"/>
              <a:t>Exit the scope</a:t>
            </a:r>
          </a:p>
          <a:p>
            <a:r>
              <a:rPr lang="en-CA" sz="2100" dirty="0"/>
              <a:t>Much of semantic analysis is defined over the parse tree using symbol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42733-633F-0D40-AB4D-E7E878CF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7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Another View of Symbol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648DE-A04A-CE43-98C9-1723D631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821042" y="1429866"/>
            <a:ext cx="2696952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testFunc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x,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w, z;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7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0384" y="1429866"/>
            <a:ext cx="4586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680013" y="89756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680013" y="1383618"/>
            <a:ext cx="1350150" cy="486054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X       0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680013" y="1059582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1331640" y="1545636"/>
            <a:ext cx="216024" cy="16201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2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Another View of Symbol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96D26-1FE7-594D-BCF3-EDCDED32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821042" y="1429866"/>
            <a:ext cx="2696952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testFunc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x,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w, z;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7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0384" y="1429866"/>
            <a:ext cx="4586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680013" y="89756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680013" y="1383618"/>
            <a:ext cx="1350150" cy="486054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X       0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80013" y="2031690"/>
            <a:ext cx="1350150" cy="486054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Y       1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680013" y="1059582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680013" y="1491630"/>
            <a:ext cx="9525" cy="6480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1331640" y="1750518"/>
            <a:ext cx="216024" cy="16201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Another View of Symbol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1F688-E8A1-F540-9296-D46F47D9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821042" y="1429866"/>
            <a:ext cx="2696952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testFunc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x,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w, z;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7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0384" y="1429866"/>
            <a:ext cx="4586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680013" y="89756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680013" y="1383618"/>
            <a:ext cx="1350150" cy="486054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X       0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80013" y="2031690"/>
            <a:ext cx="1350150" cy="486054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Y       1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680013" y="1059582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680013" y="1491630"/>
            <a:ext cx="9525" cy="6480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4680013" y="2679762"/>
            <a:ext cx="1350150" cy="810090"/>
            <a:chOff x="6084168" y="3717032"/>
            <a:chExt cx="1800200" cy="1080120"/>
          </a:xfrm>
        </p:grpSpPr>
        <p:grpSp>
          <p:nvGrpSpPr>
            <p:cNvPr id="33" name="Group 32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r>
                      <a:rPr lang="en-CA" sz="1800" dirty="0">
                        <a:latin typeface="Calibri" panose="020F0502020204030204" pitchFamily="34" charset="0"/>
                      </a:rPr>
                      <a:t>       X       2</a:t>
                    </a:r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CA" sz="1800" dirty="0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Y       2</a:t>
                </a:r>
              </a:p>
            </p:txBody>
          </p:sp>
        </p:grpSp>
        <p:cxnSp>
          <p:nvCxnSpPr>
            <p:cNvPr id="32" name="Straight Connector 31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Curved Connector 33"/>
          <p:cNvCxnSpPr/>
          <p:nvPr/>
        </p:nvCxnSpPr>
        <p:spPr bwMode="auto">
          <a:xfrm rot="10800000">
            <a:off x="4680013" y="2139702"/>
            <a:ext cx="9525" cy="6480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1331640" y="1955826"/>
            <a:ext cx="216024" cy="16201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Another View of Symbol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53414-3DFA-DD40-B963-A558BF0A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821042" y="1429866"/>
            <a:ext cx="2696952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testFunc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x,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w, z;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7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0384" y="1429866"/>
            <a:ext cx="4586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680013" y="89756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680013" y="1383618"/>
            <a:ext cx="1350150" cy="486054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X       0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80013" y="2031690"/>
            <a:ext cx="1350150" cy="486054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Y       1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680013" y="1059582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680013" y="1491630"/>
            <a:ext cx="9525" cy="6480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4680013" y="2679762"/>
            <a:ext cx="1350150" cy="810090"/>
            <a:chOff x="6084168" y="3717032"/>
            <a:chExt cx="1800200" cy="1080120"/>
          </a:xfrm>
        </p:grpSpPr>
        <p:grpSp>
          <p:nvGrpSpPr>
            <p:cNvPr id="33" name="Group 32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r>
                      <a:rPr lang="en-CA" sz="1800" dirty="0">
                        <a:latin typeface="Calibri" panose="020F0502020204030204" pitchFamily="34" charset="0"/>
                      </a:rPr>
                      <a:t>       X       2</a:t>
                    </a:r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CA" sz="1800" dirty="0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Y       2</a:t>
                </a:r>
              </a:p>
            </p:txBody>
          </p:sp>
        </p:grpSp>
        <p:cxnSp>
          <p:nvCxnSpPr>
            <p:cNvPr id="32" name="Straight Connector 31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Curved Connector 33"/>
          <p:cNvCxnSpPr/>
          <p:nvPr/>
        </p:nvCxnSpPr>
        <p:spPr bwMode="auto">
          <a:xfrm rot="10800000">
            <a:off x="4680013" y="2139702"/>
            <a:ext cx="9525" cy="6480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4680013" y="3597864"/>
            <a:ext cx="1350150" cy="810090"/>
            <a:chOff x="6084168" y="3717032"/>
            <a:chExt cx="1800200" cy="1080120"/>
          </a:xfrm>
        </p:grpSpPr>
        <p:grpSp>
          <p:nvGrpSpPr>
            <p:cNvPr id="37" name="Group 36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43" name="Rectangle 4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r>
                      <a:rPr lang="en-CA" sz="1800" dirty="0">
                        <a:latin typeface="Calibri" panose="020F0502020204030204" pitchFamily="34" charset="0"/>
                      </a:rPr>
                      <a:t>       W       4</a:t>
                    </a:r>
                  </a:p>
                </p:txBody>
              </p:sp>
              <p:cxnSp>
                <p:nvCxnSpPr>
                  <p:cNvPr id="44" name="Straight Connector 4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2" name="Rectangle 4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CA" sz="1800" dirty="0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Z      4</a:t>
                </a:r>
              </a:p>
            </p:txBody>
          </p:sp>
        </p:grpSp>
        <p:cxnSp>
          <p:nvCxnSpPr>
            <p:cNvPr id="38" name="Straight Connector 37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5" name="Curved Connector 54"/>
          <p:cNvCxnSpPr>
            <a:stCxn id="42" idx="1"/>
            <a:endCxn id="22" idx="1"/>
          </p:cNvCxnSpPr>
          <p:nvPr/>
        </p:nvCxnSpPr>
        <p:spPr bwMode="auto">
          <a:xfrm rot="10800000">
            <a:off x="4680013" y="2760771"/>
            <a:ext cx="9525" cy="91810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1331640" y="2409732"/>
            <a:ext cx="216024" cy="16201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Another View of Symbol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8C2B0-8DC0-8A43-9DA2-648F26F7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821042" y="1429866"/>
            <a:ext cx="2696952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testFunc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x,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w, z;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7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0384" y="1429866"/>
            <a:ext cx="4586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680013" y="89756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680013" y="1383618"/>
            <a:ext cx="1350150" cy="486054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X       0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80013" y="2031690"/>
            <a:ext cx="1350150" cy="486054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Y       1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680013" y="1059582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680013" y="1491630"/>
            <a:ext cx="9525" cy="6480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4680013" y="2679762"/>
            <a:ext cx="1350150" cy="810090"/>
            <a:chOff x="6084168" y="3717032"/>
            <a:chExt cx="1800200" cy="1080120"/>
          </a:xfrm>
        </p:grpSpPr>
        <p:grpSp>
          <p:nvGrpSpPr>
            <p:cNvPr id="33" name="Group 32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r>
                      <a:rPr lang="en-CA" sz="1800" dirty="0">
                        <a:latin typeface="Calibri" panose="020F0502020204030204" pitchFamily="34" charset="0"/>
                      </a:rPr>
                      <a:t>       X       2</a:t>
                    </a:r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CA" sz="1800" dirty="0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Y       2</a:t>
                </a:r>
              </a:p>
            </p:txBody>
          </p:sp>
        </p:grpSp>
        <p:cxnSp>
          <p:nvCxnSpPr>
            <p:cNvPr id="32" name="Straight Connector 31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Curved Connector 33"/>
          <p:cNvCxnSpPr/>
          <p:nvPr/>
        </p:nvCxnSpPr>
        <p:spPr bwMode="auto">
          <a:xfrm rot="10800000">
            <a:off x="4680013" y="2139702"/>
            <a:ext cx="9525" cy="6480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4680013" y="3597864"/>
            <a:ext cx="1350150" cy="810090"/>
            <a:chOff x="6084168" y="3717032"/>
            <a:chExt cx="1800200" cy="1080120"/>
          </a:xfrm>
        </p:grpSpPr>
        <p:grpSp>
          <p:nvGrpSpPr>
            <p:cNvPr id="37" name="Group 36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43" name="Rectangle 4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r>
                      <a:rPr lang="en-CA" sz="1800" dirty="0">
                        <a:latin typeface="Calibri" panose="020F0502020204030204" pitchFamily="34" charset="0"/>
                      </a:rPr>
                      <a:t>       W       4</a:t>
                    </a:r>
                  </a:p>
                </p:txBody>
              </p:sp>
              <p:cxnSp>
                <p:nvCxnSpPr>
                  <p:cNvPr id="44" name="Straight Connector 4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2" name="Rectangle 4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CA" sz="1800" dirty="0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Z      4</a:t>
                </a:r>
              </a:p>
            </p:txBody>
          </p:sp>
        </p:grpSp>
        <p:cxnSp>
          <p:nvCxnSpPr>
            <p:cNvPr id="38" name="Straight Connector 37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3221850" y="4353948"/>
            <a:ext cx="1350150" cy="486054"/>
            <a:chOff x="6084168" y="3717032"/>
            <a:chExt cx="1800200" cy="648072"/>
          </a:xfrm>
        </p:grpSpPr>
        <p:grpSp>
          <p:nvGrpSpPr>
            <p:cNvPr id="46" name="Group 45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Y       1</a:t>
                </a:r>
              </a:p>
            </p:txBody>
          </p:sp>
          <p:cxnSp>
            <p:nvCxnSpPr>
              <p:cNvPr id="49" name="Straight Connector 48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7" name="Rectangle 4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5" name="Curved Connector 54"/>
          <p:cNvCxnSpPr>
            <a:stCxn id="42" idx="1"/>
            <a:endCxn id="22" idx="1"/>
          </p:cNvCxnSpPr>
          <p:nvPr/>
        </p:nvCxnSpPr>
        <p:spPr bwMode="auto">
          <a:xfrm rot="10800000">
            <a:off x="4680013" y="2760771"/>
            <a:ext cx="9525" cy="91810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Curved Connector 60"/>
          <p:cNvCxnSpPr>
            <a:stCxn id="47" idx="0"/>
            <a:endCxn id="42" idx="1"/>
          </p:cNvCxnSpPr>
          <p:nvPr/>
        </p:nvCxnSpPr>
        <p:spPr bwMode="auto">
          <a:xfrm rot="5400000" flipH="1" flipV="1">
            <a:off x="3950931" y="3624867"/>
            <a:ext cx="675075" cy="78308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1331640" y="2885070"/>
            <a:ext cx="216024" cy="16201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Another View of Symbol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CCC9E-877F-C649-83CB-ACE0BE108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821042" y="1429866"/>
            <a:ext cx="2696952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testFunc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x,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w, z;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7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0384" y="1429866"/>
            <a:ext cx="4586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680013" y="89756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680013" y="1383618"/>
            <a:ext cx="1350150" cy="486054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X       0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80013" y="2031690"/>
            <a:ext cx="1350150" cy="486054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Y       1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680013" y="1059582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680013" y="1491630"/>
            <a:ext cx="9525" cy="6480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4680013" y="2679762"/>
            <a:ext cx="1350150" cy="810090"/>
            <a:chOff x="6084168" y="3717032"/>
            <a:chExt cx="1800200" cy="1080120"/>
          </a:xfrm>
        </p:grpSpPr>
        <p:grpSp>
          <p:nvGrpSpPr>
            <p:cNvPr id="33" name="Group 32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r>
                      <a:rPr lang="en-CA" sz="1800" dirty="0">
                        <a:latin typeface="Calibri" panose="020F0502020204030204" pitchFamily="34" charset="0"/>
                      </a:rPr>
                      <a:t>       X       2</a:t>
                    </a:r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CA" sz="1800" dirty="0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Y       2</a:t>
                </a:r>
              </a:p>
            </p:txBody>
          </p:sp>
        </p:grpSp>
        <p:cxnSp>
          <p:nvCxnSpPr>
            <p:cNvPr id="32" name="Straight Connector 31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Curved Connector 33"/>
          <p:cNvCxnSpPr/>
          <p:nvPr/>
        </p:nvCxnSpPr>
        <p:spPr bwMode="auto">
          <a:xfrm rot="10800000">
            <a:off x="4680013" y="2139702"/>
            <a:ext cx="9525" cy="6480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4680013" y="3597864"/>
            <a:ext cx="1350150" cy="810090"/>
            <a:chOff x="6084168" y="3717032"/>
            <a:chExt cx="1800200" cy="1080120"/>
          </a:xfrm>
        </p:grpSpPr>
        <p:grpSp>
          <p:nvGrpSpPr>
            <p:cNvPr id="37" name="Group 36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43" name="Rectangle 4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r>
                      <a:rPr lang="en-CA" sz="1800" dirty="0">
                        <a:latin typeface="Calibri" panose="020F0502020204030204" pitchFamily="34" charset="0"/>
                      </a:rPr>
                      <a:t>       W       4</a:t>
                    </a:r>
                  </a:p>
                </p:txBody>
              </p:sp>
              <p:cxnSp>
                <p:nvCxnSpPr>
                  <p:cNvPr id="44" name="Straight Connector 4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2" name="Rectangle 4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CA" sz="1800" dirty="0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Z      4</a:t>
                </a:r>
              </a:p>
            </p:txBody>
          </p:sp>
        </p:grpSp>
        <p:cxnSp>
          <p:nvCxnSpPr>
            <p:cNvPr id="38" name="Straight Connector 37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3221850" y="4353948"/>
            <a:ext cx="1350150" cy="486054"/>
            <a:chOff x="6084168" y="3717032"/>
            <a:chExt cx="1800200" cy="648072"/>
          </a:xfrm>
        </p:grpSpPr>
        <p:grpSp>
          <p:nvGrpSpPr>
            <p:cNvPr id="46" name="Group 45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Y       1</a:t>
                </a:r>
              </a:p>
            </p:txBody>
          </p:sp>
          <p:cxnSp>
            <p:nvCxnSpPr>
              <p:cNvPr id="49" name="Straight Connector 48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7" name="Rectangle 4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138174" y="4353948"/>
            <a:ext cx="1350150" cy="486054"/>
            <a:chOff x="6084168" y="3717032"/>
            <a:chExt cx="1800200" cy="648072"/>
          </a:xfrm>
        </p:grpSpPr>
        <p:grpSp>
          <p:nvGrpSpPr>
            <p:cNvPr id="51" name="Group 50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53" name="Rectangle 5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W       9</a:t>
                </a:r>
              </a:p>
            </p:txBody>
          </p:sp>
          <p:cxnSp>
            <p:nvCxnSpPr>
              <p:cNvPr id="54" name="Straight Connector 5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2" name="Rectangle 51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5" name="Curved Connector 54"/>
          <p:cNvCxnSpPr>
            <a:stCxn id="42" idx="1"/>
            <a:endCxn id="22" idx="1"/>
          </p:cNvCxnSpPr>
          <p:nvPr/>
        </p:nvCxnSpPr>
        <p:spPr bwMode="auto">
          <a:xfrm rot="10800000">
            <a:off x="4680013" y="2760771"/>
            <a:ext cx="9525" cy="91810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Curved Connector 60"/>
          <p:cNvCxnSpPr>
            <a:stCxn id="47" idx="0"/>
            <a:endCxn id="42" idx="1"/>
          </p:cNvCxnSpPr>
          <p:nvPr/>
        </p:nvCxnSpPr>
        <p:spPr bwMode="auto">
          <a:xfrm rot="5400000" flipH="1" flipV="1">
            <a:off x="3950931" y="3624867"/>
            <a:ext cx="675075" cy="78308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Curved Connector 63"/>
          <p:cNvCxnSpPr>
            <a:stCxn id="52" idx="0"/>
            <a:endCxn id="42" idx="3"/>
          </p:cNvCxnSpPr>
          <p:nvPr/>
        </p:nvCxnSpPr>
        <p:spPr bwMode="auto">
          <a:xfrm rot="16200000" flipV="1">
            <a:off x="6084169" y="3624868"/>
            <a:ext cx="675075" cy="78308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1331640" y="3576006"/>
            <a:ext cx="216024" cy="16201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 in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Reject all/most of the incorrect programs</a:t>
            </a:r>
          </a:p>
          <a:p>
            <a:r>
              <a:rPr lang="en-CA" dirty="0"/>
              <a:t>Accept all correct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516B6-215A-5A40-9115-92015B84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856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Spaghetti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Treat the symbol table as a linked structure of scopes</a:t>
            </a:r>
          </a:p>
          <a:p>
            <a:r>
              <a:rPr lang="en-CA" dirty="0"/>
              <a:t>Each scope stores a pointer to its parent, but not vice-versa</a:t>
            </a:r>
          </a:p>
          <a:p>
            <a:r>
              <a:rPr lang="en-CA" dirty="0"/>
              <a:t>From any point in the program, symbol table appears to be a stack</a:t>
            </a:r>
          </a:p>
          <a:p>
            <a:r>
              <a:rPr lang="en-CA" dirty="0"/>
              <a:t>This is called a </a:t>
            </a:r>
            <a:r>
              <a:rPr lang="en-CA" dirty="0">
                <a:solidFill>
                  <a:schemeClr val="accent2"/>
                </a:solidFill>
              </a:rPr>
              <a:t>spaghetti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CD70C-C229-7C45-8D5D-2044E30D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7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Two Interpretations?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Spaghetti stack is a </a:t>
            </a:r>
            <a:r>
              <a:rPr lang="en-CA" i="1" dirty="0"/>
              <a:t>static structure</a:t>
            </a:r>
            <a:r>
              <a:rPr lang="en-CA" dirty="0"/>
              <a:t>; explicit stack is </a:t>
            </a:r>
            <a:r>
              <a:rPr lang="en-CA" i="1" dirty="0"/>
              <a:t>dynamic structure.</a:t>
            </a:r>
          </a:p>
          <a:p>
            <a:r>
              <a:rPr lang="en-CA" dirty="0"/>
              <a:t>Spaghetti stack can be stored in the abstract syntax tree data structure for a program.</a:t>
            </a:r>
          </a:p>
          <a:p>
            <a:r>
              <a:rPr lang="en-CA" dirty="0"/>
              <a:t>Explicit stack uses less memory and is better for recursive function invocations.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E2D77-138E-E244-BCE0-33D1BE340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656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F8A1A6-A002-264F-AC29-8C1DD67A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64" y="111582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protected int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6606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19" name="Curved Connector 18"/>
          <p:cNvCxnSpPr>
            <a:stCxn id="11" idx="1"/>
            <a:endCxn id="8" idx="1"/>
          </p:cNvCxnSpPr>
          <p:nvPr/>
        </p:nvCxnSpPr>
        <p:spPr bwMode="auto">
          <a:xfrm rot="10800000">
            <a:off x="516606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166066" y="1841814"/>
            <a:ext cx="1836204" cy="979076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sz="1800" dirty="0" err="1">
                        <a:latin typeface="Calibri" panose="020F0502020204030204" pitchFamily="34" charset="0"/>
                      </a:rPr>
                      <a:t>publicBaseInt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</a:t>
                </a:r>
                <a:r>
                  <a:rPr lang="en-CA" sz="1800" dirty="0" err="1">
                    <a:latin typeface="Calibri" panose="020F0502020204030204" pitchFamily="34" charset="0"/>
                  </a:rPr>
                  <a:t>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   2</a:t>
                </a: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410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4DE8A5-719B-A841-AE75-837EECCD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01151" y="1129052"/>
            <a:ext cx="3646550" cy="3606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protected int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derivedInt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4;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void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doSomething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derivedInt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16606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16606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166066" y="1841814"/>
            <a:ext cx="1836204" cy="979076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sz="1800" dirty="0" err="1">
                        <a:latin typeface="Calibri" panose="020F0502020204030204" pitchFamily="34" charset="0"/>
                      </a:rPr>
                      <a:t>publicBaseInt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</a:t>
                </a:r>
                <a:r>
                  <a:rPr lang="en-CA" sz="1800" dirty="0" err="1">
                    <a:latin typeface="Calibri" panose="020F0502020204030204" pitchFamily="34" charset="0"/>
                  </a:rPr>
                  <a:t>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   2</a:t>
                </a: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166066" y="2007316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166066" y="3104842"/>
            <a:ext cx="1836204" cy="979076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 defTabSz="685800"/>
                    <a:r>
                      <a:rPr lang="en-CA" sz="1800" dirty="0" err="1">
                        <a:latin typeface="Calibri" panose="020F0502020204030204" pitchFamily="34" charset="0"/>
                      </a:rPr>
                      <a:t>derivedInt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      3</a:t>
                    </a: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Derived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 err="1">
                    <a:latin typeface="Calibri" panose="020F0502020204030204" pitchFamily="34" charset="0"/>
                  </a:rPr>
                  <a:t>publicBaseInt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4</a:t>
                </a: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3261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6AF75-4A5B-4144-B959-FBDAEEB3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46911" y="1095781"/>
            <a:ext cx="3588588" cy="3671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protected int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derivedInt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4;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void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doSomething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derivedInt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16606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16606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166066" y="1841814"/>
            <a:ext cx="1836204" cy="979076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sz="1800" dirty="0" err="1">
                        <a:latin typeface="Calibri" panose="020F0502020204030204" pitchFamily="34" charset="0"/>
                      </a:rPr>
                      <a:t>publicBaseInt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</a:t>
                </a:r>
                <a:r>
                  <a:rPr lang="en-CA" sz="1800" dirty="0" err="1">
                    <a:latin typeface="Calibri" panose="020F0502020204030204" pitchFamily="34" charset="0"/>
                  </a:rPr>
                  <a:t>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   2</a:t>
                </a: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166066" y="2007316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166066" y="3104842"/>
            <a:ext cx="1836204" cy="979076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 defTabSz="685800"/>
                    <a:r>
                      <a:rPr lang="en-CA" sz="1800" dirty="0" err="1">
                        <a:latin typeface="Calibri" panose="020F0502020204030204" pitchFamily="34" charset="0"/>
                      </a:rPr>
                      <a:t>derivedInt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       3</a:t>
                    </a: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Derived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 err="1">
                    <a:latin typeface="Calibri" panose="020F0502020204030204" pitchFamily="34" charset="0"/>
                  </a:rPr>
                  <a:t>publicBaseInt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4</a:t>
                </a: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6414286" y="12793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</a:t>
            </a:r>
            <a:endParaRPr lang="en-CA" sz="135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defTabSz="685800"/>
            <a:endParaRPr lang="en-CA" sz="1350" dirty="0">
              <a:latin typeface="Calibri" panose="020F0502020204030204" pitchFamily="34" charset="0"/>
            </a:endParaRPr>
          </a:p>
          <a:p>
            <a:pPr defTabSz="685800"/>
            <a:endParaRPr lang="en-CA" sz="1350" dirty="0">
              <a:latin typeface="Calibri" panose="020F0502020204030204" pitchFamily="34" charset="0"/>
            </a:endParaRPr>
          </a:p>
          <a:p>
            <a:pPr defTabSz="685800"/>
            <a:endParaRPr lang="en-CA" sz="135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4315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C45695-D8A5-E74B-95FA-7AB08A3E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77270" y="1111753"/>
            <a:ext cx="3887383" cy="366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protocted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derivedInt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4;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void 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doSomething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derivedInt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16606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16606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166066" y="1841814"/>
            <a:ext cx="1836204" cy="979076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sz="1800" dirty="0" err="1">
                        <a:latin typeface="Calibri" panose="020F0502020204030204" pitchFamily="34" charset="0"/>
                      </a:rPr>
                      <a:t>publicBaseInt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</a:t>
                </a:r>
                <a:r>
                  <a:rPr lang="en-CA" sz="1800" dirty="0" err="1">
                    <a:latin typeface="Calibri" panose="020F0502020204030204" pitchFamily="34" charset="0"/>
                  </a:rPr>
                  <a:t>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   2</a:t>
                </a: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166066" y="2007316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166066" y="3104842"/>
            <a:ext cx="1836204" cy="979076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 defTabSz="685800"/>
                    <a:r>
                      <a:rPr lang="en-CA" sz="1800" dirty="0" err="1">
                        <a:latin typeface="Calibri" panose="020F0502020204030204" pitchFamily="34" charset="0"/>
                      </a:rPr>
                      <a:t>derivedInt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       3</a:t>
                    </a: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Derived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 err="1">
                    <a:latin typeface="Calibri" panose="020F0502020204030204" pitchFamily="34" charset="0"/>
                  </a:rPr>
                  <a:t>publicBaseInt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4</a:t>
                </a: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6488133" y="148096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</a:t>
            </a:r>
            <a:endParaRPr lang="en-CA" sz="135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defTabSz="685800"/>
            <a:endParaRPr lang="en-CA" sz="1350" dirty="0">
              <a:latin typeface="Calibri" panose="020F0502020204030204" pitchFamily="34" charset="0"/>
            </a:endParaRPr>
          </a:p>
          <a:p>
            <a:pPr defTabSz="685800"/>
            <a:endParaRPr lang="en-CA" sz="1350" dirty="0">
              <a:latin typeface="Calibri" panose="020F0502020204030204" pitchFamily="34" charset="0"/>
            </a:endParaRPr>
          </a:p>
          <a:p>
            <a:pPr defTabSz="685800"/>
            <a:endParaRPr lang="en-CA" sz="1350" dirty="0">
              <a:latin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166066" y="4400986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166067" y="3328375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7981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249492"/>
            <a:ext cx="5829300" cy="857250"/>
          </a:xfrm>
        </p:spPr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951570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protected int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derivedInt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4;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void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doSomething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derivedInt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6606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16606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166066" y="1841814"/>
            <a:ext cx="1836204" cy="979076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sz="1800" dirty="0" err="1">
                        <a:latin typeface="Calibri" panose="020F0502020204030204" pitchFamily="34" charset="0"/>
                      </a:rPr>
                      <a:t>publicBaseInt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</a:t>
                </a:r>
                <a:r>
                  <a:rPr lang="en-CA" sz="1800" dirty="0" err="1">
                    <a:latin typeface="Calibri" panose="020F0502020204030204" pitchFamily="34" charset="0"/>
                  </a:rPr>
                  <a:t>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   2</a:t>
                </a: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166066" y="2007316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166066" y="3104842"/>
            <a:ext cx="1836204" cy="979076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 defTabSz="685800"/>
                    <a:r>
                      <a:rPr lang="en-CA" sz="1800" dirty="0" err="1">
                        <a:latin typeface="Calibri" panose="020F0502020204030204" pitchFamily="34" charset="0"/>
                      </a:rPr>
                      <a:t>derivedInt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       3</a:t>
                    </a: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Derived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 err="1">
                    <a:latin typeface="Calibri" panose="020F0502020204030204" pitchFamily="34" charset="0"/>
                  </a:rPr>
                  <a:t>publicBaseInt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4</a:t>
                </a: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6457950" y="160764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4</a:t>
            </a:r>
            <a:endParaRPr lang="en-CA" sz="135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defTabSz="685800"/>
            <a:endParaRPr lang="en-CA" sz="1350" dirty="0">
              <a:latin typeface="Calibri" panose="020F0502020204030204" pitchFamily="34" charset="0"/>
            </a:endParaRPr>
          </a:p>
          <a:p>
            <a:pPr defTabSz="685800"/>
            <a:endParaRPr lang="en-CA" sz="1350" dirty="0">
              <a:latin typeface="Calibri" panose="020F0502020204030204" pitchFamily="34" charset="0"/>
            </a:endParaRPr>
          </a:p>
          <a:p>
            <a:pPr defTabSz="685800"/>
            <a:endParaRPr lang="en-CA" sz="1350" dirty="0">
              <a:latin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166066" y="4400986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166067" y="3328375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99F825-95BF-5840-B0A7-C965A71C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661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249492"/>
            <a:ext cx="5829300" cy="857250"/>
          </a:xfrm>
        </p:spPr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951570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protected int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derivedInt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4;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void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doSomething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baseInt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derivedInt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6606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16606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166066" y="1841814"/>
            <a:ext cx="1836204" cy="979076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sz="1800" dirty="0" err="1">
                        <a:latin typeface="Calibri" panose="020F0502020204030204" pitchFamily="34" charset="0"/>
                      </a:rPr>
                      <a:t>publicBaseInt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</a:t>
                </a:r>
                <a:r>
                  <a:rPr lang="en-CA" sz="1800" dirty="0" err="1">
                    <a:latin typeface="Calibri" panose="020F0502020204030204" pitchFamily="34" charset="0"/>
                  </a:rPr>
                  <a:t>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   2</a:t>
                </a: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166066" y="2007316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166066" y="3104842"/>
            <a:ext cx="1836204" cy="979076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 defTabSz="685800"/>
                    <a:r>
                      <a:rPr lang="en-CA" sz="1800" dirty="0" err="1">
                        <a:latin typeface="Calibri" panose="020F0502020204030204" pitchFamily="34" charset="0"/>
                      </a:rPr>
                      <a:t>derivedInt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       3</a:t>
                    </a: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Derived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 err="1">
                    <a:latin typeface="Calibri" panose="020F0502020204030204" pitchFamily="34" charset="0"/>
                  </a:rPr>
                  <a:t>publicBaseInt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4</a:t>
                </a: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6479779" y="160764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4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2</a:t>
            </a:r>
          </a:p>
          <a:p>
            <a:pPr defTabSz="685800"/>
            <a:endParaRPr lang="en-CA" sz="1350" dirty="0">
              <a:latin typeface="Calibri" panose="020F0502020204030204" pitchFamily="34" charset="0"/>
            </a:endParaRPr>
          </a:p>
          <a:p>
            <a:pPr defTabSz="685800"/>
            <a:endParaRPr lang="en-CA" sz="1350" dirty="0">
              <a:latin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166066" y="4400986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166067" y="3328375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2E256E-D5FC-AF45-8C02-6EDC1443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338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249492"/>
            <a:ext cx="5829300" cy="857250"/>
          </a:xfrm>
        </p:spPr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951570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protected int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derivedInt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4;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void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doSomething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derivedInt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6606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16606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166066" y="1841814"/>
            <a:ext cx="1836204" cy="979076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sz="1800" dirty="0" err="1">
                        <a:latin typeface="Calibri" panose="020F0502020204030204" pitchFamily="34" charset="0"/>
                      </a:rPr>
                      <a:t>publicBaseInt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</a:t>
                </a:r>
                <a:r>
                  <a:rPr lang="en-CA" sz="1800" dirty="0" err="1">
                    <a:latin typeface="Calibri" panose="020F0502020204030204" pitchFamily="34" charset="0"/>
                  </a:rPr>
                  <a:t>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   2</a:t>
                </a: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166066" y="2007316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166066" y="3104842"/>
            <a:ext cx="1836204" cy="979076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 defTabSz="685800"/>
                    <a:r>
                      <a:rPr lang="en-CA" sz="1800" dirty="0" err="1">
                        <a:latin typeface="Calibri" panose="020F0502020204030204" pitchFamily="34" charset="0"/>
                      </a:rPr>
                      <a:t>derivedInt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       3</a:t>
                    </a: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Derived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 err="1">
                    <a:latin typeface="Calibri" panose="020F0502020204030204" pitchFamily="34" charset="0"/>
                  </a:rPr>
                  <a:t>publicBaseInt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4</a:t>
                </a: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6526489" y="153796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4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3</a:t>
            </a:r>
            <a:endParaRPr lang="en-CA" sz="1350" dirty="0">
              <a:latin typeface="Calibri" panose="020F0502020204030204" pitchFamily="34" charset="0"/>
            </a:endParaRPr>
          </a:p>
          <a:p>
            <a:pPr defTabSz="685800"/>
            <a:endParaRPr lang="en-CA" sz="1350" dirty="0">
              <a:latin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166066" y="4400986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166067" y="3328375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ECFDC-9641-A64F-A4FB-22926F58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741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249492"/>
            <a:ext cx="5829300" cy="857250"/>
          </a:xfrm>
        </p:spPr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951570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protected int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derivedInt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4;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void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doSomething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derivedInt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6606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16606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166066" y="1841814"/>
            <a:ext cx="1836204" cy="979076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sz="1800" dirty="0" err="1">
                        <a:latin typeface="Calibri" panose="020F0502020204030204" pitchFamily="34" charset="0"/>
                      </a:rPr>
                      <a:t>publicBaseInt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</a:t>
                </a:r>
                <a:r>
                  <a:rPr lang="en-CA" sz="1800" dirty="0" err="1">
                    <a:latin typeface="Calibri" panose="020F0502020204030204" pitchFamily="34" charset="0"/>
                  </a:rPr>
                  <a:t>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   2</a:t>
                </a: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166066" y="2007316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166066" y="3104842"/>
            <a:ext cx="1836204" cy="979076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 defTabSz="685800"/>
                    <a:r>
                      <a:rPr lang="en-CA" sz="1800" dirty="0" err="1">
                        <a:latin typeface="Calibri" panose="020F0502020204030204" pitchFamily="34" charset="0"/>
                      </a:rPr>
                      <a:t>derivedInt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       3</a:t>
                    </a: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Derived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 err="1">
                    <a:latin typeface="Calibri" panose="020F0502020204030204" pitchFamily="34" charset="0"/>
                  </a:rPr>
                  <a:t>publicBaseInt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4</a:t>
                </a: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6516217" y="140050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4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3</a:t>
            </a:r>
            <a:endParaRPr lang="en-CA" sz="1350" dirty="0">
              <a:latin typeface="Calibri" panose="020F0502020204030204" pitchFamily="34" charset="0"/>
            </a:endParaRPr>
          </a:p>
          <a:p>
            <a:pPr defTabSz="685800"/>
            <a:endParaRPr lang="en-CA" sz="1350" dirty="0">
              <a:latin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166066" y="4400986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166067" y="3328375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5166066" y="4731990"/>
            <a:ext cx="1836204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800" dirty="0" err="1">
                <a:latin typeface="Calibri" panose="020F0502020204030204" pitchFamily="34" charset="0"/>
              </a:rPr>
              <a:t>publicBaseInt</a:t>
            </a:r>
            <a:r>
              <a:rPr lang="en-CA" sz="1800" dirty="0">
                <a:latin typeface="Calibri" panose="020F0502020204030204" pitchFamily="34" charset="0"/>
              </a:rPr>
              <a:t>    6</a:t>
            </a: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6602796" y="4731990"/>
            <a:ext cx="0" cy="324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856348-1C41-4E42-B042-17D4A839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/>
              <a:t>func</a:t>
            </a:r>
            <a:r>
              <a:rPr lang="en-CA" dirty="0"/>
              <a:t> main () </a:t>
            </a:r>
            <a:r>
              <a:rPr lang="en-CA" dirty="0" err="1"/>
              <a:t>int</a:t>
            </a:r>
            <a:r>
              <a:rPr lang="en-CA" dirty="0"/>
              <a:t> {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/>
              <a:t>var</a:t>
            </a:r>
            <a:r>
              <a:rPr lang="en-CA" dirty="0"/>
              <a:t> x string;</a:t>
            </a:r>
          </a:p>
          <a:p>
            <a:pPr marL="0" indent="0">
              <a:buNone/>
            </a:pPr>
            <a:r>
              <a:rPr lang="en-CA" dirty="0"/>
              <a:t>	if (false) {</a:t>
            </a:r>
          </a:p>
          <a:p>
            <a:pPr marL="0" indent="0">
              <a:buNone/>
            </a:pPr>
            <a:r>
              <a:rPr lang="en-CA" dirty="0"/>
              <a:t>		x = 137;</a:t>
            </a:r>
          </a:p>
          <a:p>
            <a:pPr marL="0" indent="0">
              <a:buNone/>
            </a:pPr>
            <a:r>
              <a:rPr lang="en-CA" dirty="0"/>
              <a:t>	}</a:t>
            </a:r>
          </a:p>
          <a:p>
            <a:pPr marL="0" indent="0">
              <a:buNone/>
            </a:pPr>
            <a:r>
              <a:rPr lang="en-CA" dirty="0"/>
              <a:t> }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907704" y="2763628"/>
            <a:ext cx="1152128" cy="411333"/>
          </a:xfrm>
          <a:prstGeom prst="rect">
            <a:avLst/>
          </a:prstGeom>
          <a:solidFill>
            <a:schemeClr val="bg2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Validity versus Correctness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26006" y="3174962"/>
            <a:ext cx="1512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rgbClr val="FF0000"/>
                </a:solidFill>
                <a:latin typeface="Calibri" panose="020F0502020204030204" pitchFamily="34" charset="0"/>
              </a:rPr>
              <a:t>Safe! cannot happen!</a:t>
            </a:r>
          </a:p>
        </p:txBody>
      </p:sp>
      <p:cxnSp>
        <p:nvCxnSpPr>
          <p:cNvPr id="8" name="Curved Connector 7"/>
          <p:cNvCxnSpPr>
            <a:cxnSpLocks/>
          </p:cNvCxnSpPr>
          <p:nvPr/>
        </p:nvCxnSpPr>
        <p:spPr bwMode="auto">
          <a:xfrm>
            <a:off x="3059832" y="2914070"/>
            <a:ext cx="1782198" cy="59065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A91FA-D9DC-7748-A155-AEE850C6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249492"/>
            <a:ext cx="5829300" cy="857250"/>
          </a:xfrm>
        </p:spPr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951570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protected int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derivedInt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4;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void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doSomething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derivedInt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6606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16606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166066" y="1841814"/>
            <a:ext cx="1836204" cy="979076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sz="1800" dirty="0" err="1">
                        <a:latin typeface="Calibri" panose="020F0502020204030204" pitchFamily="34" charset="0"/>
                      </a:rPr>
                      <a:t>publicBaseInt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</a:t>
                </a:r>
                <a:r>
                  <a:rPr lang="en-CA" sz="1800" dirty="0" err="1">
                    <a:latin typeface="Calibri" panose="020F0502020204030204" pitchFamily="34" charset="0"/>
                  </a:rPr>
                  <a:t>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   2</a:t>
                </a: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166066" y="2007316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166066" y="3104842"/>
            <a:ext cx="1836204" cy="979076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 defTabSz="685800"/>
                    <a:r>
                      <a:rPr lang="en-CA" sz="1800" dirty="0" err="1">
                        <a:latin typeface="Calibri" panose="020F0502020204030204" pitchFamily="34" charset="0"/>
                      </a:rPr>
                      <a:t>derivedInt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       3</a:t>
                    </a: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Derived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 err="1">
                    <a:latin typeface="Calibri" panose="020F0502020204030204" pitchFamily="34" charset="0"/>
                  </a:rPr>
                  <a:t>publicBaseInt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4</a:t>
                </a: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6516217" y="12793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4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3</a:t>
            </a:r>
            <a:endParaRPr lang="en-CA" sz="1350" dirty="0">
              <a:latin typeface="Calibri" panose="020F0502020204030204" pitchFamily="34" charset="0"/>
            </a:endParaRP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6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166066" y="4400986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166067" y="3328375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5166066" y="4731990"/>
            <a:ext cx="1836204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800" dirty="0" err="1">
                <a:latin typeface="Calibri" panose="020F0502020204030204" pitchFamily="34" charset="0"/>
              </a:rPr>
              <a:t>publicBaseInt</a:t>
            </a:r>
            <a:r>
              <a:rPr lang="en-CA" sz="1800" dirty="0">
                <a:latin typeface="Calibri" panose="020F0502020204030204" pitchFamily="34" charset="0"/>
              </a:rPr>
              <a:t>    6</a:t>
            </a: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6602796" y="4731990"/>
            <a:ext cx="0" cy="324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882291-F7E0-704B-962F-129F7D50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432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Inheritance and Scoping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Typically, the scope for a derived class will store a link to the scope of its base class</a:t>
            </a:r>
          </a:p>
          <a:p>
            <a:r>
              <a:rPr lang="en-CA" dirty="0"/>
              <a:t>Looking up a field of a class traverses the scope chain until that field is found or a semantic error is found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885C9-592A-7347-B0FB-0F338B95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319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Explicit Disambiguation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A2530-6266-7D42-A04B-D4E64FEC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41441" y="1212135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void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doSomething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this.value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super.value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7615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597615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976156" y="1841814"/>
            <a:ext cx="1836204" cy="655040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sz="1800" dirty="0">
                    <a:latin typeface="Calibri" panose="020F0502020204030204" pitchFamily="34" charset="0"/>
                  </a:rPr>
                  <a:t> value                 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Base</a:t>
              </a: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5976156" y="2007316"/>
            <a:ext cx="9525" cy="89195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5976156" y="2733768"/>
            <a:ext cx="1836204" cy="655040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>
                    <a:latin typeface="Calibri" panose="020F0502020204030204" pitchFamily="34" charset="0"/>
                  </a:rPr>
                  <a:t> value                 2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Derived</a:t>
              </a: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5976156" y="3651870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5976156" y="2899270"/>
            <a:ext cx="9525" cy="91810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5976156" y="3982874"/>
            <a:ext cx="1836204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sz="1800" dirty="0">
                <a:latin typeface="Calibri" panose="020F0502020204030204" pitchFamily="34" charset="0"/>
              </a:rPr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7412886" y="3982874"/>
            <a:ext cx="0" cy="324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568511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Explicit Disambiguation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void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doSomething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this.value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super.value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7615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597615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976156" y="1841814"/>
            <a:ext cx="1836204" cy="655040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sz="1800" dirty="0">
                    <a:latin typeface="Calibri" panose="020F0502020204030204" pitchFamily="34" charset="0"/>
                  </a:rPr>
                  <a:t> value                 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Base</a:t>
              </a: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5976156" y="2007316"/>
            <a:ext cx="9525" cy="89195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5976156" y="2733768"/>
            <a:ext cx="1836204" cy="655040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>
                    <a:latin typeface="Calibri" panose="020F0502020204030204" pitchFamily="34" charset="0"/>
                  </a:rPr>
                  <a:t> value                 2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Derived</a:t>
              </a: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5976156" y="3651870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5976156" y="2899270"/>
            <a:ext cx="9525" cy="91810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5976156" y="3982874"/>
            <a:ext cx="1836204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sz="1800" dirty="0">
                <a:latin typeface="Calibri" panose="020F0502020204030204" pitchFamily="34" charset="0"/>
              </a:rPr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7412886" y="3982874"/>
            <a:ext cx="0" cy="324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EA81DE-BBED-3D4E-B53D-A80BB5BD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040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Explicit Disambiguation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void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doSomething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this.value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super.value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7615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597615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976156" y="1841814"/>
            <a:ext cx="1836204" cy="655040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sz="1800" dirty="0">
                    <a:latin typeface="Calibri" panose="020F0502020204030204" pitchFamily="34" charset="0"/>
                  </a:rPr>
                  <a:t> value                 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Base</a:t>
              </a: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5976156" y="2007316"/>
            <a:ext cx="9525" cy="89195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5976156" y="2733768"/>
            <a:ext cx="1836204" cy="655040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>
                    <a:latin typeface="Calibri" panose="020F0502020204030204" pitchFamily="34" charset="0"/>
                  </a:rPr>
                  <a:t> value                 2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Derived</a:t>
              </a: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5976156" y="3651870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5976156" y="2899270"/>
            <a:ext cx="9525" cy="91810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5976156" y="3982874"/>
            <a:ext cx="1836204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sz="1800" dirty="0">
                <a:latin typeface="Calibri" panose="020F0502020204030204" pitchFamily="34" charset="0"/>
              </a:rPr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7412886" y="3982874"/>
            <a:ext cx="0" cy="324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2411760" y="3921900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3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FC1FA-1224-7640-AEF4-8860802B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650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Explicit Disambiguation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void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doSomething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this.value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super.value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7615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597615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976156" y="1841814"/>
            <a:ext cx="1836204" cy="655040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sz="1800" dirty="0">
                    <a:latin typeface="Calibri" panose="020F0502020204030204" pitchFamily="34" charset="0"/>
                  </a:rPr>
                  <a:t> value                 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Base</a:t>
              </a: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5976156" y="2007316"/>
            <a:ext cx="9525" cy="89195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5976156" y="2733768"/>
            <a:ext cx="1836204" cy="655040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>
                    <a:latin typeface="Calibri" panose="020F0502020204030204" pitchFamily="34" charset="0"/>
                  </a:rPr>
                  <a:t> value                 2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Derived</a:t>
              </a: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5976156" y="3651870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5976156" y="2899270"/>
            <a:ext cx="9525" cy="91810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5976156" y="3982874"/>
            <a:ext cx="1836204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sz="1800" dirty="0">
                <a:latin typeface="Calibri" panose="020F0502020204030204" pitchFamily="34" charset="0"/>
              </a:rPr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7412886" y="3982874"/>
            <a:ext cx="0" cy="324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2411760" y="3921900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3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629F0E-5F82-A040-B082-C23BE727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975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Explicit Disambiguation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void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doSomething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this.value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super.value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7615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597615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976156" y="1841814"/>
            <a:ext cx="1836204" cy="655040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sz="1800" dirty="0">
                    <a:latin typeface="Calibri" panose="020F0502020204030204" pitchFamily="34" charset="0"/>
                  </a:rPr>
                  <a:t> value                 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Base</a:t>
              </a: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5976156" y="2007316"/>
            <a:ext cx="9525" cy="89195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5976156" y="2733768"/>
            <a:ext cx="1836204" cy="655040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>
                    <a:latin typeface="Calibri" panose="020F0502020204030204" pitchFamily="34" charset="0"/>
                  </a:rPr>
                  <a:t> value                 2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Derived</a:t>
              </a: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5976156" y="3651870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5976156" y="2899270"/>
            <a:ext cx="9525" cy="91810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5976156" y="3982874"/>
            <a:ext cx="1836204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sz="1800" dirty="0">
                <a:latin typeface="Calibri" panose="020F0502020204030204" pitchFamily="34" charset="0"/>
              </a:rPr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7412886" y="3982874"/>
            <a:ext cx="0" cy="324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2411760" y="3921900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3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1</a:t>
            </a:r>
            <a:endParaRPr lang="en-CA" sz="1350" dirty="0">
              <a:latin typeface="Calibri" panose="020F0502020204030204" pitchFamily="34" charset="0"/>
            </a:endParaRP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669F00-3B0B-F341-8677-4FE65943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975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Explicit Disambiguation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void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doSomething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this.value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super.value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7615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597615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976156" y="1841814"/>
            <a:ext cx="1836204" cy="655040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sz="1800" dirty="0">
                    <a:latin typeface="Calibri" panose="020F0502020204030204" pitchFamily="34" charset="0"/>
                  </a:rPr>
                  <a:t> value                 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Base</a:t>
              </a: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5976156" y="2007316"/>
            <a:ext cx="9525" cy="89195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5976156" y="2733768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Derived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976156" y="3651870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5976156" y="2899270"/>
            <a:ext cx="9525" cy="91810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5976156" y="3982874"/>
            <a:ext cx="1836204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sz="1800" dirty="0">
                <a:latin typeface="Calibri" panose="020F0502020204030204" pitchFamily="34" charset="0"/>
              </a:rPr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7412886" y="3982874"/>
            <a:ext cx="0" cy="324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2411760" y="3921900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94E86-C655-5A48-940C-B3F27562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114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Explicit Disambiguation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void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doSomething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this.value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super.value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7615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597615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976156" y="1841814"/>
            <a:ext cx="1836204" cy="655040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sz="1800" dirty="0">
                    <a:latin typeface="Calibri" panose="020F0502020204030204" pitchFamily="34" charset="0"/>
                  </a:rPr>
                  <a:t> value                 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Base</a:t>
              </a: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5976156" y="2007316"/>
            <a:ext cx="9525" cy="89195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5976156" y="2733768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Derived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976156" y="3651870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5976156" y="2899270"/>
            <a:ext cx="9525" cy="91810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5976156" y="3982874"/>
            <a:ext cx="1836204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sz="1800" dirty="0">
                <a:latin typeface="Calibri" panose="020F0502020204030204" pitchFamily="34" charset="0"/>
              </a:rPr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7412886" y="3982874"/>
            <a:ext cx="0" cy="324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2411760" y="3921900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3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51922A-1FAE-4D41-9C67-CE78FF73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572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Explicit Disambiguation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void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doSomething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this.value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super.value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7615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597615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976156" y="1841814"/>
            <a:ext cx="1836204" cy="655040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sz="1800" dirty="0">
                    <a:latin typeface="Calibri" panose="020F0502020204030204" pitchFamily="34" charset="0"/>
                  </a:rPr>
                  <a:t> value                 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Base</a:t>
              </a: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5976156" y="2007316"/>
            <a:ext cx="9525" cy="89195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5976156" y="2733768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Derived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976156" y="3651870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5976156" y="2899270"/>
            <a:ext cx="9525" cy="91810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5976156" y="3982874"/>
            <a:ext cx="1836204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sz="1800" dirty="0">
                <a:latin typeface="Calibri" panose="020F0502020204030204" pitchFamily="34" charset="0"/>
              </a:rPr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7412886" y="3982874"/>
            <a:ext cx="0" cy="324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2411760" y="3921900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3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1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A5C37F-989B-4D46-AC5B-EDDC5D0E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2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/>
              <a:t>func</a:t>
            </a:r>
            <a:r>
              <a:rPr lang="en-CA" dirty="0"/>
              <a:t> </a:t>
            </a:r>
            <a:r>
              <a:rPr lang="en-CA" dirty="0" err="1"/>
              <a:t>fibonacci</a:t>
            </a:r>
            <a:r>
              <a:rPr lang="en-CA" dirty="0"/>
              <a:t> (n </a:t>
            </a:r>
            <a:r>
              <a:rPr lang="en-CA" dirty="0" err="1"/>
              <a:t>int</a:t>
            </a:r>
            <a:r>
              <a:rPr lang="en-CA" dirty="0"/>
              <a:t>) </a:t>
            </a:r>
            <a:r>
              <a:rPr lang="en-CA" dirty="0" err="1"/>
              <a:t>int</a:t>
            </a:r>
            <a:r>
              <a:rPr lang="en-CA" dirty="0"/>
              <a:t> {</a:t>
            </a:r>
          </a:p>
          <a:p>
            <a:pPr marL="0" indent="0">
              <a:buNone/>
            </a:pPr>
            <a:r>
              <a:rPr lang="en-CA" dirty="0"/>
              <a:t>	if ( n&lt;=1 ) 	return 0;</a:t>
            </a:r>
          </a:p>
          <a:p>
            <a:pPr marL="0" indent="0">
              <a:buNone/>
            </a:pPr>
            <a:r>
              <a:rPr lang="en-CA" dirty="0"/>
              <a:t>	return </a:t>
            </a:r>
            <a:r>
              <a:rPr lang="en-CA" dirty="0" err="1"/>
              <a:t>fibonacci</a:t>
            </a:r>
            <a:r>
              <a:rPr lang="en-CA" dirty="0"/>
              <a:t> (n-1) + </a:t>
            </a:r>
            <a:r>
              <a:rPr lang="en-CA" dirty="0" err="1"/>
              <a:t>fibonacci</a:t>
            </a:r>
            <a:r>
              <a:rPr lang="en-CA" dirty="0"/>
              <a:t>(n-2);</a:t>
            </a:r>
          </a:p>
          <a:p>
            <a:pPr marL="0" indent="0">
              <a:buNone/>
            </a:pPr>
            <a:r>
              <a:rPr lang="en-CA" dirty="0"/>
              <a:t> }</a:t>
            </a:r>
          </a:p>
          <a:p>
            <a:pPr marL="0" indent="0">
              <a:buNone/>
            </a:pPr>
            <a:r>
              <a:rPr lang="en-CA" dirty="0" err="1"/>
              <a:t>func</a:t>
            </a:r>
            <a:r>
              <a:rPr lang="en-CA" dirty="0"/>
              <a:t> main() </a:t>
            </a:r>
            <a:r>
              <a:rPr lang="en-CA" dirty="0" err="1"/>
              <a:t>int</a:t>
            </a:r>
            <a:r>
              <a:rPr lang="en-CA" dirty="0"/>
              <a:t> {</a:t>
            </a:r>
          </a:p>
          <a:p>
            <a:pPr marL="0" indent="0">
              <a:buNone/>
            </a:pPr>
            <a:r>
              <a:rPr lang="en-CA" dirty="0"/>
              <a:t>           </a:t>
            </a:r>
            <a:r>
              <a:rPr lang="en-CA" dirty="0" err="1"/>
              <a:t>print_int</a:t>
            </a:r>
            <a:r>
              <a:rPr lang="en-CA" dirty="0"/>
              <a:t> (</a:t>
            </a:r>
            <a:r>
              <a:rPr lang="en-CA" dirty="0" err="1"/>
              <a:t>fibonacci</a:t>
            </a:r>
            <a:r>
              <a:rPr lang="en-CA" dirty="0"/>
              <a:t>(40));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619270" y="1884045"/>
            <a:ext cx="1304658" cy="270030"/>
          </a:xfrm>
          <a:prstGeom prst="rect">
            <a:avLst/>
          </a:prstGeom>
          <a:solidFill>
            <a:schemeClr val="bg2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Validity </a:t>
            </a:r>
            <a:r>
              <a:rPr lang="en-CA" dirty="0" err="1"/>
              <a:t>vs</a:t>
            </a:r>
            <a:r>
              <a:rPr lang="en-CA" dirty="0"/>
              <a:t> Correctness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44108" y="1491630"/>
            <a:ext cx="15121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rgbClr val="FF0000"/>
                </a:solidFill>
                <a:latin typeface="Calibri" panose="020F0502020204030204" pitchFamily="34" charset="0"/>
              </a:rPr>
              <a:t>Incorrect! Should be “return n;”</a:t>
            </a:r>
          </a:p>
        </p:txBody>
      </p:sp>
      <p:cxnSp>
        <p:nvCxnSpPr>
          <p:cNvPr id="8" name="Curved Connector 7"/>
          <p:cNvCxnSpPr>
            <a:cxnSpLocks/>
          </p:cNvCxnSpPr>
          <p:nvPr/>
        </p:nvCxnSpPr>
        <p:spPr bwMode="auto">
          <a:xfrm flipV="1">
            <a:off x="3923928" y="1757089"/>
            <a:ext cx="1782198" cy="26197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69482-CD19-9C4C-A78D-26495C66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4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Explicit Disambiguation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void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doSomething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this.value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super.value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7615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597615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976156" y="1841814"/>
            <a:ext cx="1836204" cy="655040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sz="1800" dirty="0">
                    <a:latin typeface="Calibri" panose="020F0502020204030204" pitchFamily="34" charset="0"/>
                  </a:rPr>
                  <a:t> value                 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Base</a:t>
              </a: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5976156" y="2007316"/>
            <a:ext cx="9525" cy="89195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5976156" y="2733768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Derived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976156" y="3651870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5976156" y="2899270"/>
            <a:ext cx="9525" cy="91810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5976156" y="3982874"/>
            <a:ext cx="1836204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sz="1800" dirty="0">
                <a:latin typeface="Calibri" panose="020F0502020204030204" pitchFamily="34" charset="0"/>
              </a:rPr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7412886" y="3982874"/>
            <a:ext cx="0" cy="324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2411760" y="3921900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3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1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1</a:t>
            </a:r>
            <a:endParaRPr lang="en-CA" sz="1350" dirty="0">
              <a:latin typeface="Calibri" panose="020F0502020204030204" pitchFamily="34" charset="0"/>
            </a:endParaRP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C65B7A-1DFF-8244-B3E0-F667B760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338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Disambiguating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Maintain a second table of pointers into the scope stack</a:t>
            </a:r>
          </a:p>
          <a:p>
            <a:r>
              <a:rPr lang="en-CA" dirty="0"/>
              <a:t>When looking up a value in a specific scope, begin the search from that scope</a:t>
            </a:r>
          </a:p>
          <a:p>
            <a:r>
              <a:rPr lang="en-CA" dirty="0"/>
              <a:t>Some languages allow you to jump up to any arbitrary base class (for example, C++)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7CAEF-2BBA-B64C-871D-7B6B3183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415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Single and Multi-pass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000" dirty="0"/>
              <a:t>Predictive parsing methods always scan the input from left-to-right</a:t>
            </a:r>
          </a:p>
          <a:p>
            <a:r>
              <a:rPr lang="en-CA" sz="2000" dirty="0"/>
              <a:t>Since we only need one token of lookahead, we can do lexical analysis and parsing simultaneously in one pass over the file</a:t>
            </a:r>
          </a:p>
          <a:p>
            <a:r>
              <a:rPr lang="en-CA" sz="2000" dirty="0"/>
              <a:t>Some compilers can combine lexical analysis, parsing, semantic analysis, and code generation into same pass</a:t>
            </a:r>
          </a:p>
          <a:p>
            <a:pPr lvl="1"/>
            <a:r>
              <a:rPr lang="en-CA" sz="2000" dirty="0"/>
              <a:t>Single pass compilers</a:t>
            </a:r>
          </a:p>
          <a:p>
            <a:r>
              <a:rPr lang="en-CA" sz="2000" dirty="0"/>
              <a:t>Other compilers rescan the input multiple times</a:t>
            </a:r>
          </a:p>
          <a:p>
            <a:pPr lvl="1"/>
            <a:r>
              <a:rPr lang="en-CA" sz="2000" dirty="0"/>
              <a:t>Multi-pass compilers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4AE60-F916-6F4D-ABCB-E2AD965C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1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Single and Multi-pass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Some languages are defined to support single-pass compilers</a:t>
            </a:r>
          </a:p>
          <a:p>
            <a:pPr lvl="1"/>
            <a:r>
              <a:rPr lang="en-CA" sz="2400" dirty="0"/>
              <a:t>C, C++</a:t>
            </a:r>
          </a:p>
          <a:p>
            <a:r>
              <a:rPr lang="en-CA" sz="2400" dirty="0"/>
              <a:t>Some languages require multi-passes</a:t>
            </a:r>
          </a:p>
          <a:p>
            <a:pPr lvl="1"/>
            <a:r>
              <a:rPr lang="en-CA" sz="2400" dirty="0"/>
              <a:t>Java</a:t>
            </a:r>
          </a:p>
          <a:p>
            <a:r>
              <a:rPr lang="en-CA" sz="2400" dirty="0"/>
              <a:t>Most modern compilers uses many passes over the input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51B5D-1AFC-0648-AE6B-B9351929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0533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Scoping in Multi-pass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Completely parse the input into an abstract syntax tree (first pass)</a:t>
            </a:r>
          </a:p>
          <a:p>
            <a:r>
              <a:rPr lang="en-CA" sz="2400" dirty="0"/>
              <a:t>Walk the AST, gathering information about classes (second pass)</a:t>
            </a:r>
          </a:p>
          <a:p>
            <a:r>
              <a:rPr lang="en-CA" sz="2400" dirty="0"/>
              <a:t>Walk the AST checking other properties (third pass)</a:t>
            </a:r>
          </a:p>
          <a:p>
            <a:r>
              <a:rPr lang="en-CA" sz="2400" dirty="0"/>
              <a:t>Could combine some of these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F3C34-A494-A74B-8650-C01498C9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337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and Dynamic Scoping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The scoping we’ve seen so far is called </a:t>
            </a:r>
            <a:r>
              <a:rPr lang="en-CA" sz="2400" dirty="0">
                <a:solidFill>
                  <a:schemeClr val="accent2"/>
                </a:solidFill>
              </a:rPr>
              <a:t>static scoping</a:t>
            </a:r>
            <a:r>
              <a:rPr lang="en-CA" sz="2400" dirty="0"/>
              <a:t> and is done at compile time</a:t>
            </a:r>
          </a:p>
          <a:p>
            <a:pPr lvl="1"/>
            <a:r>
              <a:rPr lang="en-CA" sz="2400" dirty="0"/>
              <a:t>Identifiers refer to logically related variables</a:t>
            </a:r>
          </a:p>
          <a:p>
            <a:r>
              <a:rPr lang="en-CA" sz="2400" dirty="0"/>
              <a:t>Some languages uses </a:t>
            </a:r>
            <a:r>
              <a:rPr lang="en-CA" sz="2400" dirty="0">
                <a:solidFill>
                  <a:schemeClr val="accent2"/>
                </a:solidFill>
              </a:rPr>
              <a:t>dynamic scoping</a:t>
            </a:r>
            <a:r>
              <a:rPr lang="en-CA" sz="2400" dirty="0"/>
              <a:t>, which is done at runtime</a:t>
            </a:r>
          </a:p>
          <a:p>
            <a:pPr lvl="1"/>
            <a:r>
              <a:rPr lang="en-CA" sz="2400" dirty="0"/>
              <a:t>Identifiers refer to the variable with that name that is closely nested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53849-DB5E-D645-927D-0B358979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209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E1560F-0E01-6B4E-B743-A29C6005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3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230732-277B-0641-A565-418A452F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517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Rectangle 27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D2D32-D8EC-484D-9C33-6F7D4346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Rectangle 27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40F74-CEC7-724B-82F2-E1570BF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9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 in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Reject the largest number of incorrect programs</a:t>
            </a:r>
          </a:p>
          <a:p>
            <a:r>
              <a:rPr lang="en-CA" dirty="0"/>
              <a:t>Accept all correct programs</a:t>
            </a:r>
          </a:p>
          <a:p>
            <a:r>
              <a:rPr lang="en-CA" dirty="0"/>
              <a:t>Work fast!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4E55C-1693-8040-A87F-BCCC06CC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831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Rectangle 27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73B084-EEA6-B04B-ACC1-D2C657A8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9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A5639-CFBF-264B-BDFC-C55A555E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26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6C37AC-7FB3-CA4D-A986-1D28EAFE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679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3BFD2B-75EE-7A43-A276-E041A1F5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9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A18B9-65E0-3E47-804D-AD01F813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284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192180" y="2625756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B47FB6-EADE-F448-ACB1-F55E2DF3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9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192180" y="2625756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1E1E34-CC45-574B-8BB4-87047FC9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7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192180" y="2625756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C3A87D-06C6-F04B-BB68-AB09E581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A59EC6-A5F9-8E4F-A2C9-4A8B1F79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9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B7100F-5611-B846-A4E4-31C61BAF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621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6089</TotalTime>
  <Words>12383</Words>
  <Application>Microsoft Macintosh PowerPoint</Application>
  <PresentationFormat>On-screen Show (16:9)</PresentationFormat>
  <Paragraphs>2999</Paragraphs>
  <Slides>114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20" baseType="lpstr">
      <vt:lpstr>Arial</vt:lpstr>
      <vt:lpstr>Calibri</vt:lpstr>
      <vt:lpstr>Calibri Light</vt:lpstr>
      <vt:lpstr>Times</vt:lpstr>
      <vt:lpstr>Times New Roman</vt:lpstr>
      <vt:lpstr>1_Office Theme</vt:lpstr>
      <vt:lpstr>Scoping and Symbol Tables</vt:lpstr>
      <vt:lpstr>Program Errors</vt:lpstr>
      <vt:lpstr>Example (decaf program)</vt:lpstr>
      <vt:lpstr>Example (decaf program)</vt:lpstr>
      <vt:lpstr>Goal of Semantic Analysis</vt:lpstr>
      <vt:lpstr>Challenges in Semantic Analysis</vt:lpstr>
      <vt:lpstr>Validity versus Correctness</vt:lpstr>
      <vt:lpstr>Validity vs Correctness</vt:lpstr>
      <vt:lpstr>Challenges in Semantic Analysis</vt:lpstr>
      <vt:lpstr>Other Goals of Semantic Analysis</vt:lpstr>
      <vt:lpstr>Limitation of CFGs</vt:lpstr>
      <vt:lpstr>Implementing Semantic Analysis</vt:lpstr>
      <vt:lpstr>Scoping</vt:lpstr>
      <vt:lpstr>What’s in a Name?</vt:lpstr>
      <vt:lpstr>What’s in a Name?</vt:lpstr>
      <vt:lpstr>What’s in a Name?</vt:lpstr>
      <vt:lpstr>What’s in a Name?</vt:lpstr>
      <vt:lpstr>Scope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Using a Symbol Table</vt:lpstr>
      <vt:lpstr>Another View of Symbol Table</vt:lpstr>
      <vt:lpstr>Another View of Symbol Table</vt:lpstr>
      <vt:lpstr>Another View of Symbol Table</vt:lpstr>
      <vt:lpstr>Another View of Symbol Table</vt:lpstr>
      <vt:lpstr>Another View of Symbol Table</vt:lpstr>
      <vt:lpstr>Another View of Symbol Table</vt:lpstr>
      <vt:lpstr>Spaghetti Stacks</vt:lpstr>
      <vt:lpstr>Why Two Interpretations?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Inheritance and Scoping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Disambiguating Scopes</vt:lpstr>
      <vt:lpstr>Single and Multi-pass Compilers</vt:lpstr>
      <vt:lpstr>Single and Multi-pass Compilers</vt:lpstr>
      <vt:lpstr>Scoping in Multi-pass Compilers</vt:lpstr>
      <vt:lpstr>Static and 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 in Practice</vt:lpstr>
      <vt:lpstr>Summary</vt:lpstr>
      <vt:lpstr>Summary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707</cp:revision>
  <cp:lastPrinted>2011-11-29T07:16:29Z</cp:lastPrinted>
  <dcterms:created xsi:type="dcterms:W3CDTF">2011-11-29T07:13:39Z</dcterms:created>
  <dcterms:modified xsi:type="dcterms:W3CDTF">2020-10-25T22:27:31Z</dcterms:modified>
</cp:coreProperties>
</file>