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65" r:id="rId2"/>
    <p:sldId id="355" r:id="rId3"/>
    <p:sldId id="317" r:id="rId4"/>
    <p:sldId id="318" r:id="rId5"/>
    <p:sldId id="319" r:id="rId6"/>
    <p:sldId id="320" r:id="rId7"/>
    <p:sldId id="322" r:id="rId8"/>
    <p:sldId id="325" r:id="rId9"/>
    <p:sldId id="324" r:id="rId10"/>
    <p:sldId id="326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57" r:id="rId30"/>
    <p:sldId id="358" r:id="rId31"/>
    <p:sldId id="359" r:id="rId32"/>
    <p:sldId id="361" r:id="rId33"/>
    <p:sldId id="363" r:id="rId34"/>
    <p:sldId id="327" r:id="rId35"/>
    <p:sldId id="354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0884"/>
  </p:normalViewPr>
  <p:slideViewPr>
    <p:cSldViewPr>
      <p:cViewPr varScale="1">
        <p:scale>
          <a:sx n="149" d="100"/>
          <a:sy n="149" d="100"/>
        </p:scale>
        <p:origin x="81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8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4913-F514-9C48-BC8B-4A0FD58CB48A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E9E9C-4F1A-A74B-8302-AAC6F6F9881B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3746E-4EF7-2F46-9FD6-ACC8C0B4959A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271F4-958F-E248-876A-D3A98C846499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09F09-DB19-EF42-972D-2847E2EA0A02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17020-E023-DE40-B6EA-E745844FF372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2F964-C150-1547-8BF5-C3B9D8E324D8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954A-11B1-704B-BA19-0543D619C47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EDB1A-D26F-1F4C-BAC5-FEBA11218356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137C4-0D84-5F47-866C-6F30A83A0A06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CB549-AE6D-2143-BA14-8E0174FE5DC1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D58F-C205-C64B-BA0D-179AE6F1B26B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7FE6E-7443-F64C-A7BD-BA05DBC40251}" type="slidenum">
              <a:rPr lang="en-US"/>
              <a:pPr/>
              <a:t>21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4CE8F-9694-E645-8284-69D9EBD117FE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4D4D-1EDC-5442-B048-15C4EF0B4A3C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7EADC-8C76-ED4F-AC46-AE18D7C9B81F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9B392-18D7-664F-9707-F412B120B788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9514-D783-8F4D-9048-0A5E380FCB3A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3B10-A47F-754C-960C-46069D1718AE}" type="slidenum">
              <a:rPr lang="en-US"/>
              <a:pPr/>
              <a:t>27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C2C5-8D4B-BA45-BF95-CF2140EFD86D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FE4C8-799D-E94C-8E10-FBA99911AA9F}" type="slidenum">
              <a:rPr lang="en-US"/>
              <a:pPr/>
              <a:t>29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16384-FE85-D346-91E8-5732D53E475A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5AC45-C344-BF4C-8734-F6FAD63FBF25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AE19D-7D11-D543-88E6-BA5BFB99914D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294-DD56-DB4F-BA69-ACD87CAD164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3D38F-D7B2-924A-B0B5-58C3BAA8FE5B}" type="slidenum">
              <a:rPr lang="en-US"/>
              <a:pPr/>
              <a:t>33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E0890-52C0-6F45-9D20-50F67D5F57AF}" type="slidenum">
              <a:rPr lang="en-US"/>
              <a:pPr/>
              <a:t>34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A2AB6-A595-1146-9849-4D8065BA6A99}" type="slidenum">
              <a:rPr lang="en-US"/>
              <a:pPr/>
              <a:t>35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8410-7633-6F4F-8CC4-528323F50E53}" type="slidenum">
              <a:rPr lang="en-US"/>
              <a:pPr/>
              <a:t>36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FDA3-4F50-3141-86AA-71F8B738C592}" type="slidenum">
              <a:rPr lang="en-US"/>
              <a:pPr/>
              <a:t>37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F8890-190A-1C4A-9098-0B1F4897794F}" type="slidenum">
              <a:rPr lang="en-US"/>
              <a:pPr/>
              <a:t>38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F823E-AF42-1943-996A-3BD48C55E81A}" type="slidenum">
              <a:rPr lang="en-US"/>
              <a:pPr/>
              <a:t>39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7B011-4416-B143-AE3B-50A7A11D8D23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24AA-2CA3-3E47-8A67-CBB1BE979EF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22C3D-40D4-7442-864D-063DB18FEA63}" type="slidenum">
              <a:rPr lang="en-US"/>
              <a:pPr/>
              <a:t>41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CFF6-A564-2440-A80C-121DE2093BE4}" type="slidenum">
              <a:rPr lang="en-US"/>
              <a:pPr/>
              <a:t>42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0307-30EA-EC43-A266-8F56C58345B0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F2B84-1991-EE43-BAAF-DC061F2B0CE7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2169-77B1-0F45-9196-4E0319F17879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88C0F-9983-6F4A-B207-55349833E901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A8150-6B46-854B-87F5-DB3F8B5D96CB}" type="slidenum">
              <a:rPr lang="en-US"/>
              <a:pPr/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10A0-7A12-CA41-AE78-4163C89C9515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1AD4-CF52-DD4D-AF8C-98B0AFFD6755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A18-4DEE-E448-9B37-B1800DC575A7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54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D5F84C-4698-9A4D-AEEA-AED84976D26A}" type="datetime1">
              <a:rPr lang="en-CA" smtClean="0"/>
              <a:t>2020-10-25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5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AFD-8054-8E46-AFF4-7796D8084F0F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CCA-5221-9B40-A9F1-50C2FDA0472F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0501-7BFC-DF40-882A-CE8D5661D5A7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12F0-6BB2-EE4D-8D74-651BF930FF78}" type="datetime1">
              <a:rPr lang="en-CA" smtClean="0"/>
              <a:t>2020-10-25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5255-DDE6-EB43-BF45-C8A98948D974}" type="datetime1">
              <a:rPr lang="en-CA" smtClean="0"/>
              <a:t>2020-10-25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7B-5AE3-D144-A075-ADEC946453C0}" type="datetime1">
              <a:rPr lang="en-CA" smtClean="0"/>
              <a:t>2020-10-25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890-7CEE-0245-9FB0-6C3EF1EC1DEA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8242-E413-7F4B-B184-EACB21E63CF0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F6C1289-B1D6-D848-B38E-A3B9E6688389}" type="datetime1">
              <a:rPr lang="en-CA" smtClean="0"/>
              <a:t>2020-10-25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Systems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588224" y="398262"/>
            <a:ext cx="214695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SEM2: Type Systems</a:t>
            </a:r>
          </a:p>
        </p:txBody>
      </p:sp>
    </p:spTree>
    <p:extLst>
      <p:ext uri="{BB962C8B-B14F-4D97-AF65-F5344CB8AC3E}">
        <p14:creationId xmlns:p14="http://schemas.microsoft.com/office/powerpoint/2010/main" val="92072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Type inference</a:t>
            </a:r>
            <a:r>
              <a:rPr lang="en-US"/>
              <a:t> is the problem of determining the type of a statement from its body</a:t>
            </a:r>
          </a:p>
          <a:p>
            <a:pPr>
              <a:lnSpc>
                <a:spcPct val="90000"/>
              </a:lnSpc>
            </a:pPr>
            <a:r>
              <a:rPr lang="en-US"/>
              <a:t>Similar to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But inference can be much more expressive when type variables can be used</a:t>
            </a:r>
          </a:p>
          <a:p>
            <a:pPr>
              <a:lnSpc>
                <a:spcPct val="90000"/>
              </a:lnSpc>
            </a:pPr>
            <a:r>
              <a:rPr lang="en-US"/>
              <a:t>For example, the type of the </a:t>
            </a:r>
            <a:r>
              <a:rPr lang="en-US" i="1"/>
              <a:t>map</a:t>
            </a:r>
            <a:r>
              <a:rPr lang="en-US"/>
              <a:t> function on previous page uses type variables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D4C1-D837-4B43-B708-46EE69E3F79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take a type variable in a type expression and substitute a value</a:t>
            </a:r>
          </a:p>
          <a:p>
            <a:pPr>
              <a:lnSpc>
                <a:spcPct val="90000"/>
              </a:lnSpc>
            </a:pPr>
            <a:r>
              <a:rPr lang="en-US"/>
              <a:t>In </a:t>
            </a:r>
            <a:r>
              <a:rPr lang="en-US" i="1"/>
              <a:t>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we can substitute the type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the variable </a:t>
            </a:r>
            <a:r>
              <a:rPr lang="en-US" i="1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get </a:t>
            </a:r>
            <a:r>
              <a:rPr lang="en-US" i="1">
                <a:sym typeface="Symbol" charset="2"/>
              </a:rPr>
              <a:t>list(integer)</a:t>
            </a:r>
          </a:p>
          <a:p>
            <a:pPr>
              <a:lnSpc>
                <a:spcPct val="90000"/>
              </a:lnSpc>
            </a:pPr>
            <a:r>
              <a:rPr lang="en-US" i="1"/>
              <a:t>list(integer) &lt; 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means </a:t>
            </a:r>
            <a:r>
              <a:rPr lang="en-US" i="1">
                <a:sym typeface="Symbol" charset="2"/>
              </a:rPr>
              <a:t>list(integer)</a:t>
            </a:r>
            <a:r>
              <a:rPr lang="en-US">
                <a:sym typeface="Symbol" charset="2"/>
              </a:rPr>
              <a:t> is an instance of </a:t>
            </a:r>
            <a:r>
              <a:rPr lang="en-US" i="1">
                <a:sym typeface="Symbol" charset="2"/>
              </a:rPr>
              <a:t>list()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2"/>
              </a:rPr>
              <a:t>S(t)</a:t>
            </a:r>
            <a:r>
              <a:rPr lang="en-US">
                <a:sym typeface="Symbol" charset="2"/>
              </a:rPr>
              <a:t> is a substitution for type expr </a:t>
            </a:r>
            <a:r>
              <a:rPr lang="en-US" i="1">
                <a:sym typeface="Symbol" charset="2"/>
              </a:rPr>
              <a:t>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Replacing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</a:t>
            </a:r>
            <a:r>
              <a:rPr lang="en-US" i="1">
                <a:sym typeface="Symbol" charset="2"/>
              </a:rPr>
              <a:t> </a:t>
            </a:r>
            <a:r>
              <a:rPr lang="en-US">
                <a:sym typeface="Symbol" charset="2"/>
              </a:rPr>
              <a:t>is a substitution</a:t>
            </a:r>
            <a:endParaRPr lang="en-US" i="1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D030-B72A-FE45-8668-11E9D2035C6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i="1" dirty="0">
                <a:sym typeface="Symbol" charset="2"/>
              </a:rPr>
              <a:t>s &lt; t</a:t>
            </a:r>
            <a:r>
              <a:rPr lang="en-US" sz="2100" dirty="0">
                <a:sym typeface="Symbol" charset="2"/>
              </a:rPr>
              <a:t> means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is an instance of </a:t>
            </a:r>
            <a:r>
              <a:rPr lang="en-US" sz="2100" i="1" dirty="0">
                <a:sym typeface="Symbol" charset="2"/>
              </a:rPr>
              <a:t>t </a:t>
            </a:r>
          </a:p>
          <a:p>
            <a:r>
              <a:rPr lang="en-US" sz="2100" dirty="0">
                <a:sym typeface="Symbol" charset="2"/>
              </a:rPr>
              <a:t>Or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is more specific than </a:t>
            </a:r>
            <a:r>
              <a:rPr lang="en-US" sz="2100" i="1" dirty="0">
                <a:sym typeface="Symbol" charset="2"/>
              </a:rPr>
              <a:t>t</a:t>
            </a:r>
            <a:endParaRPr lang="en-US" sz="2100" dirty="0">
              <a:sym typeface="Symbol" charset="2"/>
            </a:endParaRPr>
          </a:p>
          <a:p>
            <a:r>
              <a:rPr lang="en-US" sz="2100" dirty="0">
                <a:sym typeface="Symbol" charset="2"/>
              </a:rPr>
              <a:t>Or </a:t>
            </a:r>
            <a:r>
              <a:rPr lang="en-US" sz="2100" i="1" dirty="0">
                <a:sym typeface="Symbol" charset="2"/>
              </a:rPr>
              <a:t>t</a:t>
            </a:r>
            <a:r>
              <a:rPr lang="en-US" sz="2100" dirty="0">
                <a:sym typeface="Symbol" charset="2"/>
              </a:rPr>
              <a:t> is more general than </a:t>
            </a:r>
            <a:r>
              <a:rPr lang="en-US" sz="2100" i="1" dirty="0">
                <a:sym typeface="Symbol" charset="2"/>
              </a:rPr>
              <a:t>s</a:t>
            </a:r>
          </a:p>
          <a:p>
            <a:r>
              <a:rPr lang="en-US" sz="2100" dirty="0"/>
              <a:t>Some more examples:</a:t>
            </a:r>
          </a:p>
          <a:p>
            <a:pPr lvl="1"/>
            <a:r>
              <a:rPr lang="en-US" sz="1800" i="1" dirty="0">
                <a:sym typeface="Symbol" charset="2"/>
              </a:rPr>
              <a:t>integer  integer &lt; 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</a:t>
            </a:r>
          </a:p>
          <a:p>
            <a:pPr lvl="1"/>
            <a:r>
              <a:rPr lang="en-US" sz="1800" i="1" dirty="0">
                <a:sym typeface="Symbol" charset="2"/>
              </a:rPr>
              <a:t>(integer  integer)  (integer  integer) &lt; 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</a:t>
            </a:r>
          </a:p>
          <a:p>
            <a:pPr lvl="1"/>
            <a:r>
              <a:rPr lang="en-US" sz="1800" i="1" dirty="0">
                <a:sym typeface="Symbol" charset="2"/>
              </a:rPr>
              <a:t>list() &lt; </a:t>
            </a:r>
          </a:p>
          <a:p>
            <a:pPr lvl="1"/>
            <a:r>
              <a:rPr lang="en-US" sz="1800" i="1" dirty="0">
                <a:sym typeface="Symbol" charset="2"/>
              </a:rPr>
              <a:t> &lt;  </a:t>
            </a:r>
            <a:r>
              <a:rPr lang="en-US" sz="1800" dirty="0">
                <a:sym typeface="Symbol" charset="2"/>
              </a:rPr>
              <a:t>and </a:t>
            </a:r>
            <a:r>
              <a:rPr lang="en-US" sz="1800" i="1" dirty="0">
                <a:sym typeface="Symbol" charset="2"/>
              </a:rPr>
              <a:t> &lt; </a:t>
            </a:r>
          </a:p>
          <a:p>
            <a:pPr lvl="1"/>
            <a:endParaRPr lang="en-US" sz="1800" i="1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CB55-28E1-EE49-8FEB-B722B72E636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Expr Unification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Incorrect type variable substitutions: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integer &lt; </a:t>
            </a:r>
            <a:r>
              <a:rPr lang="en-US" sz="1800" i="1" dirty="0" err="1">
                <a:sym typeface="Symbol" charset="2"/>
              </a:rPr>
              <a:t>boolean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350" dirty="0">
                <a:sym typeface="Symbol" charset="2"/>
              </a:rPr>
              <a:t>(in some languages </a:t>
            </a:r>
            <a:r>
              <a:rPr lang="en-US" sz="1350" i="1" dirty="0" err="1">
                <a:sym typeface="Symbol" charset="2"/>
              </a:rPr>
              <a:t>boolean</a:t>
            </a:r>
            <a:r>
              <a:rPr lang="en-US" sz="1350" dirty="0">
                <a:sym typeface="Symbol" charset="2"/>
              </a:rPr>
              <a:t> &lt; </a:t>
            </a:r>
            <a:r>
              <a:rPr lang="en-US" sz="1350" i="1" dirty="0">
                <a:sym typeface="Symbol" charset="2"/>
              </a:rPr>
              <a:t>integer</a:t>
            </a:r>
            <a:r>
              <a:rPr lang="en-US" sz="1350" dirty="0">
                <a:sym typeface="Symbol" charset="2"/>
              </a:rPr>
              <a:t> is true)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integer</a:t>
            </a:r>
            <a:r>
              <a:rPr lang="en-US" sz="1800" dirty="0">
                <a:sym typeface="Symbol" charset="2"/>
              </a:rPr>
              <a:t>  </a:t>
            </a:r>
            <a:r>
              <a:rPr lang="en-US" sz="1800" i="1" dirty="0" err="1">
                <a:sym typeface="Symbol" charset="2"/>
              </a:rPr>
              <a:t>boolean</a:t>
            </a:r>
            <a:r>
              <a:rPr lang="en-US" sz="1800" dirty="0">
                <a:sym typeface="Symbol" charset="2"/>
              </a:rPr>
              <a:t> &lt; 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integer</a:t>
            </a:r>
            <a:r>
              <a:rPr lang="en-US" sz="1800" dirty="0">
                <a:sym typeface="Symbol" charset="2"/>
              </a:rPr>
              <a:t>   &lt; 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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In general, there are many possible substitutions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Type </a:t>
            </a:r>
            <a:r>
              <a:rPr lang="en-US" sz="2100" dirty="0" err="1">
                <a:sym typeface="Symbol" charset="2"/>
              </a:rPr>
              <a:t>exprs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and </a:t>
            </a:r>
            <a:r>
              <a:rPr lang="en-US" sz="2100" i="1" dirty="0">
                <a:sym typeface="Symbol" charset="2"/>
              </a:rPr>
              <a:t>t</a:t>
            </a:r>
            <a:r>
              <a:rPr lang="en-US" sz="2100" dirty="0">
                <a:sym typeface="Symbol" charset="2"/>
              </a:rPr>
              <a:t> unify if there is a substitution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that is most general such that </a:t>
            </a:r>
            <a:r>
              <a:rPr lang="en-US" sz="2100" i="1" dirty="0">
                <a:sym typeface="Symbol" charset="2"/>
              </a:rPr>
              <a:t>S(s) = S(t)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Such a substitution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is the </a:t>
            </a:r>
            <a:r>
              <a:rPr lang="en-US" sz="2100" i="1" dirty="0">
                <a:sym typeface="Symbol" charset="2"/>
              </a:rPr>
              <a:t>most general unifier</a:t>
            </a:r>
            <a:r>
              <a:rPr lang="en-US" sz="2100" dirty="0">
                <a:sym typeface="Symbol" charset="2"/>
              </a:rPr>
              <a:t> which imposes the fewest constraints on variables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DF0A-29DA-C546-8B54-E00E5170536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Type Inference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/>
              <a:t>Example:</a:t>
            </a:r>
          </a:p>
          <a:p>
            <a:pPr lvl="1"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buFontTx/>
              <a:buNone/>
            </a:pPr>
            <a:r>
              <a:rPr lang="en-US" sz="2100" b="1" i="1"/>
              <a:t>if</a:t>
            </a:r>
            <a:r>
              <a:rPr lang="en-US" sz="2100" i="1"/>
              <a:t> null(alist) </a:t>
            </a:r>
            <a:r>
              <a:rPr lang="en-US" sz="2100" b="1" i="1"/>
              <a:t>then</a:t>
            </a:r>
            <a:r>
              <a:rPr lang="en-US" sz="2100" i="1"/>
              <a:t> 0</a:t>
            </a:r>
          </a:p>
          <a:p>
            <a:pPr lvl="2">
              <a:buFontTx/>
              <a:buNone/>
            </a:pPr>
            <a:r>
              <a:rPr lang="en-US" sz="2100" b="1" i="1"/>
              <a:t>else</a:t>
            </a:r>
            <a:r>
              <a:rPr lang="en-US" sz="2100" i="1"/>
              <a:t> length(tl(alist)) + 1;</a:t>
            </a:r>
            <a:endParaRPr lang="en-US" sz="2100"/>
          </a:p>
          <a:p>
            <a:r>
              <a:rPr lang="en-US" sz="2100" i="1"/>
              <a:t>length</a:t>
            </a:r>
            <a:r>
              <a:rPr lang="en-US" sz="2100"/>
              <a:t> : </a:t>
            </a:r>
            <a:r>
              <a:rPr lang="en-US" sz="2100" i="1">
                <a:sym typeface="Symbol" charset="2"/>
              </a:rPr>
              <a:t></a:t>
            </a:r>
            <a:r>
              <a:rPr lang="en-US" sz="2100" i="1" baseline="-25000">
                <a:sym typeface="Symbol" charset="2"/>
              </a:rPr>
              <a:t>1</a:t>
            </a:r>
            <a:endParaRPr lang="en-US" sz="2100" i="1">
              <a:sym typeface="Symbol" charset="2"/>
            </a:endParaRPr>
          </a:p>
          <a:p>
            <a:r>
              <a:rPr lang="en-US" sz="2100" i="1">
                <a:sym typeface="Symbol" charset="2"/>
              </a:rPr>
              <a:t>null : list(</a:t>
            </a:r>
            <a:r>
              <a:rPr lang="en-US" sz="2100" i="1" baseline="-25000">
                <a:sym typeface="Symbol" charset="2"/>
              </a:rPr>
              <a:t>2</a:t>
            </a:r>
            <a:r>
              <a:rPr lang="en-US" sz="2100" i="1">
                <a:sym typeface="Symbol" charset="2"/>
              </a:rPr>
              <a:t>) </a:t>
            </a:r>
            <a:r>
              <a:rPr lang="en-US" sz="2100">
                <a:sym typeface="Symbol" charset="2"/>
              </a:rPr>
              <a:t> </a:t>
            </a:r>
            <a:r>
              <a:rPr lang="en-US" sz="2100" i="1">
                <a:sym typeface="Symbol" charset="2"/>
              </a:rPr>
              <a:t>boolean</a:t>
            </a:r>
          </a:p>
          <a:p>
            <a:r>
              <a:rPr lang="en-US" sz="2100" i="1">
                <a:sym typeface="Symbol" charset="2"/>
              </a:rPr>
              <a:t>alist : list(</a:t>
            </a:r>
            <a:r>
              <a:rPr lang="en-US" sz="2100" i="1" baseline="-25000">
                <a:sym typeface="Symbol" charset="2"/>
              </a:rPr>
              <a:t>2</a:t>
            </a:r>
            <a:r>
              <a:rPr lang="en-US" sz="2100" i="1">
                <a:sym typeface="Symbol" charset="2"/>
              </a:rPr>
              <a:t>)</a:t>
            </a:r>
          </a:p>
          <a:p>
            <a:r>
              <a:rPr lang="en-US" sz="2100" i="1">
                <a:sym typeface="Symbol" charset="2"/>
              </a:rPr>
              <a:t>null(alist) : boolean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0CB5-20D8-FF41-85B3-082DB83EE81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0 : integer </a:t>
            </a:r>
          </a:p>
          <a:p>
            <a:pPr>
              <a:lnSpc>
                <a:spcPct val="90000"/>
              </a:lnSpc>
            </a:pPr>
            <a:r>
              <a:rPr lang="en-US" sz="2100" i="1" dirty="0" err="1">
                <a:sym typeface="Symbol" charset="2"/>
              </a:rPr>
              <a:t>tl</a:t>
            </a:r>
            <a:r>
              <a:rPr lang="en-US" sz="2100" i="1" dirty="0">
                <a:sym typeface="Symbol" charset="2"/>
              </a:rPr>
              <a:t> : list(</a:t>
            </a:r>
            <a:r>
              <a:rPr lang="en-US" sz="2100" i="1" baseline="-25000" dirty="0">
                <a:sym typeface="Symbol" charset="2"/>
              </a:rPr>
              <a:t>3</a:t>
            </a:r>
            <a:r>
              <a:rPr lang="en-US" sz="2100" i="1" dirty="0">
                <a:sym typeface="Symbol" charset="2"/>
              </a:rPr>
              <a:t>) </a:t>
            </a:r>
            <a:r>
              <a:rPr lang="en-US" sz="2100" dirty="0">
                <a:sym typeface="Symbol" charset="2"/>
              </a:rPr>
              <a:t> </a:t>
            </a:r>
            <a:r>
              <a:rPr lang="en-US" sz="2100" i="1" dirty="0">
                <a:sym typeface="Symbol" charset="2"/>
              </a:rPr>
              <a:t>list(</a:t>
            </a:r>
            <a:r>
              <a:rPr lang="en-US" sz="2100" i="1" baseline="-25000" dirty="0">
                <a:sym typeface="Symbol" charset="2"/>
              </a:rPr>
              <a:t>3</a:t>
            </a:r>
            <a:r>
              <a:rPr lang="en-US" sz="2100" i="1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i="1" dirty="0" err="1">
                <a:sym typeface="Symbol" charset="2"/>
              </a:rPr>
              <a:t>tl</a:t>
            </a:r>
            <a:r>
              <a:rPr lang="en-US" sz="2100" i="1" dirty="0">
                <a:sym typeface="Symbol" charset="2"/>
              </a:rPr>
              <a:t>(</a:t>
            </a:r>
            <a:r>
              <a:rPr lang="en-US" sz="2100" i="1" dirty="0" err="1">
                <a:sym typeface="Symbol" charset="2"/>
              </a:rPr>
              <a:t>alist</a:t>
            </a:r>
            <a:r>
              <a:rPr lang="en-US" sz="2100" i="1" dirty="0">
                <a:sym typeface="Symbol" charset="2"/>
              </a:rPr>
              <a:t>) : list(</a:t>
            </a:r>
            <a:r>
              <a:rPr lang="en-US" sz="2100" i="1" baseline="-25000" dirty="0">
                <a:sym typeface="Symbol" charset="2"/>
              </a:rPr>
              <a:t>2</a:t>
            </a:r>
            <a:r>
              <a:rPr lang="en-US" sz="2100" i="1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length : list(</a:t>
            </a:r>
            <a:r>
              <a:rPr lang="en-US" sz="2100" i="1" baseline="-25000" dirty="0">
                <a:sym typeface="Symbol" charset="2"/>
              </a:rPr>
              <a:t>2</a:t>
            </a:r>
            <a:r>
              <a:rPr lang="en-US" sz="2100" i="1" dirty="0">
                <a:sym typeface="Symbol" charset="2"/>
              </a:rPr>
              <a:t>) </a:t>
            </a:r>
            <a:r>
              <a:rPr lang="en-US" sz="2100" dirty="0">
                <a:sym typeface="Symbol" charset="2"/>
              </a:rPr>
              <a:t> </a:t>
            </a:r>
            <a:r>
              <a:rPr lang="en-US" sz="2100" i="1" dirty="0">
                <a:sym typeface="Symbol" charset="2"/>
              </a:rPr>
              <a:t></a:t>
            </a:r>
            <a:r>
              <a:rPr lang="en-US" sz="2100" i="1" baseline="-25000" dirty="0">
                <a:sym typeface="Symbol" charset="2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length(</a:t>
            </a:r>
            <a:r>
              <a:rPr lang="en-US" sz="2100" i="1" dirty="0" err="1">
                <a:sym typeface="Symbol" charset="2"/>
              </a:rPr>
              <a:t>tl</a:t>
            </a:r>
            <a:r>
              <a:rPr lang="en-US" sz="2100" i="1" dirty="0">
                <a:sym typeface="Symbol" charset="2"/>
              </a:rPr>
              <a:t>(</a:t>
            </a:r>
            <a:r>
              <a:rPr lang="en-US" sz="2100" i="1" dirty="0" err="1">
                <a:sym typeface="Symbol" charset="2"/>
              </a:rPr>
              <a:t>alist</a:t>
            </a:r>
            <a:r>
              <a:rPr lang="en-US" sz="2100" i="1" dirty="0">
                <a:sym typeface="Symbol" charset="2"/>
              </a:rPr>
              <a:t>)) : </a:t>
            </a:r>
            <a:r>
              <a:rPr lang="en-US" sz="2100" i="1" baseline="-25000" dirty="0">
                <a:sym typeface="Symbol" charset="2"/>
              </a:rPr>
              <a:t>4</a:t>
            </a:r>
            <a:endParaRPr lang="en-US" sz="2100" i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1 : integer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+ : integer  integer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i="1" dirty="0">
                <a:sym typeface="Symbol" charset="2"/>
              </a:rPr>
              <a:t> integer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if : </a:t>
            </a:r>
            <a:r>
              <a:rPr lang="en-US" sz="2100" i="1" dirty="0" err="1">
                <a:sym typeface="Symbol" charset="2"/>
              </a:rPr>
              <a:t>boolean</a:t>
            </a:r>
            <a:r>
              <a:rPr lang="en-US" sz="2100" i="1" dirty="0">
                <a:sym typeface="Symbol" charset="2"/>
              </a:rPr>
              <a:t>  </a:t>
            </a:r>
            <a:r>
              <a:rPr lang="en-US" sz="2100" i="1" baseline="-25000" dirty="0">
                <a:sym typeface="Symbol" charset="2"/>
              </a:rPr>
              <a:t>5</a:t>
            </a:r>
            <a:r>
              <a:rPr lang="en-US" sz="2100" i="1" dirty="0">
                <a:sym typeface="Symbol" charset="2"/>
              </a:rPr>
              <a:t>  </a:t>
            </a:r>
            <a:r>
              <a:rPr lang="en-US" sz="2100" i="1" baseline="-25000" dirty="0">
                <a:sym typeface="Symbol" charset="2"/>
              </a:rPr>
              <a:t>5</a:t>
            </a:r>
            <a:r>
              <a:rPr lang="en-US" sz="2100" i="1" dirty="0">
                <a:sym typeface="Symbol" charset="2"/>
              </a:rPr>
              <a:t>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i="1" dirty="0">
                <a:sym typeface="Symbol" charset="2"/>
              </a:rPr>
              <a:t> </a:t>
            </a:r>
            <a:r>
              <a:rPr lang="en-US" sz="2100" i="1" baseline="-25000" dirty="0">
                <a:sym typeface="Symbol" charset="2"/>
              </a:rPr>
              <a:t>5</a:t>
            </a:r>
            <a:endParaRPr lang="en-US" sz="2100" i="1" dirty="0">
              <a:sym typeface="Symbol" charset="2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4AA6-CC98-6A42-84D8-E939FE550ECB}" type="slidenum">
              <a:rPr lang="en-US"/>
              <a:pPr/>
              <a:t>15</a:t>
            </a:fld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652950" y="2679762"/>
            <a:ext cx="20924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100" i="1" dirty="0">
                <a:latin typeface="Calibri"/>
                <a:sym typeface="Symbol" charset="2"/>
              </a:rPr>
              <a:t>list(</a:t>
            </a:r>
            <a:r>
              <a:rPr lang="en-US" sz="2100" i="1" baseline="-25000" dirty="0">
                <a:latin typeface="Calibri"/>
                <a:sym typeface="Symbol" charset="2"/>
              </a:rPr>
              <a:t>2</a:t>
            </a:r>
            <a:r>
              <a:rPr lang="en-US" sz="2100" i="1" dirty="0">
                <a:latin typeface="Calibri"/>
                <a:sym typeface="Symbol" charset="2"/>
              </a:rPr>
              <a:t>) </a:t>
            </a:r>
            <a:r>
              <a:rPr lang="en-US" sz="2100" dirty="0">
                <a:latin typeface="Calibri"/>
                <a:sym typeface="Symbol" charset="2"/>
              </a:rPr>
              <a:t> </a:t>
            </a:r>
            <a:r>
              <a:rPr lang="en-US" sz="2100" i="1" dirty="0">
                <a:latin typeface="Calibri"/>
                <a:sym typeface="Symbol" charset="2"/>
              </a:rPr>
              <a:t></a:t>
            </a:r>
            <a:r>
              <a:rPr lang="en-US" sz="2100" i="1" baseline="-25000" dirty="0">
                <a:latin typeface="Calibri"/>
                <a:sym typeface="Symbol" charset="2"/>
              </a:rPr>
              <a:t>4</a:t>
            </a:r>
            <a:r>
              <a:rPr lang="en-US" sz="2100" i="1" dirty="0">
                <a:latin typeface="Calibri"/>
                <a:sym typeface="Symbol" charset="2"/>
              </a:rPr>
              <a:t> &lt; </a:t>
            </a:r>
            <a:r>
              <a:rPr lang="en-US" sz="2100" i="1" baseline="-25000" dirty="0">
                <a:latin typeface="Calibri"/>
                <a:sym typeface="Symbol" charset="2"/>
              </a:rPr>
              <a:t>1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527873" y="3489852"/>
            <a:ext cx="15352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100" i="1" dirty="0">
                <a:latin typeface="Calibri"/>
                <a:sym typeface="Symbol" charset="2"/>
              </a:rPr>
              <a:t> integer &lt; </a:t>
            </a:r>
            <a:r>
              <a:rPr lang="en-US" sz="2100" i="1" baseline="-25000" dirty="0">
                <a:latin typeface="Calibri"/>
                <a:sym typeface="Symbol" charset="2"/>
              </a:rPr>
              <a:t>4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527873" y="3084807"/>
            <a:ext cx="15352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100" i="1" dirty="0">
                <a:latin typeface="Calibri"/>
                <a:sym typeface="Symbol" charset="2"/>
              </a:rPr>
              <a:t> integer &lt; </a:t>
            </a:r>
            <a:r>
              <a:rPr lang="en-US" sz="2100" i="1" baseline="-25000" dirty="0">
                <a:latin typeface="Calibri"/>
                <a:sym typeface="Symbol" charset="2"/>
              </a:rPr>
              <a:t>5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143272" y="1182264"/>
            <a:ext cx="3785203" cy="14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i="1" dirty="0">
                <a:latin typeface="Calibri"/>
              </a:rPr>
              <a:t>fun</a:t>
            </a:r>
            <a:r>
              <a:rPr lang="en-US" sz="2100" i="1" dirty="0">
                <a:latin typeface="Calibri"/>
              </a:rPr>
              <a:t> length (</a:t>
            </a:r>
            <a:r>
              <a:rPr lang="en-US" sz="2100" i="1" dirty="0" err="1">
                <a:latin typeface="Calibri"/>
              </a:rPr>
              <a:t>alist</a:t>
            </a:r>
            <a:r>
              <a:rPr lang="en-US" sz="2100" i="1" dirty="0">
                <a:latin typeface="Calibri"/>
              </a:rPr>
              <a:t>) =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100" b="1" i="1" dirty="0">
                <a:latin typeface="Calibri"/>
              </a:rPr>
              <a:t>if</a:t>
            </a:r>
            <a:r>
              <a:rPr lang="en-US" sz="2100" i="1" dirty="0">
                <a:latin typeface="Calibri"/>
              </a:rPr>
              <a:t> null(</a:t>
            </a:r>
            <a:r>
              <a:rPr lang="en-US" sz="2100" i="1" dirty="0" err="1">
                <a:latin typeface="Calibri"/>
              </a:rPr>
              <a:t>alist</a:t>
            </a:r>
            <a:r>
              <a:rPr lang="en-US" sz="2100" i="1" dirty="0">
                <a:latin typeface="Calibri"/>
              </a:rPr>
              <a:t>) </a:t>
            </a:r>
            <a:r>
              <a:rPr lang="en-US" sz="2100" b="1" i="1" dirty="0">
                <a:latin typeface="Calibri"/>
              </a:rPr>
              <a:t>then</a:t>
            </a:r>
            <a:r>
              <a:rPr lang="en-US" sz="2100" i="1" dirty="0">
                <a:latin typeface="Calibri"/>
              </a:rPr>
              <a:t>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100" b="1" i="1" dirty="0">
                <a:latin typeface="Calibri"/>
              </a:rPr>
              <a:t>         else</a:t>
            </a:r>
            <a:r>
              <a:rPr lang="en-US" sz="2100" i="1" dirty="0">
                <a:latin typeface="Calibri"/>
              </a:rPr>
              <a:t> length(</a:t>
            </a:r>
            <a:r>
              <a:rPr lang="en-US" sz="2100" i="1" dirty="0" err="1">
                <a:latin typeface="Calibri"/>
              </a:rPr>
              <a:t>tl</a:t>
            </a:r>
            <a:r>
              <a:rPr lang="en-US" sz="2100" i="1" dirty="0">
                <a:latin typeface="Calibri"/>
              </a:rPr>
              <a:t>(</a:t>
            </a:r>
            <a:r>
              <a:rPr lang="en-US" sz="2100" i="1" dirty="0" err="1">
                <a:latin typeface="Calibri"/>
              </a:rPr>
              <a:t>alist</a:t>
            </a:r>
            <a:r>
              <a:rPr lang="en-US" sz="2100" i="1" dirty="0">
                <a:latin typeface="Calibri"/>
              </a:rPr>
              <a:t>)) + 1;</a:t>
            </a:r>
            <a:endParaRPr lang="en-US" sz="21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78764" y="4461960"/>
            <a:ext cx="3413114" cy="42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length : list(</a:t>
            </a:r>
            <a:r>
              <a:rPr lang="en-US" baseline="-25000" dirty="0">
                <a:latin typeface="Calibri" panose="020F0502020204030204" pitchFamily="34" charset="0"/>
                <a:sym typeface="Symbol" charset="2"/>
              </a:rPr>
              <a:t>2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) 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autoUpdateAnimBg="0"/>
      <p:bldP spid="80901" grpId="0" autoUpdateAnimBg="0"/>
      <p:bldP spid="80902" grpId="0" autoUpdateAnimBg="0"/>
      <p:bldP spid="10" grpId="0" autoUpdateAnimBg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Algorithm for finding the </a:t>
            </a:r>
            <a:r>
              <a:rPr lang="en-US" b="1" i="1"/>
              <a:t>most general substitution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such that </a:t>
            </a:r>
            <a:r>
              <a:rPr lang="en-US" i="1"/>
              <a:t>S(s) = S(t)</a:t>
            </a:r>
          </a:p>
          <a:p>
            <a:r>
              <a:rPr lang="en-US"/>
              <a:t>Also called the </a:t>
            </a:r>
            <a:r>
              <a:rPr lang="en-US" b="1" i="1"/>
              <a:t>most general unifier</a:t>
            </a:r>
            <a:endParaRPr lang="en-US" i="1"/>
          </a:p>
          <a:p>
            <a:r>
              <a:rPr lang="en-US" i="1"/>
              <a:t>unify(m, n) </a:t>
            </a:r>
            <a:r>
              <a:rPr lang="en-US"/>
              <a:t>unifies two type exprs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and returns true/false if they can be unified</a:t>
            </a:r>
          </a:p>
          <a:p>
            <a:r>
              <a:rPr lang="en-US"/>
              <a:t>Side effect is to keep track of the </a:t>
            </a:r>
            <a:r>
              <a:rPr lang="en-US" i="1"/>
              <a:t>mgu</a:t>
            </a:r>
            <a:r>
              <a:rPr lang="en-US"/>
              <a:t> substitution for unification to succeed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6BC4-7074-244D-9CF0-37A584BC265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will explain the algorithm using an example:</a:t>
            </a:r>
          </a:p>
          <a:p>
            <a:pPr lvl="1">
              <a:lnSpc>
                <a:spcPct val="90000"/>
              </a:lnSpc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  <a:p>
            <a:pPr>
              <a:lnSpc>
                <a:spcPct val="90000"/>
              </a:lnSpc>
            </a:pPr>
            <a:r>
              <a:rPr lang="en-US"/>
              <a:t>What is the most general unifier?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</a:t>
            </a:r>
            <a:r>
              <a:rPr lang="en-US" sz="1800" baseline="-25000"/>
              <a:t>1</a:t>
            </a:r>
            <a:r>
              <a:rPr lang="en-US" sz="1800"/>
              <a:t>(E) = S</a:t>
            </a:r>
            <a:r>
              <a:rPr lang="en-US" sz="1800" baseline="-25000"/>
              <a:t>1</a:t>
            </a:r>
            <a:r>
              <a:rPr lang="en-US" sz="18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</a:t>
            </a:r>
            <a:r>
              <a:rPr lang="en-US" sz="1800" baseline="-25000"/>
              <a:t>2</a:t>
            </a:r>
            <a:r>
              <a:rPr lang="en-US" sz="1800"/>
              <a:t>(E) = S</a:t>
            </a:r>
            <a:r>
              <a:rPr lang="en-US" sz="1800" baseline="-25000"/>
              <a:t>2</a:t>
            </a:r>
            <a:r>
              <a:rPr lang="en-US" sz="18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</a:t>
            </a:r>
            <a:r>
              <a:rPr lang="en-US" sz="1800" baseline="-25000"/>
              <a:t>3</a:t>
            </a:r>
            <a:r>
              <a:rPr lang="en-US" sz="1800"/>
              <a:t>(E) = S</a:t>
            </a:r>
            <a:r>
              <a:rPr lang="en-US" sz="1800" baseline="-25000"/>
              <a:t>3</a:t>
            </a:r>
            <a:r>
              <a:rPr lang="en-US" sz="18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67E-4229-D041-AF01-30626F0A4003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5508104" y="3363838"/>
            <a:ext cx="310754" cy="711994"/>
            <a:chOff x="432" y="3072"/>
            <a:chExt cx="261" cy="59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432" y="3360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dirty="0">
                  <a:latin typeface="Calibri"/>
                  <a:sym typeface="Symbol" charset="2"/>
                </a:rPr>
                <a:t>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432" y="3072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dirty="0">
                  <a:latin typeface="Calibri"/>
                  <a:sym typeface="Symbol" charset="2"/>
                </a:rPr>
                <a:t></a:t>
              </a:r>
              <a:endParaRPr lang="en-US" sz="1800" dirty="0"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8645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ADF-6CB7-2E44-9F85-ABD893900CB1}" type="slidenum">
              <a:rPr lang="en-US"/>
              <a:pPr/>
              <a:t>18</a:t>
            </a:fld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114800" y="21145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257550" y="27432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914900" y="26860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457450" y="33147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943100" y="40005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200400" y="40005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686300" y="40576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686300" y="3429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3980" name="AutoShape 12"/>
          <p:cNvCxnSpPr>
            <a:cxnSpLocks noChangeShapeType="1"/>
            <a:stCxn id="83972" idx="2"/>
            <a:endCxn id="83973" idx="0"/>
          </p:cNvCxnSpPr>
          <p:nvPr/>
        </p:nvCxnSpPr>
        <p:spPr bwMode="auto">
          <a:xfrm flipH="1">
            <a:off x="3619989" y="257621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1" name="AutoShape 13"/>
          <p:cNvCxnSpPr>
            <a:cxnSpLocks noChangeShapeType="1"/>
            <a:stCxn id="83972" idx="2"/>
            <a:endCxn id="83974" idx="0"/>
          </p:cNvCxnSpPr>
          <p:nvPr/>
        </p:nvCxnSpPr>
        <p:spPr bwMode="auto">
          <a:xfrm>
            <a:off x="4477239" y="2576215"/>
            <a:ext cx="8288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2" name="AutoShape 14"/>
          <p:cNvCxnSpPr>
            <a:cxnSpLocks noChangeShapeType="1"/>
            <a:stCxn id="83973" idx="2"/>
            <a:endCxn id="83975" idx="0"/>
          </p:cNvCxnSpPr>
          <p:nvPr/>
        </p:nvCxnSpPr>
        <p:spPr bwMode="auto">
          <a:xfrm flipH="1">
            <a:off x="2819889" y="3204865"/>
            <a:ext cx="8001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3" name="AutoShape 15"/>
          <p:cNvCxnSpPr>
            <a:cxnSpLocks noChangeShapeType="1"/>
            <a:stCxn id="83973" idx="2"/>
            <a:endCxn id="83979" idx="0"/>
          </p:cNvCxnSpPr>
          <p:nvPr/>
        </p:nvCxnSpPr>
        <p:spPr bwMode="auto">
          <a:xfrm>
            <a:off x="3619989" y="3204865"/>
            <a:ext cx="145747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4" name="AutoShape 16"/>
          <p:cNvCxnSpPr>
            <a:cxnSpLocks noChangeShapeType="1"/>
            <a:stCxn id="83975" idx="2"/>
            <a:endCxn id="83976" idx="0"/>
          </p:cNvCxnSpPr>
          <p:nvPr/>
        </p:nvCxnSpPr>
        <p:spPr bwMode="auto">
          <a:xfrm flipH="1">
            <a:off x="2328783" y="3776365"/>
            <a:ext cx="4911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5" name="AutoShape 17"/>
          <p:cNvCxnSpPr>
            <a:cxnSpLocks noChangeShapeType="1"/>
            <a:stCxn id="83975" idx="2"/>
            <a:endCxn id="83977" idx="0"/>
          </p:cNvCxnSpPr>
          <p:nvPr/>
        </p:nvCxnSpPr>
        <p:spPr bwMode="auto">
          <a:xfrm>
            <a:off x="2819889" y="3776365"/>
            <a:ext cx="7661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6" name="AutoShape 18"/>
          <p:cNvCxnSpPr>
            <a:cxnSpLocks noChangeShapeType="1"/>
            <a:stCxn id="83974" idx="2"/>
            <a:endCxn id="83977" idx="0"/>
          </p:cNvCxnSpPr>
          <p:nvPr/>
        </p:nvCxnSpPr>
        <p:spPr bwMode="auto">
          <a:xfrm flipH="1">
            <a:off x="3586083" y="3147715"/>
            <a:ext cx="17199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7" name="AutoShape 19"/>
          <p:cNvCxnSpPr>
            <a:cxnSpLocks noChangeShapeType="1"/>
            <a:stCxn id="83979" idx="2"/>
            <a:endCxn id="83978" idx="0"/>
          </p:cNvCxnSpPr>
          <p:nvPr/>
        </p:nvCxnSpPr>
        <p:spPr bwMode="auto">
          <a:xfrm flipH="1">
            <a:off x="5071983" y="3890665"/>
            <a:ext cx="548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8645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04F-E79E-484A-9964-94B30E01977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114800" y="21145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257550" y="27432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914900" y="2697957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457450" y="33147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943100" y="41148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3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:7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200400" y="41148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686300" y="34290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5004" name="AutoShape 12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flipH="1">
            <a:off x="3697735" y="2576215"/>
            <a:ext cx="7795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5" name="AutoShape 13"/>
          <p:cNvCxnSpPr>
            <a:cxnSpLocks noChangeShapeType="1"/>
            <a:stCxn id="84996" idx="2"/>
            <a:endCxn id="84998" idx="0"/>
          </p:cNvCxnSpPr>
          <p:nvPr/>
        </p:nvCxnSpPr>
        <p:spPr bwMode="auto">
          <a:xfrm>
            <a:off x="4477239" y="2576215"/>
            <a:ext cx="901090" cy="121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6" name="AutoShape 14"/>
          <p:cNvCxnSpPr>
            <a:cxnSpLocks noChangeShapeType="1"/>
            <a:stCxn id="84997" idx="2"/>
            <a:endCxn id="84999" idx="0"/>
          </p:cNvCxnSpPr>
          <p:nvPr/>
        </p:nvCxnSpPr>
        <p:spPr bwMode="auto">
          <a:xfrm flipH="1">
            <a:off x="2897635" y="3204865"/>
            <a:ext cx="8001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7" name="AutoShape 15"/>
          <p:cNvCxnSpPr>
            <a:cxnSpLocks noChangeShapeType="1"/>
            <a:stCxn id="84997" idx="2"/>
            <a:endCxn id="85003" idx="0"/>
          </p:cNvCxnSpPr>
          <p:nvPr/>
        </p:nvCxnSpPr>
        <p:spPr bwMode="auto">
          <a:xfrm>
            <a:off x="3697735" y="3204865"/>
            <a:ext cx="145747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8" name="AutoShape 16"/>
          <p:cNvCxnSpPr>
            <a:cxnSpLocks noChangeShapeType="1"/>
            <a:stCxn id="84999" idx="2"/>
            <a:endCxn id="85000" idx="0"/>
          </p:cNvCxnSpPr>
          <p:nvPr/>
        </p:nvCxnSpPr>
        <p:spPr bwMode="auto">
          <a:xfrm flipH="1">
            <a:off x="2328783" y="3776365"/>
            <a:ext cx="568852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9" name="AutoShape 17"/>
          <p:cNvCxnSpPr>
            <a:cxnSpLocks noChangeShapeType="1"/>
            <a:stCxn id="84999" idx="2"/>
            <a:endCxn id="85001" idx="0"/>
          </p:cNvCxnSpPr>
          <p:nvPr/>
        </p:nvCxnSpPr>
        <p:spPr bwMode="auto">
          <a:xfrm>
            <a:off x="2897635" y="3776365"/>
            <a:ext cx="766194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12" name="AutoShape 20"/>
          <p:cNvCxnSpPr>
            <a:cxnSpLocks noChangeShapeType="1"/>
            <a:stCxn id="85003" idx="2"/>
            <a:endCxn id="85000" idx="0"/>
          </p:cNvCxnSpPr>
          <p:nvPr/>
        </p:nvCxnSpPr>
        <p:spPr bwMode="auto">
          <a:xfrm flipH="1">
            <a:off x="2328783" y="3890665"/>
            <a:ext cx="28264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of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Main semantic tasks involve liveness analysis and checking equality</a:t>
            </a:r>
          </a:p>
          <a:p>
            <a:pPr>
              <a:lnSpc>
                <a:spcPct val="90000"/>
              </a:lnSpc>
            </a:pPr>
            <a:r>
              <a:rPr lang="en-US" sz="2100"/>
              <a:t>Equality checking of types (basic types) is crucial in ensuring that code generation can target the correct instructions</a:t>
            </a:r>
          </a:p>
          <a:p>
            <a:pPr>
              <a:lnSpc>
                <a:spcPct val="90000"/>
              </a:lnSpc>
            </a:pPr>
            <a:r>
              <a:rPr lang="en-US" sz="2100"/>
              <a:t>Coercions also rely on equality checking of types</a:t>
            </a:r>
          </a:p>
          <a:p>
            <a:pPr>
              <a:lnSpc>
                <a:spcPct val="90000"/>
              </a:lnSpc>
            </a:pPr>
            <a:r>
              <a:rPr lang="en-US" sz="2100"/>
              <a:t>But what about those objects in PLs (records, functions, etc) that are not basic types?</a:t>
            </a:r>
          </a:p>
          <a:p>
            <a:pPr>
              <a:lnSpc>
                <a:spcPct val="90000"/>
              </a:lnSpc>
            </a:pPr>
            <a:r>
              <a:rPr lang="en-US" sz="2100"/>
              <a:t>Can we perform any semantic checks on these as well?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459-3AF7-0040-BAA9-1C5906EB93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4EAD-7437-D14C-B42F-E40270F12F0E}" type="slidenum">
              <a:rPr lang="en-US"/>
              <a:pPr/>
              <a:t>20</a:t>
            </a:fld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282804" y="234315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6026" name="AutoShape 10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5722989" y="2176165"/>
            <a:ext cx="7795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7" name="AutoShape 11"/>
          <p:cNvCxnSpPr>
            <a:cxnSpLocks noChangeShapeType="1"/>
            <a:stCxn id="86019" idx="2"/>
            <a:endCxn id="86021" idx="0"/>
          </p:cNvCxnSpPr>
          <p:nvPr/>
        </p:nvCxnSpPr>
        <p:spPr bwMode="auto">
          <a:xfrm>
            <a:off x="6502492" y="2176165"/>
            <a:ext cx="64748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8" name="AutoShape 12"/>
          <p:cNvCxnSpPr>
            <a:cxnSpLocks noChangeShapeType="1"/>
            <a:stCxn id="86020" idx="2"/>
            <a:endCxn id="86022" idx="0"/>
          </p:cNvCxnSpPr>
          <p:nvPr/>
        </p:nvCxnSpPr>
        <p:spPr bwMode="auto">
          <a:xfrm flipH="1">
            <a:off x="5012185" y="2804815"/>
            <a:ext cx="7108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9" name="AutoShape 13"/>
          <p:cNvCxnSpPr>
            <a:cxnSpLocks noChangeShapeType="1"/>
            <a:stCxn id="86020" idx="2"/>
            <a:endCxn id="86025" idx="0"/>
          </p:cNvCxnSpPr>
          <p:nvPr/>
        </p:nvCxnSpPr>
        <p:spPr bwMode="auto">
          <a:xfrm>
            <a:off x="5722989" y="2804815"/>
            <a:ext cx="57522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0" name="AutoShape 14"/>
          <p:cNvCxnSpPr>
            <a:cxnSpLocks noChangeShapeType="1"/>
            <a:stCxn id="86022" idx="2"/>
            <a:endCxn id="86023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1" name="AutoShape 15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2" name="AutoShape 16"/>
          <p:cNvCxnSpPr>
            <a:cxnSpLocks noChangeShapeType="1"/>
            <a:stCxn id="86025" idx="2"/>
            <a:endCxn id="86023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6041" name="AutoShape 25"/>
          <p:cNvCxnSpPr>
            <a:cxnSpLocks noChangeShapeType="1"/>
            <a:stCxn id="86033" idx="2"/>
            <a:endCxn id="86034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2" name="AutoShape 26"/>
          <p:cNvCxnSpPr>
            <a:cxnSpLocks noChangeShapeType="1"/>
            <a:stCxn id="86033" idx="2"/>
            <a:endCxn id="86035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3" name="AutoShape 27"/>
          <p:cNvCxnSpPr>
            <a:cxnSpLocks noChangeShapeType="1"/>
            <a:stCxn id="86034" idx="2"/>
            <a:endCxn id="86036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4" name="AutoShape 28"/>
          <p:cNvCxnSpPr>
            <a:cxnSpLocks noChangeShapeType="1"/>
            <a:stCxn id="86034" idx="2"/>
            <a:endCxn id="86040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5" name="AutoShape 29"/>
          <p:cNvCxnSpPr>
            <a:cxnSpLocks noChangeShapeType="1"/>
            <a:stCxn id="86036" idx="2"/>
            <a:endCxn id="86037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6" name="AutoShape 30"/>
          <p:cNvCxnSpPr>
            <a:cxnSpLocks noChangeShapeType="1"/>
            <a:stCxn id="86036" idx="2"/>
            <a:endCxn id="86038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7" name="AutoShape 31"/>
          <p:cNvCxnSpPr>
            <a:cxnSpLocks noChangeShapeType="1"/>
            <a:stCxn id="86035" idx="2"/>
            <a:endCxn id="86038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8" name="AutoShape 32"/>
          <p:cNvCxnSpPr>
            <a:cxnSpLocks noChangeShapeType="1"/>
            <a:stCxn id="86040" idx="2"/>
            <a:endCxn id="86023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337C-CFE3-5549-A439-712A28701F44}" type="slidenum">
              <a:rPr lang="en-US"/>
              <a:pPr/>
              <a:t>21</a:t>
            </a:fld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282804" y="234315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7050" name="AutoShape 10"/>
          <p:cNvCxnSpPr>
            <a:cxnSpLocks noChangeShapeType="1"/>
            <a:stCxn id="87043" idx="2"/>
            <a:endCxn id="87044" idx="0"/>
          </p:cNvCxnSpPr>
          <p:nvPr/>
        </p:nvCxnSpPr>
        <p:spPr bwMode="auto">
          <a:xfrm flipH="1">
            <a:off x="5722989" y="2176165"/>
            <a:ext cx="7795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1" name="AutoShape 11"/>
          <p:cNvCxnSpPr>
            <a:cxnSpLocks noChangeShapeType="1"/>
            <a:stCxn id="87043" idx="2"/>
            <a:endCxn id="87045" idx="0"/>
          </p:cNvCxnSpPr>
          <p:nvPr/>
        </p:nvCxnSpPr>
        <p:spPr bwMode="auto">
          <a:xfrm>
            <a:off x="6502492" y="2176165"/>
            <a:ext cx="64748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2" name="AutoShape 12"/>
          <p:cNvCxnSpPr>
            <a:cxnSpLocks noChangeShapeType="1"/>
            <a:stCxn id="87044" idx="2"/>
            <a:endCxn id="87046" idx="0"/>
          </p:cNvCxnSpPr>
          <p:nvPr/>
        </p:nvCxnSpPr>
        <p:spPr bwMode="auto">
          <a:xfrm flipH="1">
            <a:off x="5012185" y="2804815"/>
            <a:ext cx="7108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3" name="AutoShape 13"/>
          <p:cNvCxnSpPr>
            <a:cxnSpLocks noChangeShapeType="1"/>
            <a:stCxn id="87044" idx="2"/>
            <a:endCxn id="87049" idx="0"/>
          </p:cNvCxnSpPr>
          <p:nvPr/>
        </p:nvCxnSpPr>
        <p:spPr bwMode="auto">
          <a:xfrm>
            <a:off x="5722989" y="2804815"/>
            <a:ext cx="57522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4" name="AutoShape 14"/>
          <p:cNvCxnSpPr>
            <a:cxnSpLocks noChangeShapeType="1"/>
            <a:stCxn id="87046" idx="2"/>
            <a:endCxn id="87047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5" name="AutoShape 15"/>
          <p:cNvCxnSpPr>
            <a:cxnSpLocks noChangeShapeType="1"/>
            <a:stCxn id="87046" idx="2"/>
            <a:endCxn id="87048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6" name="AutoShape 16"/>
          <p:cNvCxnSpPr>
            <a:cxnSpLocks noChangeShapeType="1"/>
            <a:stCxn id="87049" idx="2"/>
            <a:endCxn id="87047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7064" name="AutoShape 24"/>
          <p:cNvCxnSpPr>
            <a:cxnSpLocks noChangeShapeType="1"/>
            <a:stCxn id="87057" idx="2"/>
            <a:endCxn id="87058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5" name="AutoShape 25"/>
          <p:cNvCxnSpPr>
            <a:cxnSpLocks noChangeShapeType="1"/>
            <a:stCxn id="87057" idx="2"/>
            <a:endCxn id="87059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6" name="AutoShape 26"/>
          <p:cNvCxnSpPr>
            <a:cxnSpLocks noChangeShapeType="1"/>
            <a:stCxn id="87058" idx="2"/>
            <a:endCxn id="87060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7" name="AutoShape 27"/>
          <p:cNvCxnSpPr>
            <a:cxnSpLocks noChangeShapeType="1"/>
            <a:stCxn id="87058" idx="2"/>
            <a:endCxn id="87063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8" name="AutoShape 28"/>
          <p:cNvCxnSpPr>
            <a:cxnSpLocks noChangeShapeType="1"/>
            <a:stCxn id="87060" idx="2"/>
            <a:endCxn id="87061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9" name="AutoShape 29"/>
          <p:cNvCxnSpPr>
            <a:cxnSpLocks noChangeShapeType="1"/>
            <a:stCxn id="87060" idx="2"/>
            <a:endCxn id="87062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0" name="AutoShape 30"/>
          <p:cNvCxnSpPr>
            <a:cxnSpLocks noChangeShapeType="1"/>
            <a:stCxn id="87059" idx="2"/>
            <a:endCxn id="87062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1" name="AutoShape 31"/>
          <p:cNvCxnSpPr>
            <a:cxnSpLocks noChangeShapeType="1"/>
            <a:stCxn id="87063" idx="2"/>
            <a:endCxn id="87047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2" name="AutoShape 32"/>
          <p:cNvCxnSpPr>
            <a:cxnSpLocks noChangeShapeType="1"/>
            <a:stCxn id="87043" idx="1"/>
            <a:endCxn id="87057" idx="3"/>
          </p:cNvCxnSpPr>
          <p:nvPr/>
        </p:nvCxnSpPr>
        <p:spPr bwMode="auto">
          <a:xfrm flipH="1">
            <a:off x="3532372" y="1945333"/>
            <a:ext cx="2607681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604130" y="1529835"/>
            <a:ext cx="545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008000"/>
                </a:solidFill>
                <a:latin typeface="Calibri"/>
              </a:rPr>
              <a:t>find</a:t>
            </a:r>
            <a:endParaRPr lang="en-US" sz="1800" dirty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964-BF5C-3A42-8F49-DAEEAD81C16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82804" y="234315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8074" name="AutoShape 10"/>
          <p:cNvCxnSpPr>
            <a:cxnSpLocks noChangeShapeType="1"/>
            <a:stCxn id="88067" idx="2"/>
            <a:endCxn id="88068" idx="0"/>
          </p:cNvCxnSpPr>
          <p:nvPr/>
        </p:nvCxnSpPr>
        <p:spPr bwMode="auto">
          <a:xfrm flipH="1">
            <a:off x="5722989" y="2176165"/>
            <a:ext cx="7795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5" name="AutoShape 11"/>
          <p:cNvCxnSpPr>
            <a:cxnSpLocks noChangeShapeType="1"/>
            <a:stCxn id="88067" idx="2"/>
            <a:endCxn id="88069" idx="0"/>
          </p:cNvCxnSpPr>
          <p:nvPr/>
        </p:nvCxnSpPr>
        <p:spPr bwMode="auto">
          <a:xfrm>
            <a:off x="6502492" y="2176165"/>
            <a:ext cx="64748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6" name="AutoShape 12"/>
          <p:cNvCxnSpPr>
            <a:cxnSpLocks noChangeShapeType="1"/>
            <a:stCxn id="88068" idx="2"/>
            <a:endCxn id="88070" idx="0"/>
          </p:cNvCxnSpPr>
          <p:nvPr/>
        </p:nvCxnSpPr>
        <p:spPr bwMode="auto">
          <a:xfrm flipH="1">
            <a:off x="5012185" y="2804815"/>
            <a:ext cx="7108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7" name="AutoShape 13"/>
          <p:cNvCxnSpPr>
            <a:cxnSpLocks noChangeShapeType="1"/>
            <a:stCxn id="88068" idx="2"/>
            <a:endCxn id="88073" idx="0"/>
          </p:cNvCxnSpPr>
          <p:nvPr/>
        </p:nvCxnSpPr>
        <p:spPr bwMode="auto">
          <a:xfrm>
            <a:off x="5722989" y="2804815"/>
            <a:ext cx="57522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8" name="AutoShape 14"/>
          <p:cNvCxnSpPr>
            <a:cxnSpLocks noChangeShapeType="1"/>
            <a:stCxn id="88070" idx="2"/>
            <a:endCxn id="88071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9" name="AutoShape 15"/>
          <p:cNvCxnSpPr>
            <a:cxnSpLocks noChangeShapeType="1"/>
            <a:stCxn id="88070" idx="2"/>
            <a:endCxn id="88072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0" name="AutoShape 16"/>
          <p:cNvCxnSpPr>
            <a:cxnSpLocks noChangeShapeType="1"/>
            <a:stCxn id="88073" idx="2"/>
            <a:endCxn id="88071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8088" name="AutoShape 24"/>
          <p:cNvCxnSpPr>
            <a:cxnSpLocks noChangeShapeType="1"/>
            <a:stCxn id="88081" idx="2"/>
            <a:endCxn id="88082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9" name="AutoShape 25"/>
          <p:cNvCxnSpPr>
            <a:cxnSpLocks noChangeShapeType="1"/>
            <a:stCxn id="88081" idx="2"/>
            <a:endCxn id="88083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0" name="AutoShape 26"/>
          <p:cNvCxnSpPr>
            <a:cxnSpLocks noChangeShapeType="1"/>
            <a:stCxn id="88082" idx="2"/>
            <a:endCxn id="88084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1" name="AutoShape 27"/>
          <p:cNvCxnSpPr>
            <a:cxnSpLocks noChangeShapeType="1"/>
            <a:stCxn id="88082" idx="2"/>
            <a:endCxn id="88087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2" name="AutoShape 28"/>
          <p:cNvCxnSpPr>
            <a:cxnSpLocks noChangeShapeType="1"/>
            <a:stCxn id="88084" idx="2"/>
            <a:endCxn id="88085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3" name="AutoShape 29"/>
          <p:cNvCxnSpPr>
            <a:cxnSpLocks noChangeShapeType="1"/>
            <a:stCxn id="88084" idx="2"/>
            <a:endCxn id="88086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4" name="AutoShape 30"/>
          <p:cNvCxnSpPr>
            <a:cxnSpLocks noChangeShapeType="1"/>
            <a:stCxn id="88083" idx="2"/>
            <a:endCxn id="88086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5" name="AutoShape 31"/>
          <p:cNvCxnSpPr>
            <a:cxnSpLocks noChangeShapeType="1"/>
            <a:stCxn id="88087" idx="2"/>
            <a:endCxn id="88071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21EE-C688-B640-B649-5DC94F315006}" type="slidenum">
              <a:rPr lang="en-US"/>
              <a:pPr/>
              <a:t>23</a:t>
            </a:fld>
            <a:endParaRPr 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9098" name="AutoShape 10"/>
          <p:cNvCxnSpPr>
            <a:cxnSpLocks noChangeShapeType="1"/>
            <a:stCxn id="89091" idx="2"/>
            <a:endCxn id="89092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099" name="AutoShape 11"/>
          <p:cNvCxnSpPr>
            <a:cxnSpLocks noChangeShapeType="1"/>
            <a:stCxn id="89091" idx="2"/>
            <a:endCxn id="89093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0" name="AutoShape 12"/>
          <p:cNvCxnSpPr>
            <a:cxnSpLocks noChangeShapeType="1"/>
            <a:stCxn id="89092" idx="2"/>
            <a:endCxn id="89094" idx="0"/>
          </p:cNvCxnSpPr>
          <p:nvPr/>
        </p:nvCxnSpPr>
        <p:spPr bwMode="auto">
          <a:xfrm flipH="1">
            <a:off x="5012185" y="2804815"/>
            <a:ext cx="63305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1" name="AutoShape 13"/>
          <p:cNvCxnSpPr>
            <a:cxnSpLocks noChangeShapeType="1"/>
            <a:stCxn id="89092" idx="2"/>
            <a:endCxn id="89097" idx="0"/>
          </p:cNvCxnSpPr>
          <p:nvPr/>
        </p:nvCxnSpPr>
        <p:spPr bwMode="auto">
          <a:xfrm>
            <a:off x="5645242" y="2804815"/>
            <a:ext cx="652969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2" name="AutoShape 14"/>
          <p:cNvCxnSpPr>
            <a:cxnSpLocks noChangeShapeType="1"/>
            <a:stCxn id="89094" idx="2"/>
            <a:endCxn id="89095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3" name="AutoShape 15"/>
          <p:cNvCxnSpPr>
            <a:cxnSpLocks noChangeShapeType="1"/>
            <a:stCxn id="89094" idx="2"/>
            <a:endCxn id="89096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4" name="AutoShape 16"/>
          <p:cNvCxnSpPr>
            <a:cxnSpLocks noChangeShapeType="1"/>
            <a:stCxn id="89097" idx="2"/>
            <a:endCxn id="89095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9112" name="AutoShape 24"/>
          <p:cNvCxnSpPr>
            <a:cxnSpLocks noChangeShapeType="1"/>
            <a:stCxn id="89105" idx="2"/>
            <a:endCxn id="89106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3" name="AutoShape 25"/>
          <p:cNvCxnSpPr>
            <a:cxnSpLocks noChangeShapeType="1"/>
            <a:stCxn id="89105" idx="2"/>
            <a:endCxn id="89107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4" name="AutoShape 26"/>
          <p:cNvCxnSpPr>
            <a:cxnSpLocks noChangeShapeType="1"/>
            <a:stCxn id="89106" idx="2"/>
            <a:endCxn id="89108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5" name="AutoShape 27"/>
          <p:cNvCxnSpPr>
            <a:cxnSpLocks noChangeShapeType="1"/>
            <a:stCxn id="89106" idx="2"/>
            <a:endCxn id="89111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6" name="AutoShape 28"/>
          <p:cNvCxnSpPr>
            <a:cxnSpLocks noChangeShapeType="1"/>
            <a:stCxn id="89108" idx="2"/>
            <a:endCxn id="89109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7" name="AutoShape 29"/>
          <p:cNvCxnSpPr>
            <a:cxnSpLocks noChangeShapeType="1"/>
            <a:stCxn id="89108" idx="2"/>
            <a:endCxn id="89110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8" name="AutoShape 30"/>
          <p:cNvCxnSpPr>
            <a:cxnSpLocks noChangeShapeType="1"/>
            <a:stCxn id="89107" idx="2"/>
            <a:endCxn id="89110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9" name="AutoShape 31"/>
          <p:cNvCxnSpPr>
            <a:cxnSpLocks noChangeShapeType="1"/>
            <a:stCxn id="89111" idx="2"/>
            <a:endCxn id="89095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CF-830B-1B44-B71E-F3A257B255C7}" type="slidenum">
              <a:rPr lang="en-US"/>
              <a:pPr/>
              <a:t>24</a:t>
            </a:fld>
            <a:endParaRPr 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90122" name="AutoShape 10"/>
          <p:cNvCxnSpPr>
            <a:cxnSpLocks noChangeShapeType="1"/>
            <a:stCxn id="90115" idx="2"/>
            <a:endCxn id="90116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3" name="AutoShape 11"/>
          <p:cNvCxnSpPr>
            <a:cxnSpLocks noChangeShapeType="1"/>
            <a:stCxn id="90115" idx="2"/>
            <a:endCxn id="90117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4" name="AutoShape 12"/>
          <p:cNvCxnSpPr>
            <a:cxnSpLocks noChangeShapeType="1"/>
            <a:stCxn id="90116" idx="2"/>
            <a:endCxn id="90118" idx="0"/>
          </p:cNvCxnSpPr>
          <p:nvPr/>
        </p:nvCxnSpPr>
        <p:spPr bwMode="auto">
          <a:xfrm flipH="1">
            <a:off x="5012185" y="2804815"/>
            <a:ext cx="63305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5" name="AutoShape 13"/>
          <p:cNvCxnSpPr>
            <a:cxnSpLocks noChangeShapeType="1"/>
            <a:stCxn id="90116" idx="2"/>
            <a:endCxn id="90121" idx="0"/>
          </p:cNvCxnSpPr>
          <p:nvPr/>
        </p:nvCxnSpPr>
        <p:spPr bwMode="auto">
          <a:xfrm>
            <a:off x="5645242" y="2804815"/>
            <a:ext cx="652969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6" name="AutoShape 14"/>
          <p:cNvCxnSpPr>
            <a:cxnSpLocks noChangeShapeType="1"/>
            <a:stCxn id="90118" idx="2"/>
            <a:endCxn id="90119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7" name="AutoShape 15"/>
          <p:cNvCxnSpPr>
            <a:cxnSpLocks noChangeShapeType="1"/>
            <a:stCxn id="90118" idx="2"/>
            <a:endCxn id="90120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2"/>
            <a:endCxn id="90119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0136" name="AutoShape 24"/>
          <p:cNvCxnSpPr>
            <a:cxnSpLocks noChangeShapeType="1"/>
            <a:stCxn id="90129" idx="2"/>
            <a:endCxn id="90130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7" name="AutoShape 25"/>
          <p:cNvCxnSpPr>
            <a:cxnSpLocks noChangeShapeType="1"/>
            <a:stCxn id="90129" idx="2"/>
            <a:endCxn id="90131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8" name="AutoShape 26"/>
          <p:cNvCxnSpPr>
            <a:cxnSpLocks noChangeShapeType="1"/>
            <a:stCxn id="90130" idx="2"/>
            <a:endCxn id="90132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9" name="AutoShape 27"/>
          <p:cNvCxnSpPr>
            <a:cxnSpLocks noChangeShapeType="1"/>
            <a:stCxn id="90130" idx="2"/>
            <a:endCxn id="90135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0" name="AutoShape 28"/>
          <p:cNvCxnSpPr>
            <a:cxnSpLocks noChangeShapeType="1"/>
            <a:stCxn id="90132" idx="2"/>
            <a:endCxn id="90133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1" name="AutoShape 29"/>
          <p:cNvCxnSpPr>
            <a:cxnSpLocks noChangeShapeType="1"/>
            <a:stCxn id="90132" idx="2"/>
            <a:endCxn id="90134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2" name="AutoShape 30"/>
          <p:cNvCxnSpPr>
            <a:cxnSpLocks noChangeShapeType="1"/>
            <a:stCxn id="90131" idx="2"/>
            <a:endCxn id="90134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3" name="AutoShape 31"/>
          <p:cNvCxnSpPr>
            <a:cxnSpLocks noChangeShapeType="1"/>
            <a:stCxn id="90135" idx="2"/>
            <a:endCxn id="90119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E74C-062E-E94C-AD78-65AE9F04D7E1}" type="slidenum">
              <a:rPr lang="en-US"/>
              <a:pPr/>
              <a:t>25</a:t>
            </a:fld>
            <a:endParaRPr 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1146" name="AutoShape 10"/>
          <p:cNvCxnSpPr>
            <a:cxnSpLocks noChangeShapeType="1"/>
            <a:stCxn id="91139" idx="2"/>
            <a:endCxn id="91140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7" name="AutoShape 11"/>
          <p:cNvCxnSpPr>
            <a:cxnSpLocks noChangeShapeType="1"/>
            <a:stCxn id="91139" idx="2"/>
            <a:endCxn id="91141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8" name="AutoShape 12"/>
          <p:cNvCxnSpPr>
            <a:cxnSpLocks noChangeShapeType="1"/>
            <a:stCxn id="91140" idx="2"/>
            <a:endCxn id="91142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9" name="AutoShape 13"/>
          <p:cNvCxnSpPr>
            <a:cxnSpLocks noChangeShapeType="1"/>
            <a:stCxn id="91140" idx="2"/>
            <a:endCxn id="91145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0" name="AutoShape 14"/>
          <p:cNvCxnSpPr>
            <a:cxnSpLocks noChangeShapeType="1"/>
            <a:stCxn id="91142" idx="2"/>
            <a:endCxn id="91143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1" name="AutoShape 15"/>
          <p:cNvCxnSpPr>
            <a:cxnSpLocks noChangeShapeType="1"/>
            <a:stCxn id="91142" idx="2"/>
            <a:endCxn id="91144" idx="0"/>
          </p:cNvCxnSpPr>
          <p:nvPr/>
        </p:nvCxnSpPr>
        <p:spPr bwMode="auto">
          <a:xfrm>
            <a:off x="4934439" y="3433465"/>
            <a:ext cx="215290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2" name="AutoShape 16"/>
          <p:cNvCxnSpPr>
            <a:cxnSpLocks noChangeShapeType="1"/>
            <a:stCxn id="91145" idx="2"/>
            <a:endCxn id="91143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1160" name="AutoShape 24"/>
          <p:cNvCxnSpPr>
            <a:cxnSpLocks noChangeShapeType="1"/>
            <a:stCxn id="91153" idx="2"/>
            <a:endCxn id="91154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1" name="AutoShape 25"/>
          <p:cNvCxnSpPr>
            <a:cxnSpLocks noChangeShapeType="1"/>
            <a:stCxn id="91153" idx="2"/>
            <a:endCxn id="91155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2" name="AutoShape 26"/>
          <p:cNvCxnSpPr>
            <a:cxnSpLocks noChangeShapeType="1"/>
            <a:stCxn id="91154" idx="2"/>
            <a:endCxn id="91156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3" name="AutoShape 27"/>
          <p:cNvCxnSpPr>
            <a:cxnSpLocks noChangeShapeType="1"/>
            <a:stCxn id="91154" idx="2"/>
            <a:endCxn id="91159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4" name="AutoShape 28"/>
          <p:cNvCxnSpPr>
            <a:cxnSpLocks noChangeShapeType="1"/>
            <a:stCxn id="91156" idx="2"/>
            <a:endCxn id="91157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5" name="AutoShape 29"/>
          <p:cNvCxnSpPr>
            <a:cxnSpLocks noChangeShapeType="1"/>
            <a:stCxn id="91156" idx="2"/>
            <a:endCxn id="91158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6" name="AutoShape 30"/>
          <p:cNvCxnSpPr>
            <a:cxnSpLocks noChangeShapeType="1"/>
            <a:stCxn id="91155" idx="2"/>
            <a:endCxn id="91158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7" name="AutoShape 31"/>
          <p:cNvCxnSpPr>
            <a:cxnSpLocks noChangeShapeType="1"/>
            <a:stCxn id="91159" idx="2"/>
            <a:endCxn id="91143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A5F6-B88E-6142-AFD2-BDB03D689568}" type="slidenum">
              <a:rPr lang="en-US"/>
              <a:pPr/>
              <a:t>26</a:t>
            </a:fld>
            <a:endParaRPr lang="en-U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2170" name="AutoShape 10"/>
          <p:cNvCxnSpPr>
            <a:cxnSpLocks noChangeShapeType="1"/>
            <a:stCxn id="92163" idx="2"/>
            <a:endCxn id="92164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1" name="AutoShape 11"/>
          <p:cNvCxnSpPr>
            <a:cxnSpLocks noChangeShapeType="1"/>
            <a:stCxn id="92163" idx="2"/>
            <a:endCxn id="92165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2" name="AutoShape 12"/>
          <p:cNvCxnSpPr>
            <a:cxnSpLocks noChangeShapeType="1"/>
            <a:stCxn id="92164" idx="2"/>
            <a:endCxn id="92166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3" name="AutoShape 13"/>
          <p:cNvCxnSpPr>
            <a:cxnSpLocks noChangeShapeType="1"/>
            <a:stCxn id="92164" idx="2"/>
            <a:endCxn id="92169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4" name="AutoShape 14"/>
          <p:cNvCxnSpPr>
            <a:cxnSpLocks noChangeShapeType="1"/>
            <a:stCxn id="92166" idx="2"/>
            <a:endCxn id="92167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5" name="AutoShape 15"/>
          <p:cNvCxnSpPr>
            <a:cxnSpLocks noChangeShapeType="1"/>
            <a:stCxn id="92166" idx="2"/>
            <a:endCxn id="92168" idx="0"/>
          </p:cNvCxnSpPr>
          <p:nvPr/>
        </p:nvCxnSpPr>
        <p:spPr bwMode="auto">
          <a:xfrm>
            <a:off x="4934439" y="3433465"/>
            <a:ext cx="215290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6" name="AutoShape 16"/>
          <p:cNvCxnSpPr>
            <a:cxnSpLocks noChangeShapeType="1"/>
            <a:stCxn id="92169" idx="2"/>
            <a:endCxn id="92167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2184" name="AutoShape 24"/>
          <p:cNvCxnSpPr>
            <a:cxnSpLocks noChangeShapeType="1"/>
            <a:stCxn id="92177" idx="2"/>
            <a:endCxn id="92178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5" name="AutoShape 25"/>
          <p:cNvCxnSpPr>
            <a:cxnSpLocks noChangeShapeType="1"/>
            <a:stCxn id="92177" idx="2"/>
            <a:endCxn id="92179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6" name="AutoShape 26"/>
          <p:cNvCxnSpPr>
            <a:cxnSpLocks noChangeShapeType="1"/>
            <a:stCxn id="92178" idx="2"/>
            <a:endCxn id="92180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7" name="AutoShape 27"/>
          <p:cNvCxnSpPr>
            <a:cxnSpLocks noChangeShapeType="1"/>
            <a:stCxn id="92178" idx="2"/>
            <a:endCxn id="92183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8" name="AutoShape 28"/>
          <p:cNvCxnSpPr>
            <a:cxnSpLocks noChangeShapeType="1"/>
            <a:stCxn id="92180" idx="2"/>
            <a:endCxn id="92181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9" name="AutoShape 29"/>
          <p:cNvCxnSpPr>
            <a:cxnSpLocks noChangeShapeType="1"/>
            <a:stCxn id="92180" idx="2"/>
            <a:endCxn id="92182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0" name="AutoShape 30"/>
          <p:cNvCxnSpPr>
            <a:cxnSpLocks noChangeShapeType="1"/>
            <a:stCxn id="92179" idx="2"/>
            <a:endCxn id="92182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1" name="AutoShape 31"/>
          <p:cNvCxnSpPr>
            <a:cxnSpLocks noChangeShapeType="1"/>
            <a:stCxn id="92183" idx="2"/>
            <a:endCxn id="92167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7C6-0B73-3A40-A6AF-B8015ECB4F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4:5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3194" name="AutoShape 10"/>
          <p:cNvCxnSpPr>
            <a:cxnSpLocks noChangeShapeType="1"/>
            <a:stCxn id="93187" idx="2"/>
            <a:endCxn id="93188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5" name="AutoShape 11"/>
          <p:cNvCxnSpPr>
            <a:cxnSpLocks noChangeShapeType="1"/>
            <a:stCxn id="93187" idx="2"/>
            <a:endCxn id="93189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6" name="AutoShape 12"/>
          <p:cNvCxnSpPr>
            <a:cxnSpLocks noChangeShapeType="1"/>
            <a:stCxn id="93188" idx="2"/>
            <a:endCxn id="93190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7" name="AutoShape 13"/>
          <p:cNvCxnSpPr>
            <a:cxnSpLocks noChangeShapeType="1"/>
            <a:stCxn id="93188" idx="2"/>
            <a:endCxn id="93193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8" name="AutoShape 14"/>
          <p:cNvCxnSpPr>
            <a:cxnSpLocks noChangeShapeType="1"/>
            <a:stCxn id="93190" idx="2"/>
            <a:endCxn id="93191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9" name="AutoShape 15"/>
          <p:cNvCxnSpPr>
            <a:cxnSpLocks noChangeShapeType="1"/>
            <a:stCxn id="93190" idx="2"/>
            <a:endCxn id="93192" idx="0"/>
          </p:cNvCxnSpPr>
          <p:nvPr/>
        </p:nvCxnSpPr>
        <p:spPr bwMode="auto">
          <a:xfrm>
            <a:off x="4934439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0" name="AutoShape 16"/>
          <p:cNvCxnSpPr>
            <a:cxnSpLocks noChangeShapeType="1"/>
            <a:stCxn id="93193" idx="2"/>
            <a:endCxn id="93191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3208" name="AutoShape 24"/>
          <p:cNvCxnSpPr>
            <a:cxnSpLocks noChangeShapeType="1"/>
            <a:stCxn id="93201" idx="2"/>
            <a:endCxn id="93202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9" name="AutoShape 25"/>
          <p:cNvCxnSpPr>
            <a:cxnSpLocks noChangeShapeType="1"/>
            <a:stCxn id="93201" idx="2"/>
            <a:endCxn id="93203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0" name="AutoShape 26"/>
          <p:cNvCxnSpPr>
            <a:cxnSpLocks noChangeShapeType="1"/>
            <a:stCxn id="93202" idx="2"/>
            <a:endCxn id="93204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1" name="AutoShape 27"/>
          <p:cNvCxnSpPr>
            <a:cxnSpLocks noChangeShapeType="1"/>
            <a:stCxn id="93202" idx="2"/>
            <a:endCxn id="93207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2" name="AutoShape 28"/>
          <p:cNvCxnSpPr>
            <a:cxnSpLocks noChangeShapeType="1"/>
            <a:stCxn id="93204" idx="2"/>
            <a:endCxn id="93205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3" name="AutoShape 29"/>
          <p:cNvCxnSpPr>
            <a:cxnSpLocks noChangeShapeType="1"/>
            <a:stCxn id="93204" idx="2"/>
            <a:endCxn id="93206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4" name="AutoShape 30"/>
          <p:cNvCxnSpPr>
            <a:cxnSpLocks noChangeShapeType="1"/>
            <a:stCxn id="93203" idx="2"/>
            <a:endCxn id="93206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5" name="AutoShape 31"/>
          <p:cNvCxnSpPr>
            <a:cxnSpLocks noChangeShapeType="1"/>
            <a:stCxn id="93207" idx="2"/>
            <a:endCxn id="93191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success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00F-EE99-E946-A622-FC16A4496FAC}" type="slidenum">
              <a:rPr lang="en-US"/>
              <a:pPr/>
              <a:t>28</a:t>
            </a:fld>
            <a:endParaRPr lang="en-U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4:5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4218" name="AutoShape 10"/>
          <p:cNvCxnSpPr>
            <a:cxnSpLocks noChangeShapeType="1"/>
            <a:stCxn id="94211" idx="2"/>
            <a:endCxn id="94212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19" name="AutoShape 11"/>
          <p:cNvCxnSpPr>
            <a:cxnSpLocks noChangeShapeType="1"/>
            <a:stCxn id="94211" idx="2"/>
            <a:endCxn id="94213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0" name="AutoShape 12"/>
          <p:cNvCxnSpPr>
            <a:cxnSpLocks noChangeShapeType="1"/>
            <a:stCxn id="94212" idx="2"/>
            <a:endCxn id="94214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1" name="AutoShape 13"/>
          <p:cNvCxnSpPr>
            <a:cxnSpLocks noChangeShapeType="1"/>
            <a:stCxn id="94212" idx="2"/>
            <a:endCxn id="94217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2" name="AutoShape 14"/>
          <p:cNvCxnSpPr>
            <a:cxnSpLocks noChangeShapeType="1"/>
            <a:stCxn id="94214" idx="2"/>
            <a:endCxn id="94215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3" name="AutoShape 15"/>
          <p:cNvCxnSpPr>
            <a:cxnSpLocks noChangeShapeType="1"/>
            <a:stCxn id="94214" idx="2"/>
            <a:endCxn id="94216" idx="0"/>
          </p:cNvCxnSpPr>
          <p:nvPr/>
        </p:nvCxnSpPr>
        <p:spPr bwMode="auto">
          <a:xfrm>
            <a:off x="4934439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4" name="AutoShape 16"/>
          <p:cNvCxnSpPr>
            <a:cxnSpLocks noChangeShapeType="1"/>
            <a:stCxn id="94217" idx="2"/>
            <a:endCxn id="94215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  <a:sym typeface="Symbol" charset="2"/>
              </a:rPr>
              <a:t>:1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008000"/>
                </a:solidFill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  <a:sym typeface="Symbol" charset="2"/>
              </a:rPr>
              <a:t>:2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000090"/>
                </a:solidFill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  <a:sym typeface="Symbol" charset="2"/>
              </a:rPr>
              <a:t>:3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4232" name="AutoShape 24"/>
          <p:cNvCxnSpPr>
            <a:cxnSpLocks noChangeShapeType="1"/>
            <a:stCxn id="94225" idx="2"/>
            <a:endCxn id="94226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3" name="AutoShape 25"/>
          <p:cNvCxnSpPr>
            <a:cxnSpLocks noChangeShapeType="1"/>
            <a:stCxn id="94225" idx="2"/>
            <a:endCxn id="94227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4" name="AutoShape 26"/>
          <p:cNvCxnSpPr>
            <a:cxnSpLocks noChangeShapeType="1"/>
            <a:stCxn id="94226" idx="2"/>
            <a:endCxn id="94228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5" name="AutoShape 27"/>
          <p:cNvCxnSpPr>
            <a:cxnSpLocks noChangeShapeType="1"/>
            <a:stCxn id="94226" idx="2"/>
            <a:endCxn id="94231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6" name="AutoShape 28"/>
          <p:cNvCxnSpPr>
            <a:cxnSpLocks noChangeShapeType="1"/>
            <a:stCxn id="94228" idx="2"/>
            <a:endCxn id="94229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7" name="AutoShape 29"/>
          <p:cNvCxnSpPr>
            <a:cxnSpLocks noChangeShapeType="1"/>
            <a:stCxn id="94228" idx="2"/>
            <a:endCxn id="94230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8" name="AutoShape 30"/>
          <p:cNvCxnSpPr>
            <a:cxnSpLocks noChangeShapeType="1"/>
            <a:stCxn id="94227" idx="2"/>
            <a:endCxn id="94230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9" name="AutoShape 31"/>
          <p:cNvCxnSpPr>
            <a:cxnSpLocks noChangeShapeType="1"/>
            <a:stCxn id="94231" idx="2"/>
            <a:endCxn id="94215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2504917" y="4330403"/>
            <a:ext cx="3859134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latin typeface="Calibri"/>
              </a:rPr>
              <a:t>((</a:t>
            </a:r>
            <a:r>
              <a:rPr lang="en-US" sz="21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100" i="1" dirty="0">
                <a:latin typeface="Calibri"/>
              </a:rPr>
              <a:t> </a:t>
            </a:r>
            <a:r>
              <a:rPr lang="en-US" sz="2100" i="1" dirty="0">
                <a:solidFill>
                  <a:srgbClr val="000090"/>
                </a:solidFill>
                <a:latin typeface="Calibri"/>
                <a:sym typeface="Symbol" charset="2"/>
              </a:rPr>
              <a:t></a:t>
            </a:r>
            <a:r>
              <a:rPr lang="en-US" sz="2100" i="1" dirty="0">
                <a:solidFill>
                  <a:srgbClr val="000090"/>
                </a:solidFill>
                <a:latin typeface="Calibri"/>
              </a:rPr>
              <a:t> </a:t>
            </a:r>
            <a:r>
              <a:rPr lang="en-US" sz="21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100" i="1" dirty="0">
                <a:latin typeface="Calibri"/>
                <a:sym typeface="Symbol" charset="2"/>
              </a:rPr>
              <a:t>)</a:t>
            </a:r>
            <a:r>
              <a:rPr lang="en-US" sz="2100" i="1" dirty="0">
                <a:latin typeface="Calibri"/>
              </a:rPr>
              <a:t> </a:t>
            </a:r>
            <a:r>
              <a:rPr lang="en-US" sz="2100" i="1" dirty="0">
                <a:solidFill>
                  <a:srgbClr val="008000"/>
                </a:solidFill>
                <a:latin typeface="Calibri"/>
                <a:sym typeface="Symbol" charset="2"/>
              </a:rPr>
              <a:t></a:t>
            </a:r>
            <a:r>
              <a:rPr lang="en-US" sz="2100" i="1" dirty="0">
                <a:solidFill>
                  <a:srgbClr val="008000"/>
                </a:solidFill>
                <a:latin typeface="Calibri"/>
              </a:rPr>
              <a:t> </a:t>
            </a:r>
            <a:r>
              <a:rPr lang="en-US" sz="2100" i="1" dirty="0">
                <a:latin typeface="Calibri"/>
              </a:rPr>
              <a:t>list(</a:t>
            </a:r>
            <a:r>
              <a:rPr lang="en-US" sz="21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100" i="1" dirty="0">
                <a:latin typeface="Calibri"/>
                <a:sym typeface="Symbol" charset="2"/>
              </a:rPr>
              <a:t>)) </a:t>
            </a:r>
            <a:r>
              <a:rPr lang="en-US" sz="2100" i="1" dirty="0">
                <a:solidFill>
                  <a:srgbClr val="7575D1"/>
                </a:solidFill>
                <a:latin typeface="Calibri"/>
                <a:sym typeface="Symbol" charset="2"/>
              </a:rPr>
              <a:t></a:t>
            </a:r>
            <a:r>
              <a:rPr lang="en-US" sz="2100" i="1" dirty="0">
                <a:latin typeface="Calibri"/>
              </a:rPr>
              <a:t> list(</a:t>
            </a:r>
            <a:r>
              <a:rPr lang="en-US" sz="21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100" i="1" dirty="0">
                <a:latin typeface="Calibri"/>
                <a:sym typeface="Symbol" charset="2"/>
              </a:rPr>
              <a:t>)</a:t>
            </a:r>
            <a:endParaRPr lang="en-US" sz="18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Unification: Occur Check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5E0B-604E-0141-B4FD-078625536FA3}" type="slidenum">
              <a:rPr lang="en-US"/>
              <a:pPr/>
              <a:t>29</a:t>
            </a:fld>
            <a:endParaRPr lang="en-US"/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58730" name="AutoShape 10"/>
          <p:cNvCxnSpPr>
            <a:cxnSpLocks noChangeShapeType="1"/>
            <a:stCxn id="158723" idx="2"/>
            <a:endCxn id="158724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1" name="AutoShape 11"/>
          <p:cNvCxnSpPr>
            <a:cxnSpLocks noChangeShapeType="1"/>
            <a:stCxn id="158723" idx="2"/>
            <a:endCxn id="158756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2" name="AutoShape 12"/>
          <p:cNvCxnSpPr>
            <a:cxnSpLocks noChangeShapeType="1"/>
            <a:stCxn id="158724" idx="2"/>
            <a:endCxn id="158757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3" name="AutoShape 13"/>
          <p:cNvCxnSpPr>
            <a:cxnSpLocks noChangeShapeType="1"/>
            <a:stCxn id="158724" idx="2"/>
            <a:endCxn id="158758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58744" name="AutoShape 24"/>
          <p:cNvCxnSpPr>
            <a:cxnSpLocks noChangeShapeType="1"/>
            <a:stCxn id="158737" idx="2"/>
            <a:endCxn id="158738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7" idx="2"/>
            <a:endCxn id="158739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38" idx="2"/>
            <a:endCxn id="158758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3200400" y="1241524"/>
            <a:ext cx="2857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latin typeface="Calibri"/>
              </a:rPr>
              <a:t>list</a:t>
            </a:r>
            <a:r>
              <a:rPr lang="en-US" dirty="0">
                <a:latin typeface="Calibri"/>
              </a:rPr>
              <a:t>(</a:t>
            </a:r>
            <a:r>
              <a:rPr lang="en-US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)</a:t>
            </a:r>
            <a:r>
              <a:rPr lang="en-US" i="1" dirty="0">
                <a:latin typeface="Calibri"/>
              </a:rPr>
              <a:t> </a:t>
            </a:r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</a:rPr>
              <a:t> (</a:t>
            </a:r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2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latin typeface="Calibri"/>
                <a:sym typeface="Symbol" charset="2"/>
              </a:rPr>
              <a:t>3)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2 </a:t>
            </a:r>
            <a:r>
              <a:rPr lang="en-US" sz="2700" i="1" dirty="0">
                <a:latin typeface="Calibri"/>
                <a:sym typeface="Symbol" charset="2"/>
              </a:rPr>
              <a:t> (</a:t>
            </a:r>
            <a:r>
              <a:rPr lang="en-US" i="1" dirty="0">
                <a:latin typeface="Calibri"/>
                <a:sym typeface="Symbol" charset="2"/>
              </a:rPr>
              <a:t>3 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i="1" dirty="0">
                <a:latin typeface="Calibri"/>
                <a:sym typeface="Symbol" charset="2"/>
              </a:rPr>
              <a:t>)</a:t>
            </a:r>
          </a:p>
        </p:txBody>
      </p:sp>
      <p:cxnSp>
        <p:nvCxnSpPr>
          <p:cNvPr id="158754" name="AutoShape 34"/>
          <p:cNvCxnSpPr>
            <a:cxnSpLocks noChangeShapeType="1"/>
            <a:stCxn id="158739" idx="2"/>
            <a:endCxn id="158756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5" name="AutoShape 35"/>
          <p:cNvCxnSpPr>
            <a:cxnSpLocks noChangeShapeType="1"/>
            <a:stCxn id="158739" idx="2"/>
            <a:endCxn id="158757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 we have seen simple cases of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Basic types for data types: </a:t>
            </a:r>
            <a:r>
              <a:rPr lang="en-US" sz="2100" i="1"/>
              <a:t>boolean, char, integer, real</a:t>
            </a:r>
            <a:endParaRPr lang="en-US" sz="2700" i="1"/>
          </a:p>
          <a:p>
            <a:pPr>
              <a:lnSpc>
                <a:spcPct val="90000"/>
              </a:lnSpc>
            </a:pPr>
            <a:r>
              <a:rPr lang="en-US"/>
              <a:t>A basic type for lack of a type: </a:t>
            </a:r>
            <a:r>
              <a:rPr lang="en-US" sz="2100" i="1"/>
              <a:t>void</a:t>
            </a:r>
          </a:p>
          <a:p>
            <a:pPr>
              <a:lnSpc>
                <a:spcPct val="90000"/>
              </a:lnSpc>
            </a:pPr>
            <a:r>
              <a:rPr lang="en-US"/>
              <a:t>A basic type for a type error: </a:t>
            </a:r>
            <a:r>
              <a:rPr lang="en-US" sz="2100" i="1"/>
              <a:t>type_error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these basic types we can build new types using type constructors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5CF7-B9BC-E549-9C02-B1658E311A87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Unify(1,6)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22B-1035-8848-AF6F-41AFE3AC2471}" type="slidenum">
              <a:rPr lang="en-US"/>
              <a:pPr/>
              <a:t>30</a:t>
            </a:fld>
            <a:endParaRPr lang="en-US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0773" name="AutoShape 5"/>
          <p:cNvCxnSpPr>
            <a:cxnSpLocks noChangeShapeType="1"/>
            <a:stCxn id="160771" idx="2"/>
            <a:endCxn id="160772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4" name="AutoShape 6"/>
          <p:cNvCxnSpPr>
            <a:cxnSpLocks noChangeShapeType="1"/>
            <a:stCxn id="160771" idx="2"/>
            <a:endCxn id="160787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5" name="AutoShape 7"/>
          <p:cNvCxnSpPr>
            <a:cxnSpLocks noChangeShapeType="1"/>
            <a:stCxn id="160772" idx="2"/>
            <a:endCxn id="160788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6" name="AutoShape 8"/>
          <p:cNvCxnSpPr>
            <a:cxnSpLocks noChangeShapeType="1"/>
            <a:stCxn id="160772" idx="2"/>
            <a:endCxn id="160789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60780" name="AutoShape 12"/>
          <p:cNvCxnSpPr>
            <a:cxnSpLocks noChangeShapeType="1"/>
            <a:stCxn id="160777" idx="2"/>
            <a:endCxn id="160778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1" name="AutoShape 13"/>
          <p:cNvCxnSpPr>
            <a:cxnSpLocks noChangeShapeType="1"/>
            <a:stCxn id="160777" idx="2"/>
            <a:endCxn id="160779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2" name="AutoShape 14"/>
          <p:cNvCxnSpPr>
            <a:cxnSpLocks noChangeShapeType="1"/>
            <a:stCxn id="160778" idx="2"/>
            <a:endCxn id="160789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5" name="AutoShape 17"/>
          <p:cNvCxnSpPr>
            <a:cxnSpLocks noChangeShapeType="1"/>
            <a:stCxn id="160779" idx="2"/>
            <a:endCxn id="160787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6" name="AutoShape 18"/>
          <p:cNvCxnSpPr>
            <a:cxnSpLocks noChangeShapeType="1"/>
            <a:stCxn id="160779" idx="2"/>
            <a:endCxn id="160788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0791" name="AutoShape 23"/>
          <p:cNvCxnSpPr>
            <a:cxnSpLocks noChangeShapeType="1"/>
            <a:stCxn id="160771" idx="1"/>
            <a:endCxn id="160777" idx="3"/>
          </p:cNvCxnSpPr>
          <p:nvPr/>
        </p:nvCxnSpPr>
        <p:spPr bwMode="auto">
          <a:xfrm flipH="1" flipV="1">
            <a:off x="3489091" y="2569683"/>
            <a:ext cx="1850863" cy="571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1826323" y="1415207"/>
            <a:ext cx="684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6--1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and Unify(3,7)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586-CC24-AC4C-93A4-0688394CD8B8}" type="slidenum">
              <a:rPr lang="en-US"/>
              <a:pPr/>
              <a:t>31</a:t>
            </a:fld>
            <a:endParaRPr lang="en-US"/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2821" name="AutoShape 5"/>
          <p:cNvCxnSpPr>
            <a:cxnSpLocks noChangeShapeType="1"/>
            <a:stCxn id="162819" idx="2"/>
            <a:endCxn id="162820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2" name="AutoShape 6"/>
          <p:cNvCxnSpPr>
            <a:cxnSpLocks noChangeShapeType="1"/>
            <a:stCxn id="162819" idx="2"/>
            <a:endCxn id="162834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3" name="AutoShape 7"/>
          <p:cNvCxnSpPr>
            <a:cxnSpLocks noChangeShapeType="1"/>
            <a:stCxn id="162820" idx="2"/>
            <a:endCxn id="162835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4" name="AutoShape 8"/>
          <p:cNvCxnSpPr>
            <a:cxnSpLocks noChangeShapeType="1"/>
            <a:stCxn id="162820" idx="2"/>
            <a:endCxn id="162836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62828" name="AutoShape 12"/>
          <p:cNvCxnSpPr>
            <a:cxnSpLocks noChangeShapeType="1"/>
            <a:stCxn id="162825" idx="2"/>
            <a:endCxn id="162826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9" name="AutoShape 13"/>
          <p:cNvCxnSpPr>
            <a:cxnSpLocks noChangeShapeType="1"/>
            <a:stCxn id="162825" idx="2"/>
            <a:endCxn id="162827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0" name="AutoShape 14"/>
          <p:cNvCxnSpPr>
            <a:cxnSpLocks noChangeShapeType="1"/>
            <a:stCxn id="162826" idx="2"/>
            <a:endCxn id="162836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2" name="AutoShape 16"/>
          <p:cNvCxnSpPr>
            <a:cxnSpLocks noChangeShapeType="1"/>
            <a:stCxn id="162827" idx="2"/>
            <a:endCxn id="162834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3" name="AutoShape 17"/>
          <p:cNvCxnSpPr>
            <a:cxnSpLocks noChangeShapeType="1"/>
            <a:stCxn id="162827" idx="2"/>
            <a:endCxn id="162835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2837" name="AutoShape 21"/>
          <p:cNvCxnSpPr>
            <a:cxnSpLocks noChangeShapeType="1"/>
            <a:stCxn id="162819" idx="1"/>
            <a:endCxn id="162825" idx="3"/>
          </p:cNvCxnSpPr>
          <p:nvPr/>
        </p:nvCxnSpPr>
        <p:spPr bwMode="auto">
          <a:xfrm flipH="1" flipV="1">
            <a:off x="3489091" y="2569683"/>
            <a:ext cx="1850863" cy="571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1828801" y="1415207"/>
            <a:ext cx="19768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</a:rPr>
              <a:t>6--1, 4--2, 7--3</a:t>
            </a:r>
          </a:p>
        </p:txBody>
      </p:sp>
      <p:cxnSp>
        <p:nvCxnSpPr>
          <p:cNvPr id="162839" name="AutoShape 23"/>
          <p:cNvCxnSpPr>
            <a:cxnSpLocks noChangeShapeType="1"/>
            <a:stCxn id="162834" idx="1"/>
            <a:endCxn id="162826" idx="3"/>
          </p:cNvCxnSpPr>
          <p:nvPr/>
        </p:nvCxnSpPr>
        <p:spPr bwMode="auto">
          <a:xfrm flipH="1" flipV="1">
            <a:off x="2725430" y="3202633"/>
            <a:ext cx="246370" cy="9715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2840" name="AutoShape 24"/>
          <p:cNvCxnSpPr>
            <a:cxnSpLocks noChangeShapeType="1"/>
            <a:stCxn id="162820" idx="1"/>
            <a:endCxn id="162827" idx="3"/>
          </p:cNvCxnSpPr>
          <p:nvPr/>
        </p:nvCxnSpPr>
        <p:spPr bwMode="auto">
          <a:xfrm flipH="1" flipV="1">
            <a:off x="4337108" y="3202633"/>
            <a:ext cx="1435042" cy="1143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Unify(4,5) and Unify(5,8)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A47-F7EF-1E47-9A38-4AFF24871674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2"/>
            <a:endCxn id="168964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6" name="AutoShape 6"/>
          <p:cNvCxnSpPr>
            <a:cxnSpLocks noChangeShapeType="1"/>
            <a:stCxn id="168963" idx="2"/>
            <a:endCxn id="168978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7" name="AutoShape 7"/>
          <p:cNvCxnSpPr>
            <a:cxnSpLocks noChangeShapeType="1"/>
            <a:stCxn id="168964" idx="2"/>
            <a:endCxn id="168979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8" name="AutoShape 8"/>
          <p:cNvCxnSpPr>
            <a:cxnSpLocks noChangeShapeType="1"/>
            <a:stCxn id="168964" idx="2"/>
            <a:endCxn id="168980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68972" name="AutoShape 12"/>
          <p:cNvCxnSpPr>
            <a:cxnSpLocks noChangeShapeType="1"/>
            <a:stCxn id="168969" idx="2"/>
            <a:endCxn id="168970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3" name="AutoShape 13"/>
          <p:cNvCxnSpPr>
            <a:cxnSpLocks noChangeShapeType="1"/>
            <a:stCxn id="168969" idx="2"/>
            <a:endCxn id="168971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4" name="AutoShape 14"/>
          <p:cNvCxnSpPr>
            <a:cxnSpLocks noChangeShapeType="1"/>
            <a:stCxn id="168970" idx="2"/>
            <a:endCxn id="168980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6" name="AutoShape 16"/>
          <p:cNvCxnSpPr>
            <a:cxnSpLocks noChangeShapeType="1"/>
            <a:stCxn id="168971" idx="2"/>
            <a:endCxn id="168978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7" name="AutoShape 17"/>
          <p:cNvCxnSpPr>
            <a:cxnSpLocks noChangeShapeType="1"/>
            <a:stCxn id="168971" idx="2"/>
            <a:endCxn id="168979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8981" name="AutoShape 21"/>
          <p:cNvCxnSpPr>
            <a:cxnSpLocks noChangeShapeType="1"/>
            <a:stCxn id="168963" idx="1"/>
            <a:endCxn id="168969" idx="3"/>
          </p:cNvCxnSpPr>
          <p:nvPr/>
        </p:nvCxnSpPr>
        <p:spPr bwMode="auto">
          <a:xfrm flipH="1" flipV="1">
            <a:off x="3489091" y="2569683"/>
            <a:ext cx="1850863" cy="571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1828800" y="1415207"/>
            <a:ext cx="3371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</a:rPr>
              <a:t>6--1, </a:t>
            </a:r>
            <a:r>
              <a:rPr lang="en-US" dirty="0">
                <a:solidFill>
                  <a:schemeClr val="accent2"/>
                </a:solidFill>
                <a:latin typeface="Calibri"/>
              </a:rPr>
              <a:t>4--2</a:t>
            </a:r>
            <a:r>
              <a:rPr lang="en-US" dirty="0">
                <a:latin typeface="Calibri"/>
              </a:rPr>
              <a:t>, 7--3, </a:t>
            </a:r>
            <a:r>
              <a:rPr lang="en-US" dirty="0">
                <a:solidFill>
                  <a:schemeClr val="accent2"/>
                </a:solidFill>
                <a:latin typeface="Calibri"/>
              </a:rPr>
              <a:t>5--4</a:t>
            </a:r>
            <a:r>
              <a:rPr lang="en-US" dirty="0">
                <a:latin typeface="Calibri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alibri"/>
              </a:rPr>
              <a:t>8--5</a:t>
            </a:r>
            <a:endParaRPr lang="en-US" dirty="0">
              <a:latin typeface="Calibri"/>
            </a:endParaRPr>
          </a:p>
        </p:txBody>
      </p:sp>
      <p:cxnSp>
        <p:nvCxnSpPr>
          <p:cNvPr id="168983" name="AutoShape 23"/>
          <p:cNvCxnSpPr>
            <a:cxnSpLocks noChangeShapeType="1"/>
            <a:stCxn id="168978" idx="1"/>
            <a:endCxn id="168970" idx="3"/>
          </p:cNvCxnSpPr>
          <p:nvPr/>
        </p:nvCxnSpPr>
        <p:spPr bwMode="auto">
          <a:xfrm flipH="1" flipV="1">
            <a:off x="2725430" y="3202633"/>
            <a:ext cx="246370" cy="9715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4" name="AutoShape 24"/>
          <p:cNvCxnSpPr>
            <a:cxnSpLocks noChangeShapeType="1"/>
            <a:stCxn id="168964" idx="1"/>
            <a:endCxn id="168971" idx="3"/>
          </p:cNvCxnSpPr>
          <p:nvPr/>
        </p:nvCxnSpPr>
        <p:spPr bwMode="auto">
          <a:xfrm flipH="1" flipV="1">
            <a:off x="4337108" y="3202633"/>
            <a:ext cx="1435042" cy="1143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6" name="AutoShape 26"/>
          <p:cNvCxnSpPr>
            <a:cxnSpLocks noChangeShapeType="1"/>
            <a:stCxn id="168979" idx="2"/>
            <a:endCxn id="168978" idx="3"/>
          </p:cNvCxnSpPr>
          <p:nvPr/>
        </p:nvCxnSpPr>
        <p:spPr bwMode="auto">
          <a:xfrm rot="5400000" flipH="1">
            <a:off x="4085109" y="3860974"/>
            <a:ext cx="230832" cy="857250"/>
          </a:xfrm>
          <a:prstGeom prst="curvedConnector4">
            <a:avLst>
              <a:gd name="adj1" fmla="val -99033"/>
              <a:gd name="adj2" fmla="val 73333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7" name="AutoShape 27"/>
          <p:cNvCxnSpPr>
            <a:cxnSpLocks noChangeShapeType="1"/>
            <a:stCxn id="168980" idx="2"/>
            <a:endCxn id="168979" idx="2"/>
          </p:cNvCxnSpPr>
          <p:nvPr/>
        </p:nvCxnSpPr>
        <p:spPr bwMode="auto">
          <a:xfrm rot="5400000">
            <a:off x="5743575" y="3233440"/>
            <a:ext cx="57150" cy="2286000"/>
          </a:xfrm>
          <a:prstGeom prst="curvedConnector3">
            <a:avLst>
              <a:gd name="adj1" fmla="val 500000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5543550" y="1186369"/>
            <a:ext cx="2171700" cy="12003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i="1" dirty="0">
                <a:latin typeface="Calibri"/>
              </a:rPr>
              <a:t> list(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1)</a:t>
            </a:r>
          </a:p>
          <a:p>
            <a:pPr algn="l"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= </a:t>
            </a:r>
            <a:r>
              <a:rPr lang="en-US" i="1" dirty="0">
                <a:latin typeface="Calibri"/>
              </a:rPr>
              <a:t>list(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2)</a:t>
            </a:r>
          </a:p>
          <a:p>
            <a:pPr algn="l"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= list(list(1))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  <p:bldP spid="168988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Occur Check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Our unification algorithm creates a cycle in </a:t>
            </a:r>
            <a:r>
              <a:rPr lang="en-US" i="1"/>
              <a:t>find</a:t>
            </a:r>
            <a:r>
              <a:rPr lang="en-US"/>
              <a:t> for some inputs</a:t>
            </a:r>
          </a:p>
          <a:p>
            <a:pPr>
              <a:lnSpc>
                <a:spcPct val="90000"/>
              </a:lnSpc>
            </a:pPr>
            <a:r>
              <a:rPr lang="en-US"/>
              <a:t>The cycle leads to an infinite loop. Note that Algorithm 6.32 in the Purple Dragon book has this bug</a:t>
            </a:r>
          </a:p>
          <a:p>
            <a:pPr>
              <a:lnSpc>
                <a:spcPct val="90000"/>
              </a:lnSpc>
            </a:pPr>
            <a:r>
              <a:rPr lang="en-US"/>
              <a:t>A solution to this is to unify only if no cycles are created: the </a:t>
            </a:r>
            <a:r>
              <a:rPr lang="en-US" i="1"/>
              <a:t>occur check</a:t>
            </a:r>
          </a:p>
          <a:p>
            <a:pPr>
              <a:lnSpc>
                <a:spcPct val="90000"/>
              </a:lnSpc>
            </a:pPr>
            <a:r>
              <a:rPr lang="en-US"/>
              <a:t>Makes unification slower but correct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2F70-7ABB-F747-9712-CDF7ACBD18FE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29300" cy="1371600"/>
          </a:xfrm>
        </p:spPr>
        <p:txBody>
          <a:bodyPr/>
          <a:lstStyle/>
          <a:p>
            <a:r>
              <a:rPr lang="en-US" dirty="0"/>
              <a:t>Recursive types arise naturally in PLs</a:t>
            </a:r>
          </a:p>
          <a:p>
            <a:r>
              <a:rPr lang="en-US" dirty="0"/>
              <a:t>For example, in pseudo-C:</a:t>
            </a: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tx2"/>
                </a:solidFill>
                <a:latin typeface="Calibri"/>
              </a:rPr>
              <a:t>struct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cell   {   </a:t>
            </a:r>
            <a:r>
              <a:rPr lang="en-US" i="1" dirty="0" err="1">
                <a:latin typeface="Calibri"/>
              </a:rPr>
              <a:t>int</a:t>
            </a:r>
            <a:r>
              <a:rPr lang="en-US" i="1" dirty="0">
                <a:latin typeface="Calibri"/>
              </a:rPr>
              <a:t> info;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 *next; }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;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6124-61D3-A34E-B7D6-1912419A7604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1119187" y="2901556"/>
            <a:ext cx="2986088" cy="1752601"/>
            <a:chOff x="346" y="2436"/>
            <a:chExt cx="2508" cy="1472"/>
          </a:xfrm>
        </p:grpSpPr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1234" y="2437"/>
              <a:ext cx="65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  <a:sym typeface="Symbol" charset="2"/>
                </a:rPr>
                <a:t>record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99" y="2911"/>
              <a:ext cx="3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  <a:sym typeface="Symbol" charset="2"/>
                </a:rPr>
                <a:t></a:t>
              </a:r>
            </a:p>
          </p:txBody>
        </p:sp>
        <p:cxnSp>
          <p:nvCxnSpPr>
            <p:cNvPr id="75795" name="AutoShape 19"/>
            <p:cNvCxnSpPr>
              <a:cxnSpLocks noChangeShapeType="1"/>
              <a:stCxn id="75793" idx="2"/>
              <a:endCxn id="75794" idx="0"/>
            </p:cNvCxnSpPr>
            <p:nvPr/>
          </p:nvCxnSpPr>
          <p:spPr bwMode="auto">
            <a:xfrm flipH="1">
              <a:off x="964" y="2747"/>
              <a:ext cx="599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2089" y="2886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  <a:sym typeface="Symbol" charset="2"/>
                </a:rPr>
                <a:t>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838" y="3253"/>
              <a:ext cx="71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integer</a:t>
              </a:r>
            </a:p>
          </p:txBody>
        </p:sp>
        <p:cxnSp>
          <p:nvCxnSpPr>
            <p:cNvPr id="75798" name="AutoShape 22"/>
            <p:cNvCxnSpPr>
              <a:cxnSpLocks noChangeShapeType="1"/>
              <a:stCxn id="75793" idx="2"/>
              <a:endCxn id="75796" idx="0"/>
            </p:cNvCxnSpPr>
            <p:nvPr/>
          </p:nvCxnSpPr>
          <p:spPr bwMode="auto">
            <a:xfrm>
              <a:off x="1563" y="2747"/>
              <a:ext cx="656" cy="1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799" name="AutoShape 23"/>
            <p:cNvCxnSpPr>
              <a:cxnSpLocks noChangeShapeType="1"/>
              <a:stCxn id="75794" idx="2"/>
              <a:endCxn id="75797" idx="0"/>
            </p:cNvCxnSpPr>
            <p:nvPr/>
          </p:nvCxnSpPr>
          <p:spPr bwMode="auto">
            <a:xfrm>
              <a:off x="964" y="3221"/>
              <a:ext cx="229" cy="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670" y="2436"/>
              <a:ext cx="65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cell</a:t>
              </a:r>
              <a:r>
                <a:rPr lang="en-US" sz="1500" dirty="0">
                  <a:latin typeface="Consolas" panose="020B0609020204030204" pitchFamily="49" charset="0"/>
                </a:rPr>
                <a:t> </a:t>
              </a:r>
              <a:r>
                <a:rPr lang="en-US" sz="1800" i="1" dirty="0">
                  <a:latin typeface="Calibri"/>
                  <a:sym typeface="Symbol" charset="2"/>
                </a:rPr>
                <a:t>= 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346" y="3254"/>
              <a:ext cx="45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info</a:t>
              </a: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2136" y="3253"/>
              <a:ext cx="7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pointer</a:t>
              </a:r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2291" y="3598"/>
              <a:ext cx="41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cell</a:t>
              </a:r>
            </a:p>
          </p:txBody>
        </p:sp>
        <p:cxnSp>
          <p:nvCxnSpPr>
            <p:cNvPr id="75804" name="AutoShape 28"/>
            <p:cNvCxnSpPr>
              <a:cxnSpLocks noChangeShapeType="1"/>
              <a:stCxn id="75794" idx="2"/>
              <a:endCxn id="75801" idx="0"/>
            </p:cNvCxnSpPr>
            <p:nvPr/>
          </p:nvCxnSpPr>
          <p:spPr bwMode="auto">
            <a:xfrm flipH="1">
              <a:off x="574" y="3221"/>
              <a:ext cx="39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592" y="3253"/>
              <a:ext cx="49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next</a:t>
              </a:r>
            </a:p>
          </p:txBody>
        </p:sp>
        <p:cxnSp>
          <p:nvCxnSpPr>
            <p:cNvPr id="75806" name="AutoShape 30"/>
            <p:cNvCxnSpPr>
              <a:cxnSpLocks noChangeShapeType="1"/>
              <a:stCxn id="75796" idx="2"/>
              <a:endCxn id="75805" idx="0"/>
            </p:cNvCxnSpPr>
            <p:nvPr/>
          </p:nvCxnSpPr>
          <p:spPr bwMode="auto">
            <a:xfrm flipH="1">
              <a:off x="1838" y="3196"/>
              <a:ext cx="382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7" name="AutoShape 31"/>
            <p:cNvCxnSpPr>
              <a:cxnSpLocks noChangeShapeType="1"/>
              <a:stCxn id="75796" idx="2"/>
              <a:endCxn id="75802" idx="0"/>
            </p:cNvCxnSpPr>
            <p:nvPr/>
          </p:nvCxnSpPr>
          <p:spPr bwMode="auto">
            <a:xfrm>
              <a:off x="2220" y="3196"/>
              <a:ext cx="275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8" name="AutoShape 32"/>
            <p:cNvCxnSpPr>
              <a:cxnSpLocks noChangeShapeType="1"/>
              <a:stCxn id="75802" idx="2"/>
              <a:endCxn id="75803" idx="0"/>
            </p:cNvCxnSpPr>
            <p:nvPr/>
          </p:nvCxnSpPr>
          <p:spPr bwMode="auto">
            <a:xfrm>
              <a:off x="2495" y="3563"/>
              <a:ext cx="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318304" y="2845476"/>
            <a:ext cx="783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  <a:sym typeface="Symbol" charset="2"/>
              </a:rPr>
              <a:t>record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801792" y="3409832"/>
            <a:ext cx="39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  <a:sym typeface="Symbol" charset="2"/>
              </a:rPr>
              <a:t></a:t>
            </a:r>
          </a:p>
        </p:txBody>
      </p:sp>
      <p:cxnSp>
        <p:nvCxnSpPr>
          <p:cNvPr id="75813" name="AutoShape 37"/>
          <p:cNvCxnSpPr>
            <a:cxnSpLocks noChangeShapeType="1"/>
            <a:stCxn id="75811" idx="2"/>
            <a:endCxn id="75812" idx="0"/>
          </p:cNvCxnSpPr>
          <p:nvPr/>
        </p:nvCxnSpPr>
        <p:spPr bwMode="auto">
          <a:xfrm flipH="1">
            <a:off x="4998245" y="3214808"/>
            <a:ext cx="711994" cy="195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6338612" y="338006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  <a:sym typeface="Symbol" charset="2"/>
              </a:rPr>
              <a:t></a:t>
            </a: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4848703" y="3817026"/>
            <a:ext cx="846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integer</a:t>
            </a:r>
          </a:p>
        </p:txBody>
      </p:sp>
      <p:cxnSp>
        <p:nvCxnSpPr>
          <p:cNvPr id="75816" name="AutoShape 40"/>
          <p:cNvCxnSpPr>
            <a:cxnSpLocks noChangeShapeType="1"/>
            <a:stCxn id="75811" idx="2"/>
            <a:endCxn id="75814" idx="0"/>
          </p:cNvCxnSpPr>
          <p:nvPr/>
        </p:nvCxnSpPr>
        <p:spPr bwMode="auto">
          <a:xfrm>
            <a:off x="5710239" y="3214808"/>
            <a:ext cx="784025" cy="165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17" name="AutoShape 41"/>
          <p:cNvCxnSpPr>
            <a:cxnSpLocks noChangeShapeType="1"/>
            <a:stCxn id="75812" idx="2"/>
            <a:endCxn id="75815" idx="0"/>
          </p:cNvCxnSpPr>
          <p:nvPr/>
        </p:nvCxnSpPr>
        <p:spPr bwMode="auto">
          <a:xfrm>
            <a:off x="4998245" y="3779164"/>
            <a:ext cx="273844" cy="3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4582858" y="2844285"/>
            <a:ext cx="90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 err="1">
                <a:latin typeface="Calibri"/>
              </a:rPr>
              <a:t>cell_t</a:t>
            </a:r>
            <a:r>
              <a:rPr lang="en-US" sz="1800" i="1" dirty="0">
                <a:latin typeface="Calibri"/>
                <a:sym typeface="Symbol" charset="2"/>
              </a:rPr>
              <a:t> = 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262640" y="3818216"/>
            <a:ext cx="542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info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6394293" y="3817026"/>
            <a:ext cx="854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pointer</a:t>
            </a:r>
          </a:p>
        </p:txBody>
      </p:sp>
      <p:cxnSp>
        <p:nvCxnSpPr>
          <p:cNvPr id="75822" name="AutoShape 46"/>
          <p:cNvCxnSpPr>
            <a:cxnSpLocks noChangeShapeType="1"/>
            <a:stCxn id="75812" idx="2"/>
            <a:endCxn id="75819" idx="0"/>
          </p:cNvCxnSpPr>
          <p:nvPr/>
        </p:nvCxnSpPr>
        <p:spPr bwMode="auto">
          <a:xfrm flipH="1">
            <a:off x="4533901" y="3779164"/>
            <a:ext cx="464344" cy="390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5747543" y="3817026"/>
            <a:ext cx="586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next</a:t>
            </a:r>
          </a:p>
        </p:txBody>
      </p:sp>
      <p:cxnSp>
        <p:nvCxnSpPr>
          <p:cNvPr id="75824" name="AutoShape 48"/>
          <p:cNvCxnSpPr>
            <a:cxnSpLocks noChangeShapeType="1"/>
            <a:stCxn id="75814" idx="2"/>
            <a:endCxn id="75823" idx="0"/>
          </p:cNvCxnSpPr>
          <p:nvPr/>
        </p:nvCxnSpPr>
        <p:spPr bwMode="auto">
          <a:xfrm flipH="1">
            <a:off x="6040636" y="3749398"/>
            <a:ext cx="453628" cy="67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5" name="AutoShape 49"/>
          <p:cNvCxnSpPr>
            <a:cxnSpLocks noChangeShapeType="1"/>
            <a:stCxn id="75814" idx="2"/>
            <a:endCxn id="75820" idx="0"/>
          </p:cNvCxnSpPr>
          <p:nvPr/>
        </p:nvCxnSpPr>
        <p:spPr bwMode="auto">
          <a:xfrm>
            <a:off x="6494264" y="3749398"/>
            <a:ext cx="327422" cy="67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7" name="AutoShape 51"/>
          <p:cNvCxnSpPr>
            <a:cxnSpLocks noChangeShapeType="1"/>
            <a:stCxn id="75820" idx="2"/>
            <a:endCxn id="75811" idx="3"/>
          </p:cNvCxnSpPr>
          <p:nvPr/>
        </p:nvCxnSpPr>
        <p:spPr bwMode="auto">
          <a:xfrm rot="5400000" flipH="1">
            <a:off x="5883822" y="3248494"/>
            <a:ext cx="1156216" cy="719513"/>
          </a:xfrm>
          <a:prstGeom prst="curvedConnector4">
            <a:avLst>
              <a:gd name="adj1" fmla="val -19771"/>
              <a:gd name="adj2" fmla="val 797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 equivalence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29300" cy="148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Are these recursive type expressions equivalent: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 dirty="0"/>
              <a:t>1</a:t>
            </a:r>
            <a:r>
              <a:rPr lang="en-US" dirty="0"/>
              <a:t> = </a:t>
            </a:r>
            <a:r>
              <a:rPr lang="en-US" i="1" dirty="0"/>
              <a:t>integer </a:t>
            </a:r>
            <a:r>
              <a:rPr lang="en-US" i="1" dirty="0">
                <a:sym typeface="Symbol" charset="2"/>
              </a:rPr>
              <a:t></a:t>
            </a:r>
            <a:r>
              <a:rPr lang="en-US" i="1" dirty="0"/>
              <a:t> </a:t>
            </a:r>
            <a:r>
              <a:rPr lang="en-US" i="1" dirty="0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 dirty="0"/>
              <a:t>1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 dirty="0"/>
              <a:t>2</a:t>
            </a:r>
            <a:r>
              <a:rPr lang="en-US" dirty="0"/>
              <a:t> = </a:t>
            </a:r>
            <a:r>
              <a:rPr lang="en-US" i="1" dirty="0"/>
              <a:t>integer </a:t>
            </a:r>
            <a:r>
              <a:rPr lang="en-US" i="1" dirty="0">
                <a:sym typeface="Symbol" charset="2"/>
              </a:rPr>
              <a:t></a:t>
            </a:r>
            <a:r>
              <a:rPr lang="en-US" i="1" dirty="0"/>
              <a:t> (integer </a:t>
            </a:r>
            <a:r>
              <a:rPr lang="en-US" i="1" dirty="0">
                <a:sym typeface="Symbol" charset="2"/>
              </a:rPr>
              <a:t>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</a:t>
            </a:r>
            <a:r>
              <a:rPr lang="en-US" i="1" dirty="0"/>
              <a:t>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C9D-4C65-B34B-B7F8-68B14A49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2555783" y="3301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1631394" y="3929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4477" name="AutoShape 29"/>
          <p:cNvCxnSpPr>
            <a:cxnSpLocks noChangeShapeType="1"/>
            <a:stCxn id="104475" idx="2"/>
            <a:endCxn id="104476" idx="0"/>
          </p:cNvCxnSpPr>
          <p:nvPr/>
        </p:nvCxnSpPr>
        <p:spPr bwMode="auto">
          <a:xfrm flipH="1">
            <a:off x="2284811" y="3762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78" name="AutoShape 30"/>
          <p:cNvCxnSpPr>
            <a:cxnSpLocks noChangeShapeType="1"/>
            <a:stCxn id="104475" idx="2"/>
            <a:endCxn id="104475" idx="0"/>
          </p:cNvCxnSpPr>
          <p:nvPr/>
        </p:nvCxnSpPr>
        <p:spPr bwMode="auto">
          <a:xfrm rot="5400000" flipH="1">
            <a:off x="2687389" y="3531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413283" y="3129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488894" y="3758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104481" name="AutoShape 33"/>
          <p:cNvCxnSpPr>
            <a:cxnSpLocks noChangeShapeType="1"/>
            <a:stCxn id="104479" idx="2"/>
            <a:endCxn id="104480" idx="0"/>
          </p:cNvCxnSpPr>
          <p:nvPr/>
        </p:nvCxnSpPr>
        <p:spPr bwMode="auto">
          <a:xfrm flipH="1">
            <a:off x="5142311" y="3591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2" name="AutoShape 34"/>
          <p:cNvCxnSpPr>
            <a:cxnSpLocks noChangeShapeType="1"/>
            <a:stCxn id="104483" idx="2"/>
            <a:endCxn id="104479" idx="0"/>
          </p:cNvCxnSpPr>
          <p:nvPr/>
        </p:nvCxnSpPr>
        <p:spPr bwMode="auto">
          <a:xfrm rot="5400000" flipH="1">
            <a:off x="5630614" y="3274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156233" y="3701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5117544" y="4387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104485" name="AutoShape 37"/>
          <p:cNvCxnSpPr>
            <a:cxnSpLocks noChangeShapeType="1"/>
            <a:stCxn id="104479" idx="2"/>
            <a:endCxn id="104483" idx="0"/>
          </p:cNvCxnSpPr>
          <p:nvPr/>
        </p:nvCxnSpPr>
        <p:spPr bwMode="auto">
          <a:xfrm>
            <a:off x="5775722" y="3591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6" name="AutoShape 38"/>
          <p:cNvCxnSpPr>
            <a:cxnSpLocks noChangeShapeType="1"/>
            <a:stCxn id="104483" idx="2"/>
            <a:endCxn id="104484" idx="0"/>
          </p:cNvCxnSpPr>
          <p:nvPr/>
        </p:nvCxnSpPr>
        <p:spPr bwMode="auto">
          <a:xfrm flipH="1">
            <a:off x="5770961" y="4162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4C6F-AF70-8F42-B9C2-A537A04BDE04}" type="slidenum">
              <a:rPr lang="en-US"/>
              <a:pPr/>
              <a:t>36</a:t>
            </a:fld>
            <a:endParaRPr lang="en-US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5237" name="AutoShape 5"/>
          <p:cNvCxnSpPr>
            <a:cxnSpLocks noChangeShapeType="1"/>
            <a:stCxn id="95235" idx="2"/>
            <a:endCxn id="95236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38" name="AutoShape 6"/>
          <p:cNvCxnSpPr>
            <a:cxnSpLocks noChangeShapeType="1"/>
            <a:stCxn id="95235" idx="2"/>
            <a:endCxn id="95235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95241" name="AutoShape 9"/>
          <p:cNvCxnSpPr>
            <a:cxnSpLocks noChangeShapeType="1"/>
            <a:stCxn id="95239" idx="2"/>
            <a:endCxn id="95240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2" name="AutoShape 10"/>
          <p:cNvCxnSpPr>
            <a:cxnSpLocks noChangeShapeType="1"/>
            <a:stCxn id="95243" idx="2"/>
            <a:endCxn id="95239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5245" name="AutoShape 13"/>
          <p:cNvCxnSpPr>
            <a:cxnSpLocks noChangeShapeType="1"/>
            <a:stCxn id="95239" idx="2"/>
            <a:endCxn id="95243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6" name="AutoShape 14"/>
          <p:cNvCxnSpPr>
            <a:cxnSpLocks noChangeShapeType="1"/>
            <a:stCxn id="95243" idx="2"/>
            <a:endCxn id="95244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2B5-B650-EE4E-8AC2-CC5B0F8B0C88}" type="slidenum">
              <a:rPr lang="en-US"/>
              <a:pPr/>
              <a:t>37</a:t>
            </a:fld>
            <a:endParaRPr lang="en-US"/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6261" name="AutoShape 5"/>
          <p:cNvCxnSpPr>
            <a:cxnSpLocks noChangeShapeType="1"/>
            <a:stCxn id="96259" idx="2"/>
            <a:endCxn id="96260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2" name="AutoShape 6"/>
          <p:cNvCxnSpPr>
            <a:cxnSpLocks noChangeShapeType="1"/>
            <a:stCxn id="96259" idx="2"/>
            <a:endCxn id="96259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96265" name="AutoShape 9"/>
          <p:cNvCxnSpPr>
            <a:cxnSpLocks noChangeShapeType="1"/>
            <a:stCxn id="96263" idx="2"/>
            <a:endCxn id="96264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6" name="AutoShape 10"/>
          <p:cNvCxnSpPr>
            <a:cxnSpLocks noChangeShapeType="1"/>
            <a:stCxn id="96267" idx="2"/>
            <a:endCxn id="96263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6269" name="AutoShape 13"/>
          <p:cNvCxnSpPr>
            <a:cxnSpLocks noChangeShapeType="1"/>
            <a:stCxn id="96263" idx="2"/>
            <a:endCxn id="96267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0" name="AutoShape 14"/>
          <p:cNvCxnSpPr>
            <a:cxnSpLocks noChangeShapeType="1"/>
            <a:stCxn id="96267" idx="2"/>
            <a:endCxn id="96268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1" name="AutoShape 15"/>
          <p:cNvCxnSpPr>
            <a:cxnSpLocks noChangeShapeType="1"/>
            <a:stCxn id="96263" idx="1"/>
            <a:endCxn id="96259" idx="3"/>
          </p:cNvCxnSpPr>
          <p:nvPr/>
        </p:nvCxnSpPr>
        <p:spPr bwMode="auto">
          <a:xfrm flipH="1">
            <a:off x="3280661" y="2217540"/>
            <a:ext cx="2132622" cy="17145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0ED8-8E7F-AA4D-A3F5-CD64D69BB58C}" type="slidenum">
              <a:rPr lang="en-US"/>
              <a:pPr/>
              <a:t>38</a:t>
            </a:fld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7285" name="AutoShape 5"/>
          <p:cNvCxnSpPr>
            <a:cxnSpLocks noChangeShapeType="1"/>
            <a:stCxn id="97283" idx="2"/>
            <a:endCxn id="97284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86" name="AutoShape 6"/>
          <p:cNvCxnSpPr>
            <a:cxnSpLocks noChangeShapeType="1"/>
            <a:stCxn id="97283" idx="2"/>
            <a:endCxn id="97283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97289" name="AutoShape 9"/>
          <p:cNvCxnSpPr>
            <a:cxnSpLocks noChangeShapeType="1"/>
            <a:stCxn id="97287" idx="2"/>
            <a:endCxn id="97288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0" name="AutoShape 10"/>
          <p:cNvCxnSpPr>
            <a:cxnSpLocks noChangeShapeType="1"/>
            <a:stCxn id="97291" idx="2"/>
            <a:endCxn id="97287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7293" name="AutoShape 13"/>
          <p:cNvCxnSpPr>
            <a:cxnSpLocks noChangeShapeType="1"/>
            <a:stCxn id="97287" idx="2"/>
            <a:endCxn id="97291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4" name="AutoShape 14"/>
          <p:cNvCxnSpPr>
            <a:cxnSpLocks noChangeShapeType="1"/>
            <a:stCxn id="97291" idx="2"/>
            <a:endCxn id="97292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75CA-25C1-E946-8225-0D061446C279}" type="slidenum">
              <a:rPr lang="en-US"/>
              <a:pPr/>
              <a:t>39</a:t>
            </a:fld>
            <a:endParaRPr 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8309" name="AutoShape 5"/>
          <p:cNvCxnSpPr>
            <a:cxnSpLocks noChangeShapeType="1"/>
            <a:stCxn id="98307" idx="2"/>
            <a:endCxn id="98308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0" name="AutoShape 6"/>
          <p:cNvCxnSpPr>
            <a:cxnSpLocks noChangeShapeType="1"/>
            <a:stCxn id="98307" idx="2"/>
            <a:endCxn id="98307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8313" name="AutoShape 9"/>
          <p:cNvCxnSpPr>
            <a:cxnSpLocks noChangeShapeType="1"/>
            <a:stCxn id="98311" idx="2"/>
            <a:endCxn id="98312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4" name="AutoShape 10"/>
          <p:cNvCxnSpPr>
            <a:cxnSpLocks noChangeShapeType="1"/>
            <a:stCxn id="98315" idx="2"/>
            <a:endCxn id="98311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8317" name="AutoShape 13"/>
          <p:cNvCxnSpPr>
            <a:cxnSpLocks noChangeShapeType="1"/>
            <a:stCxn id="98311" idx="2"/>
            <a:endCxn id="98315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8" name="AutoShape 14"/>
          <p:cNvCxnSpPr>
            <a:cxnSpLocks noChangeShapeType="1"/>
            <a:stCxn id="98315" idx="2"/>
            <a:endCxn id="98316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Arrays: int p[10];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</a:t>
            </a:r>
            <a:r>
              <a:rPr lang="en-US" sz="1800" i="1" dirty="0"/>
              <a:t>array(10, integer)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multi-dim arrays: int p[3][2]: </a:t>
            </a:r>
            <a:r>
              <a:rPr lang="en-US" sz="1800" i="1" dirty="0"/>
              <a:t>array(3, array(2, integer))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2100" dirty="0"/>
              <a:t>Products/tuples: pair&lt;int, char&gt; p(10,’a’);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</a:t>
            </a:r>
            <a:r>
              <a:rPr lang="en-US" sz="1800" i="1" dirty="0"/>
              <a:t>integer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char</a:t>
            </a:r>
            <a:endParaRPr lang="en-US" sz="135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dirty="0"/>
              <a:t>Records: struct { int p; char q; } data;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</a:t>
            </a:r>
            <a:r>
              <a:rPr lang="en-US" sz="1800" i="1" dirty="0"/>
              <a:t>record((p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integer)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(q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char))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2100" dirty="0"/>
              <a:t>Pointers: int *p;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 </a:t>
            </a:r>
            <a:r>
              <a:rPr lang="en-US" sz="1800" i="1" dirty="0"/>
              <a:t>pointer(integer)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B32-2493-9249-B7BD-47435C07AA6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82F-F181-4146-BA5C-54CC2E103AE5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9333" name="AutoShape 5"/>
          <p:cNvCxnSpPr>
            <a:cxnSpLocks noChangeShapeType="1"/>
            <a:stCxn id="99331" idx="2"/>
            <a:endCxn id="99332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4" name="AutoShape 6"/>
          <p:cNvCxnSpPr>
            <a:cxnSpLocks noChangeShapeType="1"/>
            <a:stCxn id="99331" idx="2"/>
            <a:endCxn id="99331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9337" name="AutoShape 9"/>
          <p:cNvCxnSpPr>
            <a:cxnSpLocks noChangeShapeType="1"/>
            <a:stCxn id="99335" idx="2"/>
            <a:endCxn id="99336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8" name="AutoShape 10"/>
          <p:cNvCxnSpPr>
            <a:cxnSpLocks noChangeShapeType="1"/>
            <a:stCxn id="99339" idx="2"/>
            <a:endCxn id="99335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9341" name="AutoShape 13"/>
          <p:cNvCxnSpPr>
            <a:cxnSpLocks noChangeShapeType="1"/>
            <a:stCxn id="99335" idx="2"/>
            <a:endCxn id="99339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42" name="AutoShape 14"/>
          <p:cNvCxnSpPr>
            <a:cxnSpLocks noChangeShapeType="1"/>
            <a:stCxn id="99339" idx="2"/>
            <a:endCxn id="99340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4F0E-4C7D-1B41-86F6-C770F6850AFE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0357" name="AutoShape 5"/>
          <p:cNvCxnSpPr>
            <a:cxnSpLocks noChangeShapeType="1"/>
            <a:stCxn id="100355" idx="2"/>
            <a:endCxn id="100356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58" name="AutoShape 6"/>
          <p:cNvCxnSpPr>
            <a:cxnSpLocks noChangeShapeType="1"/>
            <a:stCxn id="100355" idx="2"/>
            <a:endCxn id="100355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0361" name="AutoShape 9"/>
          <p:cNvCxnSpPr>
            <a:cxnSpLocks noChangeShapeType="1"/>
            <a:stCxn id="100359" idx="2"/>
            <a:endCxn id="100360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2" name="AutoShape 10"/>
          <p:cNvCxnSpPr>
            <a:cxnSpLocks noChangeShapeType="1"/>
            <a:stCxn id="100363" idx="2"/>
            <a:endCxn id="100359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0365" name="AutoShape 13"/>
          <p:cNvCxnSpPr>
            <a:cxnSpLocks noChangeShapeType="1"/>
            <a:stCxn id="100359" idx="2"/>
            <a:endCxn id="100363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6" name="AutoShape 14"/>
          <p:cNvCxnSpPr>
            <a:cxnSpLocks noChangeShapeType="1"/>
            <a:stCxn id="100363" idx="2"/>
            <a:endCxn id="100364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877371" y="3975906"/>
            <a:ext cx="3238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Unification is successful!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analysis: checking various well-</a:t>
            </a:r>
            <a:r>
              <a:rPr lang="en-US" dirty="0" err="1"/>
              <a:t>formedness</a:t>
            </a:r>
            <a:r>
              <a:rPr lang="en-US" dirty="0"/>
              <a:t> conditions</a:t>
            </a:r>
          </a:p>
          <a:p>
            <a:r>
              <a:rPr lang="en-US" dirty="0"/>
              <a:t>Most common semantic conditions involve types of variables</a:t>
            </a:r>
          </a:p>
          <a:p>
            <a:r>
              <a:rPr lang="en-US" dirty="0"/>
              <a:t>Symbol tables</a:t>
            </a:r>
          </a:p>
          <a:p>
            <a:r>
              <a:rPr lang="en-US" dirty="0"/>
              <a:t>Discovering types for variables and functions using inference (unification)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BBDD-9725-9248-B75D-FD4FB8D03274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Functions: int foo (int p, char q) { return 2; } </a:t>
            </a:r>
          </a:p>
          <a:p>
            <a:pPr lvl="1"/>
            <a:r>
              <a:rPr lang="en-US" sz="1800" dirty="0"/>
              <a:t>Type:  </a:t>
            </a:r>
            <a:r>
              <a:rPr lang="en-US" sz="1800" i="1" dirty="0"/>
              <a:t>integer </a:t>
            </a:r>
            <a:r>
              <a:rPr lang="en-US" i="1" dirty="0">
                <a:sym typeface="Symbol" charset="2"/>
              </a:rPr>
              <a:t></a:t>
            </a:r>
            <a:r>
              <a:rPr lang="en-US" sz="1800" i="1" dirty="0"/>
              <a:t> char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integer</a:t>
            </a:r>
            <a:endParaRPr 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A function maps elements from the domain to the range</a:t>
            </a:r>
          </a:p>
          <a:p>
            <a:pPr lvl="1"/>
            <a:r>
              <a:rPr lang="en-US" sz="1800" dirty="0"/>
              <a:t>Function types map a domain type D to a range type R</a:t>
            </a:r>
          </a:p>
          <a:p>
            <a:pPr lvl="1"/>
            <a:r>
              <a:rPr lang="en-US" sz="1800" dirty="0"/>
              <a:t>A type for a function is denoted by </a:t>
            </a:r>
            <a:r>
              <a:rPr lang="en-US" sz="1800" i="1" dirty="0"/>
              <a:t>D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R</a:t>
            </a:r>
          </a:p>
          <a:p>
            <a:r>
              <a:rPr lang="en-US" sz="2100" dirty="0"/>
              <a:t>In addition, type expressions can contain type variables</a:t>
            </a:r>
          </a:p>
          <a:p>
            <a:pPr lvl="1"/>
            <a:r>
              <a:rPr lang="en-US" sz="1800" dirty="0"/>
              <a:t>Example:</a:t>
            </a:r>
            <a:r>
              <a:rPr lang="en-US" sz="1500" dirty="0"/>
              <a:t> </a:t>
            </a:r>
            <a:r>
              <a:rPr lang="en-US" sz="1800" i="1" dirty="0">
                <a:sym typeface="Symbol" charset="2"/>
              </a:rPr>
              <a:t></a:t>
            </a:r>
            <a:r>
              <a:rPr lang="en-US" sz="1800" i="1" dirty="0"/>
              <a:t> </a:t>
            </a:r>
            <a:r>
              <a:rPr lang="en-US" i="1" dirty="0">
                <a:sym typeface="Symbol" charset="2"/>
              </a:rPr>
              <a:t>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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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F851-C7E8-964F-957A-96B67A2C8B7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Type Exprs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Check equivalence of type </a:t>
            </a:r>
            <a:r>
              <a:rPr lang="en-US" dirty="0" err="1"/>
              <a:t>exprs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basic types, then return true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array(s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array(s</a:t>
            </a:r>
            <a:r>
              <a:rPr lang="en-US" i="1" baseline="-25000" dirty="0"/>
              <a:t>2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s</a:t>
            </a:r>
            <a:r>
              <a:rPr lang="en-US" i="1" baseline="-25000" dirty="0"/>
              <a:t>2</a:t>
            </a:r>
            <a:r>
              <a:rPr lang="en-US" dirty="0"/>
              <a:t>) and equal(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s =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i="1">
                <a:sym typeface="Symbol" charset="2"/>
              </a:rPr>
              <a:t> t</a:t>
            </a:r>
            <a:r>
              <a:rPr lang="en-US" i="1" baseline="-25000">
                <a:sym typeface="Symbol" charset="2"/>
              </a:rPr>
              <a:t>1</a:t>
            </a:r>
            <a:r>
              <a:rPr lang="en-US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and </a:t>
            </a:r>
            <a:r>
              <a:rPr lang="en-US" i="1" dirty="0">
                <a:sym typeface="Symbol" charset="2"/>
              </a:rPr>
              <a:t>t = s</a:t>
            </a:r>
            <a:r>
              <a:rPr lang="en-US" i="1" baseline="-25000" dirty="0">
                <a:sym typeface="Symbol" charset="2"/>
              </a:rPr>
              <a:t>2 </a:t>
            </a:r>
            <a:r>
              <a:rPr lang="en-US" i="1" dirty="0">
                <a:sym typeface="Symbol" charset="2"/>
              </a:rPr>
              <a:t> t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then return true </a:t>
            </a:r>
            <a:r>
              <a:rPr lang="en-US" dirty="0"/>
              <a:t>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s</a:t>
            </a:r>
            <a:r>
              <a:rPr lang="en-US" i="1" baseline="-25000" dirty="0"/>
              <a:t>2</a:t>
            </a:r>
            <a:r>
              <a:rPr lang="en-US" dirty="0"/>
              <a:t>) and equal(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pointer(s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pointer(t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en-US" sz="2700" i="1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631C-C153-7F4A-9E8E-A1A96439C7B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null [] = </a:t>
            </a:r>
            <a:r>
              <a:rPr lang="en-US" b="1" i="1"/>
              <a:t>true</a:t>
            </a:r>
            <a:r>
              <a:rPr lang="en-US" i="1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 </a:t>
            </a:r>
            <a:r>
              <a:rPr lang="en-US" b="1" i="1"/>
              <a:t>|</a:t>
            </a:r>
            <a:r>
              <a:rPr lang="en-US" i="1"/>
              <a:t>  null (_::_) = </a:t>
            </a:r>
            <a:r>
              <a:rPr lang="en-US" b="1" i="1"/>
              <a:t>false</a:t>
            </a:r>
            <a:r>
              <a:rPr lang="en-US" i="1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tl (_::xs) = xs;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100" b="1" i="1"/>
              <a:t>if</a:t>
            </a:r>
            <a:r>
              <a:rPr lang="en-US" sz="2100" i="1"/>
              <a:t> null(alist) </a:t>
            </a:r>
            <a:r>
              <a:rPr lang="en-US" sz="2100" b="1" i="1"/>
              <a:t>then</a:t>
            </a:r>
            <a:r>
              <a:rPr lang="en-US" sz="2100" i="1"/>
              <a:t>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100" b="1" i="1"/>
              <a:t>else</a:t>
            </a:r>
            <a:r>
              <a:rPr lang="en-US" sz="2100" i="1"/>
              <a:t> length(tl(alist)) + 1;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 i="1"/>
              <a:t>null</a:t>
            </a:r>
            <a:r>
              <a:rPr lang="en-US" sz="2100"/>
              <a:t> tests if a list is empty</a:t>
            </a:r>
          </a:p>
          <a:p>
            <a:pPr>
              <a:lnSpc>
                <a:spcPct val="90000"/>
              </a:lnSpc>
            </a:pPr>
            <a:r>
              <a:rPr lang="en-US" sz="2100" i="1"/>
              <a:t>tl</a:t>
            </a:r>
            <a:r>
              <a:rPr lang="en-US" sz="2100"/>
              <a:t> removes first element and returns rest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EB76-8A4B-D540-B0A7-A42BA005025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length </a:t>
            </a:r>
            <a:r>
              <a:rPr lang="en-US" sz="2100" dirty="0">
                <a:sym typeface="Symbol" charset="2"/>
              </a:rPr>
              <a:t>is a polymorphic function (different from polymorphism in object inheritance)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 function </a:t>
            </a:r>
            <a:r>
              <a:rPr lang="en-US" sz="2100" i="1" dirty="0"/>
              <a:t>length</a:t>
            </a:r>
            <a:r>
              <a:rPr lang="en-US" sz="2100" dirty="0"/>
              <a:t> accepts lists with elements of any basic type: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length([‘a’, ‘b’, ‘c’])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length([1, 2, 3])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length([ [1,2,3], [4,5,6] ])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 type for </a:t>
            </a:r>
            <a:r>
              <a:rPr lang="en-US" sz="2100" i="1" dirty="0"/>
              <a:t>length</a:t>
            </a:r>
            <a:r>
              <a:rPr lang="en-US" sz="2100" dirty="0"/>
              <a:t> is </a:t>
            </a:r>
            <a:r>
              <a:rPr lang="en-US" sz="2100" i="1" dirty="0"/>
              <a:t>list(</a:t>
            </a:r>
            <a:r>
              <a:rPr lang="en-US" sz="2100" i="1" dirty="0">
                <a:sym typeface="Symbol" charset="2"/>
              </a:rPr>
              <a:t></a:t>
            </a:r>
            <a:r>
              <a:rPr lang="en-US" sz="2100" i="1" dirty="0"/>
              <a:t>) </a:t>
            </a:r>
            <a:r>
              <a:rPr lang="en-US" sz="2100" i="1" dirty="0">
                <a:sym typeface="Symbol" charset="2"/>
              </a:rPr>
              <a:t></a:t>
            </a:r>
            <a:r>
              <a:rPr lang="en-US" sz="2100" i="1" dirty="0"/>
              <a:t> integer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 </a:t>
            </a:r>
            <a:r>
              <a:rPr lang="en-US" sz="2100" dirty="0">
                <a:sym typeface="Symbol" charset="2"/>
              </a:rPr>
              <a:t>can stand for any basic type: </a:t>
            </a:r>
            <a:r>
              <a:rPr lang="en-US" sz="2100" i="1" dirty="0">
                <a:sym typeface="Symbol" charset="2"/>
              </a:rPr>
              <a:t>integer</a:t>
            </a:r>
            <a:r>
              <a:rPr lang="en-US" sz="2100" dirty="0">
                <a:sym typeface="Symbol" charset="2"/>
              </a:rPr>
              <a:t> or </a:t>
            </a:r>
            <a:r>
              <a:rPr lang="en-US" sz="2100" i="1" dirty="0">
                <a:sym typeface="Symbol" charset="2"/>
              </a:rPr>
              <a:t>char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3516-BB4F-114A-ACCC-DAC731D31F2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map f [] = []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</a:t>
            </a:r>
            <a:r>
              <a:rPr lang="en-US" b="1" i="1"/>
              <a:t>| </a:t>
            </a:r>
            <a:r>
              <a:rPr lang="en-US" i="1"/>
              <a:t>  map f (x::xs) = (f(x)) :: map f xs;</a:t>
            </a:r>
          </a:p>
          <a:p>
            <a:pPr>
              <a:lnSpc>
                <a:spcPct val="90000"/>
              </a:lnSpc>
            </a:pPr>
            <a:r>
              <a:rPr lang="en-US" i="1"/>
              <a:t>map</a:t>
            </a:r>
            <a:r>
              <a:rPr lang="en-US"/>
              <a:t> takes two arguments: a function </a:t>
            </a:r>
            <a:r>
              <a:rPr lang="en-US" i="1"/>
              <a:t>f</a:t>
            </a:r>
            <a:r>
              <a:rPr lang="en-US"/>
              <a:t> and a list</a:t>
            </a:r>
          </a:p>
          <a:p>
            <a:pPr>
              <a:lnSpc>
                <a:spcPct val="90000"/>
              </a:lnSpc>
            </a:pPr>
            <a:r>
              <a:rPr lang="en-US"/>
              <a:t>It applies </a:t>
            </a:r>
            <a:r>
              <a:rPr lang="en-US" i="1"/>
              <a:t>f</a:t>
            </a:r>
            <a:r>
              <a:rPr lang="en-US"/>
              <a:t>  to each element of the list and creates a new list with the range of </a:t>
            </a:r>
            <a:r>
              <a:rPr lang="en-US" i="1"/>
              <a:t>f</a:t>
            </a:r>
          </a:p>
          <a:p>
            <a:pPr>
              <a:lnSpc>
                <a:spcPct val="90000"/>
              </a:lnSpc>
            </a:pPr>
            <a:r>
              <a:rPr lang="en-US"/>
              <a:t>Type of </a:t>
            </a:r>
            <a:r>
              <a:rPr lang="en-US" i="1"/>
              <a:t>map</a:t>
            </a:r>
            <a:r>
              <a:rPr lang="en-US"/>
              <a:t>:  (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)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) 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)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6D60-4500-1D4C-B71E-9B213D75CF7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2434</Words>
  <Application>Microsoft Macintosh PowerPoint</Application>
  <PresentationFormat>On-screen Show (16:9)</PresentationFormat>
  <Paragraphs>500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Type Systems</vt:lpstr>
      <vt:lpstr>Equality of types</vt:lpstr>
      <vt:lpstr>Type Systems</vt:lpstr>
      <vt:lpstr>Type Constructors</vt:lpstr>
      <vt:lpstr>Type Constructors</vt:lpstr>
      <vt:lpstr>Equivalence of Type Exprs</vt:lpstr>
      <vt:lpstr>Polymorphic Functions</vt:lpstr>
      <vt:lpstr>Polymorphic Functions</vt:lpstr>
      <vt:lpstr>Polymorphic Functions</vt:lpstr>
      <vt:lpstr>Type Inference</vt:lpstr>
      <vt:lpstr>Type Variable Substitution</vt:lpstr>
      <vt:lpstr>Type Variable Substitution</vt:lpstr>
      <vt:lpstr>Type Expr Unification</vt:lpstr>
      <vt:lpstr>Example of Type Inference</vt:lpstr>
      <vt:lpstr>Example (cont’d)</vt:lpstr>
      <vt:lpstr>Unification</vt:lpstr>
      <vt:lpstr>Unification Algorithm</vt:lpstr>
      <vt:lpstr>Unification Algorithm</vt:lpstr>
      <vt:lpstr>Unification Algorithm</vt:lpstr>
      <vt:lpstr>Unify(1,9)</vt:lpstr>
      <vt:lpstr>Unify(1,9)</vt:lpstr>
      <vt:lpstr>Unify(2,10) and Unify(8,14)</vt:lpstr>
      <vt:lpstr>Unify(2,10) and Unify(8,14)</vt:lpstr>
      <vt:lpstr>Unify(3,11) and Unify(6,13)</vt:lpstr>
      <vt:lpstr>Unify(3,11) and Unify(6,13)</vt:lpstr>
      <vt:lpstr>Unify(4,7) and Unify(5,12)</vt:lpstr>
      <vt:lpstr>Unify(4,7) and Unify(5,12)</vt:lpstr>
      <vt:lpstr>Unification success</vt:lpstr>
      <vt:lpstr>Unification: Occur Check</vt:lpstr>
      <vt:lpstr>Unify(1,6)</vt:lpstr>
      <vt:lpstr>Unify(2,4) and Unify(3,7)</vt:lpstr>
      <vt:lpstr>Unify(4,5) and Unify(5,8)</vt:lpstr>
      <vt:lpstr>Occur Check</vt:lpstr>
      <vt:lpstr>Recursive types</vt:lpstr>
      <vt:lpstr>Recursive type equivalence</vt:lpstr>
      <vt:lpstr>Unify(1,3)</vt:lpstr>
      <vt:lpstr>Unify(1,3)</vt:lpstr>
      <vt:lpstr>Unify(2,4) and Unify(1,5)</vt:lpstr>
      <vt:lpstr>Unify(2,4) and Unify(1,5)</vt:lpstr>
      <vt:lpstr>Unify(2,6) and Unify(1,1)</vt:lpstr>
      <vt:lpstr>Unify(2,6) and Unify(1,1)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617</cp:revision>
  <cp:lastPrinted>2011-11-29T07:16:29Z</cp:lastPrinted>
  <dcterms:created xsi:type="dcterms:W3CDTF">2011-11-29T07:13:39Z</dcterms:created>
  <dcterms:modified xsi:type="dcterms:W3CDTF">2020-10-25T22:28:22Z</dcterms:modified>
</cp:coreProperties>
</file>