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314" r:id="rId2"/>
    <p:sldId id="282" r:id="rId3"/>
    <p:sldId id="283" r:id="rId4"/>
    <p:sldId id="296" r:id="rId5"/>
    <p:sldId id="297" r:id="rId6"/>
    <p:sldId id="298" r:id="rId7"/>
    <p:sldId id="299" r:id="rId8"/>
    <p:sldId id="313" r:id="rId9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/>
  <p:clrMru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967"/>
    <p:restoredTop sz="90940"/>
  </p:normalViewPr>
  <p:slideViewPr>
    <p:cSldViewPr>
      <p:cViewPr varScale="1">
        <p:scale>
          <a:sx n="145" d="100"/>
          <a:sy n="145" d="100"/>
        </p:scale>
        <p:origin x="192" y="8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2B9AA4-819F-8549-A06A-E1B5D9D61F62}" type="datetimeFigureOut">
              <a:rPr lang="en-US" smtClean="0">
                <a:latin typeface="Calibri" panose="020F0502020204030204" pitchFamily="34" charset="0"/>
              </a:rPr>
              <a:pPr/>
              <a:t>11/8/20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84A22-EC9B-6348-9969-97C239B2C593}" type="slidenum">
              <a:rPr lang="en-US" smtClean="0">
                <a:latin typeface="Calibri" panose="020F0502020204030204" pitchFamily="34" charset="0"/>
              </a:rPr>
              <a:pPr/>
              <a:t>‹#›</a:t>
            </a:fld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6279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8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8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8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Calibri" panose="020F0502020204030204" pitchFamily="34" charset="0"/>
              </a:defRPr>
            </a:lvl1pPr>
          </a:lstStyle>
          <a:p>
            <a:fld id="{6B31ADDD-57C4-B84F-BC10-C03B067E13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9565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DFB017-BA07-7942-AA25-598C2C21DCBB}" type="slidenum">
              <a:rPr lang="en-US"/>
              <a:pPr/>
              <a:t>2</a:t>
            </a:fld>
            <a:endParaRPr lang="en-US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895011-6102-A54B-B033-3D86FA6A29DB}" type="slidenum">
              <a:rPr lang="en-US"/>
              <a:pPr/>
              <a:t>3</a:t>
            </a:fld>
            <a:endParaRPr lang="en-US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2FDC3B-A200-F440-A498-6177FD6CCAF6}" type="slidenum">
              <a:rPr lang="en-US"/>
              <a:pPr/>
              <a:t>4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4E2A13-6A9C-B441-9D77-9A5FD98052B4}" type="slidenum">
              <a:rPr lang="en-US"/>
              <a:pPr/>
              <a:t>5</a:t>
            </a:fld>
            <a:endParaRPr lang="en-US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F0F170-857B-6D4D-A3D6-85C3E7E1E547}" type="slidenum">
              <a:rPr lang="en-US"/>
              <a:pPr/>
              <a:t>6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410503-751B-6142-ACBD-CDB6DF578EA0}" type="slidenum">
              <a:rPr lang="en-US"/>
              <a:pPr/>
              <a:t>7</a:t>
            </a:fld>
            <a:endParaRPr 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410503-751B-6142-ACBD-CDB6DF578EA0}" type="slidenum">
              <a:rPr lang="en-US"/>
              <a:pPr/>
              <a:t>8</a:t>
            </a:fld>
            <a:endParaRPr 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06C3-0D37-1E4B-AB06-F67F2304B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74DE2-44F0-154B-9FE6-BCB6D1E86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33B0-B879-9D40-9953-106C0922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8BEE-B66E-5E46-B50F-23B30D56323F}" type="datetime1">
              <a:rPr lang="en-CA" smtClean="0"/>
              <a:t>2020-11-08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1F4B7-24D8-504D-91CD-3E8202E8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91076-2E3A-CF41-96E4-D4E77A0C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CE0D-89FC-894E-837F-75025627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0ACAA-2C0A-304E-83F1-4EB51F17E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CE1A-ECCD-7C45-9EC1-935CBB99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5F46-E862-7041-B839-1084A839C514}" type="datetime1">
              <a:rPr lang="en-CA" smtClean="0"/>
              <a:t>2020-11-08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B26C1-B795-194B-A2F7-B95309E5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3C09-DCC3-4E4C-AE13-B0962DDB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57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84669-9A93-654D-9A2F-8081C8778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22E1-C8CF-4B47-B5A2-1EE8384A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452BC-8E3F-AD42-BB94-46241CB0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5934-2EEA-454B-B47B-39481B16D93C}" type="datetime1">
              <a:rPr lang="en-CA" smtClean="0"/>
              <a:t>2020-11-08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2FCD2-719C-FC4A-8ADE-C7C90A06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1E3A0-1E32-BB4E-B406-C1247893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56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725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700"/>
            </a:lvl1pPr>
            <a:lvl2pPr lvl="1" algn="ctr">
              <a:spcBef>
                <a:spcPts val="0"/>
              </a:spcBef>
              <a:buSzPct val="100000"/>
              <a:defRPr sz="2700"/>
            </a:lvl2pPr>
            <a:lvl3pPr lvl="2" algn="ctr">
              <a:spcBef>
                <a:spcPts val="0"/>
              </a:spcBef>
              <a:buSzPct val="100000"/>
              <a:defRPr sz="2700"/>
            </a:lvl3pPr>
            <a:lvl4pPr lvl="3" algn="ctr">
              <a:spcBef>
                <a:spcPts val="0"/>
              </a:spcBef>
              <a:buSzPct val="100000"/>
              <a:defRPr sz="2700"/>
            </a:lvl4pPr>
            <a:lvl5pPr lvl="4" algn="ctr">
              <a:spcBef>
                <a:spcPts val="0"/>
              </a:spcBef>
              <a:buSzPct val="100000"/>
              <a:defRPr sz="2700"/>
            </a:lvl5pPr>
            <a:lvl6pPr lvl="5" algn="ctr">
              <a:spcBef>
                <a:spcPts val="0"/>
              </a:spcBef>
              <a:buSzPct val="100000"/>
              <a:defRPr sz="2700"/>
            </a:lvl6pPr>
            <a:lvl7pPr lvl="6" algn="ctr">
              <a:spcBef>
                <a:spcPts val="0"/>
              </a:spcBef>
              <a:buSzPct val="100000"/>
              <a:defRPr sz="2700"/>
            </a:lvl7pPr>
            <a:lvl8pPr lvl="7" algn="ctr">
              <a:spcBef>
                <a:spcPts val="0"/>
              </a:spcBef>
              <a:buSzPct val="100000"/>
              <a:defRPr sz="2700"/>
            </a:lvl8pPr>
            <a:lvl9pPr lvl="8" algn="ctr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5212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429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6858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287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3716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6858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33CDF6D5-475A-F046-87CA-412EB71D7141}" type="datetime1">
              <a:rPr lang="en-CA" smtClean="0"/>
              <a:t>2020-11-08</a:t>
            </a:fld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8480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0978-DDE8-6144-A6B8-517FFF2E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7744-5627-D646-9036-52ED7E568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F3F8-FC0C-1B43-BB73-11800B42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06BE7-D4FF-0747-A46D-9D28D6793F9A}" type="datetime1">
              <a:rPr lang="en-CA" smtClean="0"/>
              <a:t>2020-11-08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E874-E612-CA46-B18E-0C8FA220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7269F-A49C-1948-BC2E-ABADCE19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25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0754-0214-DF47-9D67-A716F649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34BCA-78F6-F745-9EBE-EE525CDE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07FE-6251-4E4B-BDFF-5C0B1706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12D8A-ADE8-E648-9A51-673455F77FA4}" type="datetime1">
              <a:rPr lang="en-CA" smtClean="0"/>
              <a:t>2020-11-08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F015-083F-9840-9A9E-9E31B7D7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E270-7D4E-DB45-B70B-D033519B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22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8785-840A-474A-B8BA-27207C01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8B25-A9AD-F143-AD1A-17A95F44E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209DA-22E0-B146-A689-48B1E9D38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82A87-E151-8641-8C5C-327C5209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D21D-FE66-404B-9D48-8813A41FDE83}" type="datetime1">
              <a:rPr lang="en-CA" smtClean="0"/>
              <a:t>2020-11-08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32E4D-CFE1-864C-892F-C0510CC3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7C13-4A25-3440-9E41-0DB77345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95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1DBC-EEEB-1C44-A4C7-02D9BB9C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D77D7-D2B1-0841-9C20-538058B42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D616F-C61F-5B43-8094-DFDD05AE6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AF8CD-147D-0A4A-BE13-69AAC57DB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BD089-7443-DF4A-B93B-FC32F414C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8830C-AD3A-A446-BF5B-7A77BA98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913A-9187-9E4F-99AD-E5F9D3D715A1}" type="datetime1">
              <a:rPr lang="en-CA" smtClean="0"/>
              <a:t>2020-11-08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AD4C6-8A32-E04D-85DA-37391648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50648-37B9-F641-A809-40BEBE4C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7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026B-B6A3-EF4D-842B-9C96C95E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243C6-3123-ED41-BC4A-2F8A58F1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FCF0-750B-2849-A907-F64332DB8FEE}" type="datetime1">
              <a:rPr lang="en-CA" smtClean="0"/>
              <a:t>2020-11-08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FF4D9-A959-C943-9751-31FDE754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8D117-E466-BD48-A108-6422DCF1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43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BBCE3-E514-D54F-B044-7DF10F00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F663-3970-9B45-8274-AA8FABDA274B}" type="datetime1">
              <a:rPr lang="en-CA" smtClean="0"/>
              <a:t>2020-11-08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19DF5-0E3C-2C40-BDE6-94E98A9F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E4FB-2E36-024F-9776-AFED77F0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00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21DF-5A92-D94F-88C5-5DB1A968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A461-75EB-C94E-A41A-1280134B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39AE-0AA2-2B40-B6F4-B24A10D9A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93C8F-B5C1-0D4A-8556-73269A2E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09A3-0E53-524E-A233-B12C5DA91D99}" type="datetime1">
              <a:rPr lang="en-CA" smtClean="0"/>
              <a:t>2020-11-08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A6773-21F3-7040-BF77-4C1D0B80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52BF5-D92E-A14D-B1B8-704532D2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90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B85D-520A-BD48-A297-F7A9EDDB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093CD-6667-AD4E-93F7-F3B21EF98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CED6C-F32A-6A44-B857-EBD308B3E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4EDF9-2E61-C346-AEC1-C5515D51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DF68-DD51-514E-B179-E22080947065}" type="datetime1">
              <a:rPr lang="en-CA" smtClean="0"/>
              <a:t>2020-11-08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F289B-5706-A047-960A-6FDB1750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12078-4758-934E-BFE9-86E98A44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2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FBF36-3AE9-6F4F-9D44-FDF1EDE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33E42-24FB-9E4C-A197-FBE95A39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9F3E4-CCFD-A546-BD98-34B6A6B34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CFB5B512-1C0B-5F4A-B1D8-07EED328189A}" type="datetime1">
              <a:rPr lang="en-CA" smtClean="0"/>
              <a:t>2020-11-08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AA39-D2DE-7B4A-BB24-AAC6C28B6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F2AD-686E-E445-9758-B74AC410C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7B252BF6-6A9C-D04A-BBE8-37A07D64A1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001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Single Assignment Form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2DF9-8F59-3B48-8E00-329792CA07D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05" name="Shape 205"/>
          <p:cNvSpPr/>
          <p:nvPr/>
        </p:nvSpPr>
        <p:spPr>
          <a:xfrm>
            <a:off x="6948264" y="267494"/>
            <a:ext cx="1930931" cy="383175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SSA1: Intro to SSA</a:t>
            </a:r>
          </a:p>
        </p:txBody>
      </p:sp>
    </p:spTree>
    <p:extLst>
      <p:ext uri="{BB962C8B-B14F-4D97-AF65-F5344CB8AC3E}">
        <p14:creationId xmlns:p14="http://schemas.microsoft.com/office/powerpoint/2010/main" val="1536190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Flow Graph (CFG)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755576" y="1419622"/>
            <a:ext cx="2743200" cy="2808312"/>
          </a:xfrm>
        </p:spPr>
        <p:txBody>
          <a:bodyPr/>
          <a:lstStyle/>
          <a:p>
            <a:pPr>
              <a:buFontTx/>
              <a:buNone/>
            </a:pP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int main() {</a:t>
            </a:r>
          </a:p>
          <a:p>
            <a:pPr>
              <a:buFontTx/>
              <a:buNone/>
            </a:pP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extern int f(int);</a:t>
            </a:r>
          </a:p>
          <a:p>
            <a:pPr>
              <a:buFontTx/>
              <a:buNone/>
            </a:pP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int i;</a:t>
            </a:r>
          </a:p>
          <a:p>
            <a:pPr>
              <a:buFontTx/>
              <a:buNone/>
            </a:pP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int *a;</a:t>
            </a:r>
          </a:p>
          <a:p>
            <a:pPr>
              <a:buFontTx/>
              <a:buNone/>
            </a:pP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for (i = 0; </a:t>
            </a:r>
          </a:p>
          <a:p>
            <a:pPr>
              <a:buFontTx/>
              <a:buNone/>
            </a:pP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	    i &lt; 10;</a:t>
            </a:r>
          </a:p>
          <a:p>
            <a:pPr>
              <a:buFontTx/>
              <a:buNone/>
            </a:pP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	    i = i + 1) </a:t>
            </a:r>
          </a:p>
          <a:p>
            <a:pPr>
              <a:buFontTx/>
              <a:buNone/>
            </a:pP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{ a[i] = f(i); }</a:t>
            </a:r>
          </a:p>
          <a:p>
            <a:pPr>
              <a:buFontTx/>
              <a:buNone/>
            </a:pP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3F917-D3E8-4B4E-BDEE-835075A42715}" type="slidenum">
              <a:rPr lang="en-US"/>
              <a:pPr/>
              <a:t>2</a:t>
            </a:fld>
            <a:endParaRPr lang="en-US"/>
          </a:p>
        </p:txBody>
      </p:sp>
      <p:grpSp>
        <p:nvGrpSpPr>
          <p:cNvPr id="164868" name="Group 4"/>
          <p:cNvGrpSpPr>
            <a:grpSpLocks/>
          </p:cNvGrpSpPr>
          <p:nvPr/>
        </p:nvGrpSpPr>
        <p:grpSpPr bwMode="auto">
          <a:xfrm>
            <a:off x="4788024" y="1203598"/>
            <a:ext cx="2921794" cy="3371850"/>
            <a:chOff x="3210" y="864"/>
            <a:chExt cx="2454" cy="2832"/>
          </a:xfrm>
        </p:grpSpPr>
        <p:sp>
          <p:nvSpPr>
            <p:cNvPr id="164869" name="Rectangle 5"/>
            <p:cNvSpPr>
              <a:spLocks noChangeArrowheads="1"/>
            </p:cNvSpPr>
            <p:nvPr/>
          </p:nvSpPr>
          <p:spPr bwMode="auto">
            <a:xfrm>
              <a:off x="3216" y="1488"/>
              <a:ext cx="1056" cy="288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dirty="0">
                  <a:latin typeface="Calibri" panose="020F0502020204030204" pitchFamily="34" charset="0"/>
                </a:rPr>
                <a:t>i = 0</a:t>
              </a:r>
            </a:p>
          </p:txBody>
        </p:sp>
        <p:sp>
          <p:nvSpPr>
            <p:cNvPr id="164870" name="Rectangle 6"/>
            <p:cNvSpPr>
              <a:spLocks noChangeArrowheads="1"/>
            </p:cNvSpPr>
            <p:nvPr/>
          </p:nvSpPr>
          <p:spPr bwMode="auto">
            <a:xfrm>
              <a:off x="3216" y="1968"/>
              <a:ext cx="1056" cy="288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dirty="0">
                  <a:latin typeface="Calibri" panose="020F0502020204030204" pitchFamily="34" charset="0"/>
                </a:rPr>
                <a:t>i &lt; 10</a:t>
              </a:r>
            </a:p>
          </p:txBody>
        </p:sp>
        <p:sp>
          <p:nvSpPr>
            <p:cNvPr id="164871" name="Rectangle 7"/>
            <p:cNvSpPr>
              <a:spLocks noChangeArrowheads="1"/>
            </p:cNvSpPr>
            <p:nvPr/>
          </p:nvSpPr>
          <p:spPr bwMode="auto">
            <a:xfrm>
              <a:off x="3216" y="2448"/>
              <a:ext cx="1056" cy="576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dirty="0">
                  <a:latin typeface="Calibri" panose="020F0502020204030204" pitchFamily="34" charset="0"/>
                </a:rPr>
                <a:t>a[i] = f(i);</a:t>
              </a:r>
            </a:p>
            <a:p>
              <a:pPr algn="ctr" eaLnBrk="1" hangingPunct="1"/>
              <a:r>
                <a:rPr lang="en-US" sz="1800" dirty="0">
                  <a:latin typeface="Calibri" panose="020F0502020204030204" pitchFamily="34" charset="0"/>
                </a:rPr>
                <a:t>i = i+1;</a:t>
              </a:r>
            </a:p>
          </p:txBody>
        </p:sp>
        <p:sp>
          <p:nvSpPr>
            <p:cNvPr id="164872" name="Oval 8"/>
            <p:cNvSpPr>
              <a:spLocks noChangeArrowheads="1"/>
            </p:cNvSpPr>
            <p:nvPr/>
          </p:nvSpPr>
          <p:spPr bwMode="auto">
            <a:xfrm>
              <a:off x="3216" y="864"/>
              <a:ext cx="1056" cy="480"/>
            </a:xfrm>
            <a:prstGeom prst="ellipse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dirty="0">
                  <a:latin typeface="Calibri" panose="020F0502020204030204" pitchFamily="34" charset="0"/>
                </a:rPr>
                <a:t>Entry</a:t>
              </a:r>
            </a:p>
          </p:txBody>
        </p:sp>
        <p:sp>
          <p:nvSpPr>
            <p:cNvPr id="164873" name="Oval 9"/>
            <p:cNvSpPr>
              <a:spLocks noChangeArrowheads="1"/>
            </p:cNvSpPr>
            <p:nvPr/>
          </p:nvSpPr>
          <p:spPr bwMode="auto">
            <a:xfrm>
              <a:off x="3216" y="3216"/>
              <a:ext cx="1056" cy="480"/>
            </a:xfrm>
            <a:prstGeom prst="ellipse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dirty="0">
                  <a:latin typeface="Calibri" panose="020F0502020204030204" pitchFamily="34" charset="0"/>
                </a:rPr>
                <a:t>Exit</a:t>
              </a:r>
            </a:p>
          </p:txBody>
        </p:sp>
        <p:cxnSp>
          <p:nvCxnSpPr>
            <p:cNvPr id="164874" name="AutoShape 10"/>
            <p:cNvCxnSpPr>
              <a:cxnSpLocks noChangeShapeType="1"/>
              <a:stCxn id="164872" idx="4"/>
              <a:endCxn id="164869" idx="0"/>
            </p:cNvCxnSpPr>
            <p:nvPr/>
          </p:nvCxnSpPr>
          <p:spPr bwMode="auto">
            <a:xfrm>
              <a:off x="3744" y="1350"/>
              <a:ext cx="0" cy="13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64875" name="AutoShape 11"/>
            <p:cNvCxnSpPr>
              <a:cxnSpLocks noChangeShapeType="1"/>
              <a:stCxn id="164869" idx="2"/>
              <a:endCxn id="164870" idx="0"/>
            </p:cNvCxnSpPr>
            <p:nvPr/>
          </p:nvCxnSpPr>
          <p:spPr bwMode="auto">
            <a:xfrm>
              <a:off x="3744" y="1782"/>
              <a:ext cx="0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64876" name="AutoShape 12"/>
            <p:cNvCxnSpPr>
              <a:cxnSpLocks noChangeShapeType="1"/>
              <a:stCxn id="164870" idx="2"/>
              <a:endCxn id="164871" idx="0"/>
            </p:cNvCxnSpPr>
            <p:nvPr/>
          </p:nvCxnSpPr>
          <p:spPr bwMode="auto">
            <a:xfrm>
              <a:off x="3744" y="2262"/>
              <a:ext cx="0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64877" name="AutoShape 13"/>
            <p:cNvCxnSpPr>
              <a:cxnSpLocks noChangeShapeType="1"/>
              <a:stCxn id="164871" idx="2"/>
              <a:endCxn id="164870" idx="0"/>
            </p:cNvCxnSpPr>
            <p:nvPr/>
          </p:nvCxnSpPr>
          <p:spPr bwMode="auto">
            <a:xfrm rot="5400000" flipH="1" flipV="1">
              <a:off x="3211" y="2495"/>
              <a:ext cx="1068" cy="1"/>
            </a:xfrm>
            <a:prstGeom prst="bentConnector5">
              <a:avLst>
                <a:gd name="adj1" fmla="val -12921"/>
                <a:gd name="adj2" fmla="val 67200000"/>
                <a:gd name="adj3" fmla="val 112921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164878" name="AutoShape 14"/>
            <p:cNvCxnSpPr>
              <a:cxnSpLocks noChangeShapeType="1"/>
              <a:stCxn id="164870" idx="1"/>
              <a:endCxn id="164873" idx="2"/>
            </p:cNvCxnSpPr>
            <p:nvPr/>
          </p:nvCxnSpPr>
          <p:spPr bwMode="auto">
            <a:xfrm rot="10800000" flipH="1" flipV="1">
              <a:off x="3210" y="2112"/>
              <a:ext cx="1" cy="1344"/>
            </a:xfrm>
            <a:prstGeom prst="bentConnector3">
              <a:avLst>
                <a:gd name="adj1" fmla="val -1380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164879" name="Rectangle 15"/>
            <p:cNvSpPr>
              <a:spLocks noChangeArrowheads="1"/>
            </p:cNvSpPr>
            <p:nvPr/>
          </p:nvSpPr>
          <p:spPr bwMode="auto">
            <a:xfrm>
              <a:off x="4800" y="1920"/>
              <a:ext cx="864" cy="576"/>
            </a:xfrm>
            <a:prstGeom prst="rect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dirty="0">
                  <a:solidFill>
                    <a:srgbClr val="990000"/>
                  </a:solidFill>
                  <a:latin typeface="Calibri" panose="020F0502020204030204" pitchFamily="34" charset="0"/>
                </a:rPr>
                <a:t>Basic</a:t>
              </a:r>
            </a:p>
            <a:p>
              <a:pPr algn="ctr" eaLnBrk="1" hangingPunct="1"/>
              <a:r>
                <a:rPr lang="en-US" sz="1800" dirty="0">
                  <a:solidFill>
                    <a:srgbClr val="990000"/>
                  </a:solidFill>
                  <a:latin typeface="Calibri" panose="020F0502020204030204" pitchFamily="34" charset="0"/>
                </a:rPr>
                <a:t>Blocks</a:t>
              </a:r>
            </a:p>
          </p:txBody>
        </p:sp>
        <p:cxnSp>
          <p:nvCxnSpPr>
            <p:cNvPr id="164880" name="AutoShape 16"/>
            <p:cNvCxnSpPr>
              <a:cxnSpLocks noChangeShapeType="1"/>
            </p:cNvCxnSpPr>
            <p:nvPr/>
          </p:nvCxnSpPr>
          <p:spPr bwMode="auto">
            <a:xfrm flipH="1" flipV="1">
              <a:off x="4272" y="1632"/>
              <a:ext cx="516" cy="576"/>
            </a:xfrm>
            <a:prstGeom prst="straightConnector1">
              <a:avLst/>
            </a:prstGeom>
            <a:noFill/>
            <a:ln w="19050">
              <a:solidFill>
                <a:srgbClr val="800000"/>
              </a:solidFill>
              <a:prstDash val="sysDot"/>
              <a:round/>
              <a:headEnd/>
              <a:tailEnd type="triangle" w="med" len="med"/>
            </a:ln>
            <a:effectLst/>
          </p:spPr>
        </p:cxnSp>
        <p:cxnSp>
          <p:nvCxnSpPr>
            <p:cNvPr id="164881" name="AutoShape 17"/>
            <p:cNvCxnSpPr>
              <a:cxnSpLocks noChangeShapeType="1"/>
            </p:cNvCxnSpPr>
            <p:nvPr/>
          </p:nvCxnSpPr>
          <p:spPr bwMode="auto">
            <a:xfrm flipH="1" flipV="1">
              <a:off x="4272" y="2112"/>
              <a:ext cx="516" cy="96"/>
            </a:xfrm>
            <a:prstGeom prst="straightConnector1">
              <a:avLst/>
            </a:prstGeom>
            <a:noFill/>
            <a:ln w="19050">
              <a:solidFill>
                <a:srgbClr val="800000"/>
              </a:solidFill>
              <a:prstDash val="sysDot"/>
              <a:round/>
              <a:headEnd/>
              <a:tailEnd type="triangle" w="med" len="med"/>
            </a:ln>
            <a:effectLst/>
          </p:spPr>
        </p:cxnSp>
        <p:cxnSp>
          <p:nvCxnSpPr>
            <p:cNvPr id="164882" name="AutoShape 18"/>
            <p:cNvCxnSpPr>
              <a:cxnSpLocks noChangeShapeType="1"/>
            </p:cNvCxnSpPr>
            <p:nvPr/>
          </p:nvCxnSpPr>
          <p:spPr bwMode="auto">
            <a:xfrm flipH="1">
              <a:off x="4272" y="2208"/>
              <a:ext cx="516" cy="528"/>
            </a:xfrm>
            <a:prstGeom prst="straightConnector1">
              <a:avLst/>
            </a:prstGeom>
            <a:noFill/>
            <a:ln w="19050">
              <a:solidFill>
                <a:srgbClr val="800000"/>
              </a:solidFill>
              <a:prstDash val="sysDot"/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Flow Graph in 3-address code</a:t>
            </a: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58F42-20DC-E744-8160-AF8385B66E2C}" type="slidenum">
              <a:rPr lang="en-US"/>
              <a:pPr/>
              <a:t>3</a:t>
            </a:fld>
            <a:endParaRPr lang="en-US"/>
          </a:p>
        </p:txBody>
      </p:sp>
      <p:sp>
        <p:nvSpPr>
          <p:cNvPr id="165891" name="Rectangle 3"/>
          <p:cNvSpPr>
            <a:spLocks noGrp="1" noChangeArrowheads="1"/>
          </p:cNvSpPr>
          <p:nvPr>
            <p:ph sz="half" idx="4294967295"/>
          </p:nvPr>
        </p:nvSpPr>
        <p:spPr>
          <a:xfrm>
            <a:off x="755576" y="1131590"/>
            <a:ext cx="2228850" cy="38862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i = 0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L0: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t1 = 10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t2 = i &lt; t1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ifFalse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t2 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L1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t3 = 4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t4 = t3 * i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t5 = a + t4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param i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t6 = call f,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pop 4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*(t5) = t6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t7 = 1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i = i + t7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L0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L1: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</a:p>
        </p:txBody>
      </p:sp>
      <p:grpSp>
        <p:nvGrpSpPr>
          <p:cNvPr id="165892" name="Group 4"/>
          <p:cNvGrpSpPr>
            <a:grpSpLocks/>
          </p:cNvGrpSpPr>
          <p:nvPr/>
        </p:nvGrpSpPr>
        <p:grpSpPr bwMode="auto">
          <a:xfrm>
            <a:off x="3419872" y="1347614"/>
            <a:ext cx="3600450" cy="3714750"/>
            <a:chOff x="2496" y="720"/>
            <a:chExt cx="3024" cy="3120"/>
          </a:xfrm>
        </p:grpSpPr>
        <p:sp>
          <p:nvSpPr>
            <p:cNvPr id="165893" name="Rectangle 5"/>
            <p:cNvSpPr>
              <a:spLocks noChangeArrowheads="1"/>
            </p:cNvSpPr>
            <p:nvPr/>
          </p:nvSpPr>
          <p:spPr bwMode="auto">
            <a:xfrm>
              <a:off x="3984" y="720"/>
              <a:ext cx="960" cy="240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200" dirty="0">
                  <a:latin typeface="Calibri" panose="020F0502020204030204" pitchFamily="34" charset="0"/>
                </a:rPr>
                <a:t>i = 0</a:t>
              </a:r>
            </a:p>
          </p:txBody>
        </p:sp>
        <p:sp>
          <p:nvSpPr>
            <p:cNvPr id="165894" name="Rectangle 6"/>
            <p:cNvSpPr>
              <a:spLocks noChangeArrowheads="1"/>
            </p:cNvSpPr>
            <p:nvPr/>
          </p:nvSpPr>
          <p:spPr bwMode="auto">
            <a:xfrm>
              <a:off x="3456" y="1200"/>
              <a:ext cx="2064" cy="720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sz="1200" dirty="0">
                  <a:latin typeface="Calibri" panose="020F0502020204030204" pitchFamily="34" charset="0"/>
                </a:rPr>
                <a:t>L0: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sz="1200" dirty="0">
                  <a:latin typeface="Calibri" panose="020F0502020204030204" pitchFamily="34" charset="0"/>
                </a:rPr>
                <a:t>    t1 = 10 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sz="1200" dirty="0">
                  <a:latin typeface="Calibri" panose="020F0502020204030204" pitchFamily="34" charset="0"/>
                </a:rPr>
                <a:t>    t2 = i &lt; t1 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sz="1200" dirty="0">
                  <a:latin typeface="Calibri" panose="020F0502020204030204" pitchFamily="34" charset="0"/>
                </a:rPr>
                <a:t>    </a:t>
              </a:r>
              <a:r>
                <a:rPr lang="en-US" sz="1200" dirty="0" err="1">
                  <a:latin typeface="Calibri" panose="020F0502020204030204" pitchFamily="34" charset="0"/>
                </a:rPr>
                <a:t>ifFalse</a:t>
              </a:r>
              <a:r>
                <a:rPr lang="en-US" sz="1200" dirty="0">
                  <a:latin typeface="Calibri" panose="020F0502020204030204" pitchFamily="34" charset="0"/>
                </a:rPr>
                <a:t> t2 </a:t>
              </a:r>
              <a:r>
                <a:rPr lang="en-US" sz="1200" dirty="0" err="1">
                  <a:latin typeface="Calibri" panose="020F0502020204030204" pitchFamily="34" charset="0"/>
                </a:rPr>
                <a:t>goto</a:t>
              </a:r>
              <a:r>
                <a:rPr lang="en-US" sz="1200" dirty="0">
                  <a:latin typeface="Calibri" panose="020F0502020204030204" pitchFamily="34" charset="0"/>
                </a:rPr>
                <a:t> L1 </a:t>
              </a:r>
            </a:p>
          </p:txBody>
        </p:sp>
        <p:sp>
          <p:nvSpPr>
            <p:cNvPr id="165895" name="Rectangle 7"/>
            <p:cNvSpPr>
              <a:spLocks noChangeArrowheads="1"/>
            </p:cNvSpPr>
            <p:nvPr/>
          </p:nvSpPr>
          <p:spPr bwMode="auto">
            <a:xfrm>
              <a:off x="3456" y="2016"/>
              <a:ext cx="2064" cy="1576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sz="1200" dirty="0">
                  <a:latin typeface="Calibri" panose="020F0502020204030204" pitchFamily="34" charset="0"/>
                </a:rPr>
                <a:t>    t3 = 4 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sz="1200" dirty="0">
                  <a:latin typeface="Calibri" panose="020F0502020204030204" pitchFamily="34" charset="0"/>
                </a:rPr>
                <a:t>    t4 = t3 * i 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sz="1200" dirty="0">
                  <a:latin typeface="Calibri" panose="020F0502020204030204" pitchFamily="34" charset="0"/>
                </a:rPr>
                <a:t>    t5 = a + t4 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sz="1200" dirty="0">
                  <a:latin typeface="Calibri" panose="020F0502020204030204" pitchFamily="34" charset="0"/>
                </a:rPr>
                <a:t>    t6 = call f(i)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sz="1200" dirty="0">
                  <a:latin typeface="Calibri" panose="020F0502020204030204" pitchFamily="34" charset="0"/>
                </a:rPr>
                <a:t>    pop 4 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sz="1200" dirty="0">
                  <a:latin typeface="Calibri" panose="020F0502020204030204" pitchFamily="34" charset="0"/>
                </a:rPr>
                <a:t>    *(t5) = t6 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sz="1200" dirty="0">
                  <a:latin typeface="Calibri" panose="020F0502020204030204" pitchFamily="34" charset="0"/>
                </a:rPr>
                <a:t>    t7 = 1 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sz="1200" dirty="0">
                  <a:latin typeface="Calibri" panose="020F0502020204030204" pitchFamily="34" charset="0"/>
                </a:rPr>
                <a:t>    i = i + t7 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sz="1200" dirty="0">
                  <a:latin typeface="Calibri" panose="020F0502020204030204" pitchFamily="34" charset="0"/>
                </a:rPr>
                <a:t>    </a:t>
              </a:r>
              <a:r>
                <a:rPr lang="en-US" sz="1200" dirty="0" err="1">
                  <a:latin typeface="Calibri" panose="020F0502020204030204" pitchFamily="34" charset="0"/>
                </a:rPr>
                <a:t>goto</a:t>
              </a:r>
              <a:r>
                <a:rPr lang="en-US" sz="1200" dirty="0">
                  <a:latin typeface="Calibri" panose="020F0502020204030204" pitchFamily="34" charset="0"/>
                </a:rPr>
                <a:t> L0 </a:t>
              </a:r>
            </a:p>
          </p:txBody>
        </p:sp>
        <p:sp>
          <p:nvSpPr>
            <p:cNvPr id="165896" name="Oval 8"/>
            <p:cNvSpPr>
              <a:spLocks noChangeArrowheads="1"/>
            </p:cNvSpPr>
            <p:nvPr/>
          </p:nvSpPr>
          <p:spPr bwMode="auto">
            <a:xfrm>
              <a:off x="2496" y="768"/>
              <a:ext cx="864" cy="288"/>
            </a:xfrm>
            <a:prstGeom prst="ellipse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200" dirty="0">
                  <a:latin typeface="Calibri" panose="020F0502020204030204" pitchFamily="34" charset="0"/>
                </a:rPr>
                <a:t>Entry</a:t>
              </a:r>
            </a:p>
          </p:txBody>
        </p:sp>
        <p:sp>
          <p:nvSpPr>
            <p:cNvPr id="165897" name="Oval 9"/>
            <p:cNvSpPr>
              <a:spLocks noChangeArrowheads="1"/>
            </p:cNvSpPr>
            <p:nvPr/>
          </p:nvSpPr>
          <p:spPr bwMode="auto">
            <a:xfrm>
              <a:off x="2496" y="3504"/>
              <a:ext cx="864" cy="336"/>
            </a:xfrm>
            <a:prstGeom prst="ellipse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200" dirty="0">
                  <a:latin typeface="Calibri" panose="020F0502020204030204" pitchFamily="34" charset="0"/>
                </a:rPr>
                <a:t>Exit</a:t>
              </a:r>
            </a:p>
          </p:txBody>
        </p:sp>
        <p:cxnSp>
          <p:nvCxnSpPr>
            <p:cNvPr id="165898" name="AutoShape 10"/>
            <p:cNvCxnSpPr>
              <a:cxnSpLocks noChangeShapeType="1"/>
              <a:stCxn id="165896" idx="6"/>
              <a:endCxn id="165893" idx="1"/>
            </p:cNvCxnSpPr>
            <p:nvPr/>
          </p:nvCxnSpPr>
          <p:spPr bwMode="auto">
            <a:xfrm flipV="1">
              <a:off x="3366" y="840"/>
              <a:ext cx="612" cy="7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65899" name="AutoShape 11"/>
            <p:cNvCxnSpPr>
              <a:cxnSpLocks noChangeShapeType="1"/>
              <a:stCxn id="165893" idx="2"/>
              <a:endCxn id="165894" idx="0"/>
            </p:cNvCxnSpPr>
            <p:nvPr/>
          </p:nvCxnSpPr>
          <p:spPr bwMode="auto">
            <a:xfrm>
              <a:off x="4464" y="966"/>
              <a:ext cx="24" cy="2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65900" name="AutoShape 12"/>
            <p:cNvCxnSpPr>
              <a:cxnSpLocks noChangeShapeType="1"/>
              <a:stCxn id="165894" idx="2"/>
              <a:endCxn id="165895" idx="0"/>
            </p:cNvCxnSpPr>
            <p:nvPr/>
          </p:nvCxnSpPr>
          <p:spPr bwMode="auto">
            <a:xfrm>
              <a:off x="4488" y="1920"/>
              <a:ext cx="0" cy="9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65901" name="AutoShape 13"/>
            <p:cNvCxnSpPr>
              <a:cxnSpLocks noChangeShapeType="1"/>
              <a:stCxn id="165895" idx="2"/>
              <a:endCxn id="165894" idx="0"/>
            </p:cNvCxnSpPr>
            <p:nvPr/>
          </p:nvCxnSpPr>
          <p:spPr bwMode="auto">
            <a:xfrm rot="5400000" flipH="1">
              <a:off x="3292" y="2396"/>
              <a:ext cx="2392" cy="11"/>
            </a:xfrm>
            <a:prstGeom prst="bentConnector5">
              <a:avLst>
                <a:gd name="adj1" fmla="val -8027"/>
                <a:gd name="adj2" fmla="val 11475000"/>
                <a:gd name="adj3" fmla="val 108027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165902" name="AutoShape 14"/>
            <p:cNvCxnSpPr>
              <a:cxnSpLocks noChangeShapeType="1"/>
              <a:stCxn id="165894" idx="1"/>
              <a:endCxn id="165897" idx="0"/>
            </p:cNvCxnSpPr>
            <p:nvPr/>
          </p:nvCxnSpPr>
          <p:spPr bwMode="auto">
            <a:xfrm rot="10800000" flipV="1">
              <a:off x="2928" y="1560"/>
              <a:ext cx="522" cy="1938"/>
            </a:xfrm>
            <a:prstGeom prst="bentConnector2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</p:grpSp>
      <p:sp>
        <p:nvSpPr>
          <p:cNvPr id="165903" name="Text Box 15"/>
          <p:cNvSpPr txBox="1">
            <a:spLocks noChangeArrowheads="1"/>
          </p:cNvSpPr>
          <p:nvPr/>
        </p:nvSpPr>
        <p:spPr bwMode="auto">
          <a:xfrm>
            <a:off x="6105922" y="1119014"/>
            <a:ext cx="1521635" cy="369332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definition/gen</a:t>
            </a:r>
          </a:p>
        </p:txBody>
      </p:sp>
      <p:sp>
        <p:nvSpPr>
          <p:cNvPr id="165904" name="Text Box 16"/>
          <p:cNvSpPr txBox="1">
            <a:spLocks noChangeArrowheads="1"/>
          </p:cNvSpPr>
          <p:nvPr/>
        </p:nvSpPr>
        <p:spPr bwMode="auto">
          <a:xfrm>
            <a:off x="6220223" y="2262014"/>
            <a:ext cx="912622" cy="369332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reaches</a:t>
            </a:r>
          </a:p>
        </p:txBody>
      </p:sp>
      <p:sp>
        <p:nvSpPr>
          <p:cNvPr id="165905" name="Text Box 17"/>
          <p:cNvSpPr txBox="1">
            <a:spLocks noChangeArrowheads="1"/>
          </p:cNvSpPr>
          <p:nvPr/>
        </p:nvSpPr>
        <p:spPr bwMode="auto">
          <a:xfrm>
            <a:off x="6220223" y="3459544"/>
            <a:ext cx="912622" cy="369332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reaches</a:t>
            </a:r>
          </a:p>
        </p:txBody>
      </p:sp>
      <p:sp>
        <p:nvSpPr>
          <p:cNvPr id="165906" name="Text Box 18"/>
          <p:cNvSpPr txBox="1">
            <a:spLocks noChangeArrowheads="1"/>
          </p:cNvSpPr>
          <p:nvPr/>
        </p:nvSpPr>
        <p:spPr bwMode="auto">
          <a:xfrm>
            <a:off x="6220223" y="4251466"/>
            <a:ext cx="447558" cy="369332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kill</a:t>
            </a:r>
          </a:p>
        </p:txBody>
      </p:sp>
      <p:sp>
        <p:nvSpPr>
          <p:cNvPr id="165907" name="Text Box 19"/>
          <p:cNvSpPr txBox="1">
            <a:spLocks noChangeArrowheads="1"/>
          </p:cNvSpPr>
          <p:nvPr/>
        </p:nvSpPr>
        <p:spPr bwMode="auto">
          <a:xfrm>
            <a:off x="4048522" y="1061864"/>
            <a:ext cx="1462260" cy="369332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unambiguous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03" grpId="0" animBg="1" autoUpdateAnimBg="0"/>
      <p:bldP spid="165904" grpId="0" animBg="1" autoUpdateAnimBg="0"/>
      <p:bldP spid="165905" grpId="0" animBg="1" autoUpdateAnimBg="0"/>
      <p:bldP spid="165906" grpId="0" animBg="1" autoUpdateAnimBg="0"/>
      <p:bldP spid="165907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SSA Form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i="1"/>
              <a:t>def-use</a:t>
            </a:r>
            <a:r>
              <a:rPr lang="en-US"/>
              <a:t> chains keep track of where variables were defined and where they were used</a:t>
            </a:r>
          </a:p>
          <a:p>
            <a:pPr>
              <a:lnSpc>
                <a:spcPct val="90000"/>
              </a:lnSpc>
            </a:pPr>
            <a:r>
              <a:rPr lang="en-US"/>
              <a:t>Consider the case where each variable has only one definition in the intermediate representation</a:t>
            </a:r>
          </a:p>
          <a:p>
            <a:pPr>
              <a:lnSpc>
                <a:spcPct val="90000"/>
              </a:lnSpc>
            </a:pPr>
            <a:r>
              <a:rPr lang="en-US"/>
              <a:t>One static definition, accessed many times</a:t>
            </a:r>
          </a:p>
          <a:p>
            <a:pPr>
              <a:lnSpc>
                <a:spcPct val="90000"/>
              </a:lnSpc>
            </a:pPr>
            <a:r>
              <a:rPr lang="en-US"/>
              <a:t>Static Single Assignment Form (SSA)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DD3D-5D9D-844E-9AF4-00297554E1B7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SSA Form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SSA is useful because</a:t>
            </a:r>
          </a:p>
          <a:p>
            <a:pPr lvl="1">
              <a:lnSpc>
                <a:spcPct val="90000"/>
              </a:lnSpc>
            </a:pPr>
            <a:r>
              <a:rPr lang="en-US"/>
              <a:t>Dataflow analysis and optimization is simpler when each variable has only one definition</a:t>
            </a:r>
          </a:p>
          <a:p>
            <a:pPr lvl="1">
              <a:lnSpc>
                <a:spcPct val="90000"/>
              </a:lnSpc>
            </a:pPr>
            <a:r>
              <a:rPr lang="en-US"/>
              <a:t>If a variable has N uses and M definitions (which use N+M instructions) it takes N*M to represent def-use chains</a:t>
            </a:r>
          </a:p>
          <a:p>
            <a:pPr lvl="1">
              <a:lnSpc>
                <a:spcPct val="90000"/>
              </a:lnSpc>
            </a:pPr>
            <a:r>
              <a:rPr lang="en-US"/>
              <a:t>Complexity is the same for SSA but in practice it is usually linear in number of definitions</a:t>
            </a:r>
          </a:p>
          <a:p>
            <a:pPr lvl="1">
              <a:lnSpc>
                <a:spcPct val="90000"/>
              </a:lnSpc>
            </a:pPr>
            <a:r>
              <a:rPr lang="en-US"/>
              <a:t>SSA simplifies the register interference graph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ABED-EE2A-9644-ADA1-94B938C3B4C4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SSA Form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Original Program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a := x + y</a:t>
            </a:r>
          </a:p>
          <a:p>
            <a:pPr>
              <a:buFontTx/>
              <a:buNone/>
            </a:pPr>
            <a:r>
              <a:rPr lang="en-US"/>
              <a:t>b := a - 1</a:t>
            </a:r>
          </a:p>
          <a:p>
            <a:pPr>
              <a:buFontTx/>
              <a:buNone/>
            </a:pPr>
            <a:r>
              <a:rPr lang="en-US"/>
              <a:t>a := y + b</a:t>
            </a:r>
          </a:p>
          <a:p>
            <a:pPr>
              <a:buFontTx/>
              <a:buNone/>
            </a:pPr>
            <a:r>
              <a:rPr lang="en-US"/>
              <a:t>b := x * 4</a:t>
            </a:r>
          </a:p>
          <a:p>
            <a:pPr>
              <a:buFontTx/>
              <a:buNone/>
            </a:pPr>
            <a:r>
              <a:rPr lang="en-US"/>
              <a:t>a := a + b</a:t>
            </a:r>
          </a:p>
        </p:txBody>
      </p:sp>
      <p:sp>
        <p:nvSpPr>
          <p:cNvPr id="214020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SSA Form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a1 := x + y</a:t>
            </a:r>
          </a:p>
          <a:p>
            <a:pPr>
              <a:buFontTx/>
              <a:buNone/>
            </a:pPr>
            <a:r>
              <a:rPr lang="en-US"/>
              <a:t>b1 := a1 - 1</a:t>
            </a:r>
          </a:p>
          <a:p>
            <a:pPr>
              <a:buFontTx/>
              <a:buNone/>
            </a:pPr>
            <a:r>
              <a:rPr lang="en-US"/>
              <a:t>a2 := y + b1</a:t>
            </a:r>
          </a:p>
          <a:p>
            <a:pPr>
              <a:buFontTx/>
              <a:buNone/>
            </a:pPr>
            <a:r>
              <a:rPr lang="en-US"/>
              <a:t>b2 := x * 4</a:t>
            </a:r>
          </a:p>
          <a:p>
            <a:pPr>
              <a:buFontTx/>
              <a:buNone/>
            </a:pPr>
            <a:r>
              <a:rPr lang="en-US"/>
              <a:t>a3 := a2 + b2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A2546-0E49-DA43-98D1-C9F96FBD04D5}" type="slidenum">
              <a:rPr lang="en-US"/>
              <a:pPr/>
              <a:t>6</a:t>
            </a:fld>
            <a:endParaRPr lang="en-US"/>
          </a:p>
        </p:txBody>
      </p:sp>
      <p:sp>
        <p:nvSpPr>
          <p:cNvPr id="214021" name="Text Box 5"/>
          <p:cNvSpPr txBox="1">
            <a:spLocks noChangeArrowheads="1"/>
          </p:cNvSpPr>
          <p:nvPr/>
        </p:nvSpPr>
        <p:spPr bwMode="auto">
          <a:xfrm>
            <a:off x="2228851" y="4400550"/>
            <a:ext cx="43957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what about conditional branches?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SSA Form</a:t>
            </a: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3E4F-7695-E84F-A380-4E39DCF442AD}" type="slidenum">
              <a:rPr lang="en-US"/>
              <a:pPr/>
              <a:t>7</a:t>
            </a:fld>
            <a:endParaRPr lang="en-US"/>
          </a:p>
        </p:txBody>
      </p:sp>
      <p:sp>
        <p:nvSpPr>
          <p:cNvPr id="216069" name="Text Box 5"/>
          <p:cNvSpPr txBox="1">
            <a:spLocks noChangeArrowheads="1"/>
          </p:cNvSpPr>
          <p:nvPr/>
        </p:nvSpPr>
        <p:spPr bwMode="auto">
          <a:xfrm>
            <a:off x="2057400" y="1371600"/>
            <a:ext cx="1438214" cy="7386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1: b := M[x]</a:t>
            </a:r>
          </a:p>
          <a:p>
            <a:r>
              <a:rPr lang="en-US" sz="2100" dirty="0">
                <a:latin typeface="Calibri" panose="020F0502020204030204" pitchFamily="34" charset="0"/>
              </a:rPr>
              <a:t>    a := 0</a:t>
            </a:r>
          </a:p>
        </p:txBody>
      </p:sp>
      <p:sp>
        <p:nvSpPr>
          <p:cNvPr id="216070" name="Text Box 6"/>
          <p:cNvSpPr txBox="1">
            <a:spLocks noChangeArrowheads="1"/>
          </p:cNvSpPr>
          <p:nvPr/>
        </p:nvSpPr>
        <p:spPr bwMode="auto">
          <a:xfrm>
            <a:off x="2228851" y="2400300"/>
            <a:ext cx="1192955" cy="41549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2: if b &lt; 4</a:t>
            </a:r>
          </a:p>
        </p:txBody>
      </p:sp>
      <p:sp>
        <p:nvSpPr>
          <p:cNvPr id="216071" name="Text Box 7"/>
          <p:cNvSpPr txBox="1">
            <a:spLocks noChangeArrowheads="1"/>
          </p:cNvSpPr>
          <p:nvPr/>
        </p:nvSpPr>
        <p:spPr bwMode="auto">
          <a:xfrm>
            <a:off x="1657350" y="3200400"/>
            <a:ext cx="1079142" cy="41549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3: a := b</a:t>
            </a:r>
          </a:p>
        </p:txBody>
      </p:sp>
      <p:sp>
        <p:nvSpPr>
          <p:cNvPr id="216072" name="Text Box 8"/>
          <p:cNvSpPr txBox="1">
            <a:spLocks noChangeArrowheads="1"/>
          </p:cNvSpPr>
          <p:nvPr/>
        </p:nvSpPr>
        <p:spPr bwMode="auto">
          <a:xfrm>
            <a:off x="2400300" y="3943350"/>
            <a:ext cx="1314450" cy="41549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4: c := </a:t>
            </a:r>
            <a:r>
              <a:rPr lang="en-US" sz="2100" dirty="0" err="1">
                <a:latin typeface="Calibri" panose="020F0502020204030204" pitchFamily="34" charset="0"/>
              </a:rPr>
              <a:t>a+b</a:t>
            </a:r>
            <a:endParaRPr lang="en-US" sz="2100" dirty="0">
              <a:latin typeface="Calibri" panose="020F0502020204030204" pitchFamily="34" charset="0"/>
            </a:endParaRPr>
          </a:p>
        </p:txBody>
      </p:sp>
      <p:cxnSp>
        <p:nvCxnSpPr>
          <p:cNvPr id="216073" name="AutoShape 9"/>
          <p:cNvCxnSpPr>
            <a:cxnSpLocks noChangeShapeType="1"/>
            <a:stCxn id="216069" idx="2"/>
            <a:endCxn id="216070" idx="0"/>
          </p:cNvCxnSpPr>
          <p:nvPr/>
        </p:nvCxnSpPr>
        <p:spPr bwMode="auto">
          <a:xfrm>
            <a:off x="2776507" y="2110264"/>
            <a:ext cx="48822" cy="2900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6074" name="AutoShape 10"/>
          <p:cNvCxnSpPr>
            <a:cxnSpLocks noChangeShapeType="1"/>
            <a:stCxn id="216070" idx="2"/>
            <a:endCxn id="216071" idx="0"/>
          </p:cNvCxnSpPr>
          <p:nvPr/>
        </p:nvCxnSpPr>
        <p:spPr bwMode="auto">
          <a:xfrm flipH="1">
            <a:off x="2196921" y="2815798"/>
            <a:ext cx="628408" cy="38460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6075" name="AutoShape 11"/>
          <p:cNvCxnSpPr>
            <a:cxnSpLocks noChangeShapeType="1"/>
            <a:stCxn id="216071" idx="2"/>
            <a:endCxn id="216072" idx="0"/>
          </p:cNvCxnSpPr>
          <p:nvPr/>
        </p:nvCxnSpPr>
        <p:spPr bwMode="auto">
          <a:xfrm>
            <a:off x="2196921" y="3615898"/>
            <a:ext cx="860604" cy="3274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6077" name="AutoShape 13"/>
          <p:cNvCxnSpPr>
            <a:cxnSpLocks noChangeShapeType="1"/>
            <a:stCxn id="216070" idx="2"/>
            <a:endCxn id="216072" idx="0"/>
          </p:cNvCxnSpPr>
          <p:nvPr/>
        </p:nvCxnSpPr>
        <p:spPr bwMode="auto">
          <a:xfrm>
            <a:off x="2825329" y="2815798"/>
            <a:ext cx="232196" cy="11275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2" name="Group 1"/>
          <p:cNvGrpSpPr/>
          <p:nvPr/>
        </p:nvGrpSpPr>
        <p:grpSpPr>
          <a:xfrm>
            <a:off x="4343400" y="1428750"/>
            <a:ext cx="3143250" cy="3310414"/>
            <a:chOff x="4267200" y="1905000"/>
            <a:chExt cx="4191000" cy="4413885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16078" name="Text Box 14"/>
            <p:cNvSpPr txBox="1">
              <a:spLocks noChangeArrowheads="1"/>
            </p:cNvSpPr>
            <p:nvPr/>
          </p:nvSpPr>
          <p:spPr bwMode="auto">
            <a:xfrm>
              <a:off x="5029200" y="1905000"/>
              <a:ext cx="2099293" cy="98488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100" dirty="0">
                  <a:latin typeface="Calibri" panose="020F0502020204030204" pitchFamily="34" charset="0"/>
                </a:rPr>
                <a:t>1: b1 := M[x]</a:t>
              </a:r>
            </a:p>
            <a:p>
              <a:r>
                <a:rPr lang="en-US" sz="2100" dirty="0">
                  <a:latin typeface="Calibri" panose="020F0502020204030204" pitchFamily="34" charset="0"/>
                </a:rPr>
                <a:t>    a1 := 0</a:t>
              </a:r>
            </a:p>
          </p:txBody>
        </p:sp>
        <p:sp>
          <p:nvSpPr>
            <p:cNvPr id="216079" name="Text Box 15"/>
            <p:cNvSpPr txBox="1">
              <a:spLocks noChangeArrowheads="1"/>
            </p:cNvSpPr>
            <p:nvPr/>
          </p:nvSpPr>
          <p:spPr bwMode="auto">
            <a:xfrm>
              <a:off x="5257800" y="3276600"/>
              <a:ext cx="1772280" cy="55399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100" dirty="0">
                  <a:latin typeface="Calibri" panose="020F0502020204030204" pitchFamily="34" charset="0"/>
                </a:rPr>
                <a:t>2: if b1 &lt; 4</a:t>
              </a:r>
            </a:p>
          </p:txBody>
        </p:sp>
        <p:sp>
          <p:nvSpPr>
            <p:cNvPr id="216080" name="Text Box 16"/>
            <p:cNvSpPr txBox="1">
              <a:spLocks noChangeArrowheads="1"/>
            </p:cNvSpPr>
            <p:nvPr/>
          </p:nvSpPr>
          <p:spPr bwMode="auto">
            <a:xfrm>
              <a:off x="4267200" y="4343400"/>
              <a:ext cx="1797928" cy="55399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100" dirty="0">
                  <a:latin typeface="Calibri" panose="020F0502020204030204" pitchFamily="34" charset="0"/>
                </a:rPr>
                <a:t>3: a2 := b1</a:t>
              </a:r>
            </a:p>
          </p:txBody>
        </p:sp>
        <p:sp>
          <p:nvSpPr>
            <p:cNvPr id="216081" name="Text Box 17"/>
            <p:cNvSpPr txBox="1">
              <a:spLocks noChangeArrowheads="1"/>
            </p:cNvSpPr>
            <p:nvPr/>
          </p:nvSpPr>
          <p:spPr bwMode="auto">
            <a:xfrm>
              <a:off x="5715000" y="5334000"/>
              <a:ext cx="2743200" cy="98488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100" dirty="0">
                  <a:latin typeface="Calibri" panose="020F0502020204030204" pitchFamily="34" charset="0"/>
                </a:rPr>
                <a:t>4: a3 := </a:t>
              </a:r>
              <a:r>
                <a:rPr lang="en-US" sz="2100" dirty="0">
                  <a:latin typeface="Calibri" panose="020F0502020204030204" pitchFamily="34" charset="0"/>
                  <a:sym typeface="Symbol" charset="2"/>
                </a:rPr>
                <a:t> (a2, a1)</a:t>
              </a:r>
              <a:endParaRPr lang="en-US" sz="2100" dirty="0">
                <a:latin typeface="Calibri" panose="020F0502020204030204" pitchFamily="34" charset="0"/>
              </a:endParaRPr>
            </a:p>
            <a:p>
              <a:r>
                <a:rPr lang="en-US" sz="2100" dirty="0">
                  <a:latin typeface="Calibri" panose="020F0502020204030204" pitchFamily="34" charset="0"/>
                </a:rPr>
                <a:t>    c1 := a3 + b1</a:t>
              </a:r>
            </a:p>
          </p:txBody>
        </p:sp>
        <p:cxnSp>
          <p:nvCxnSpPr>
            <p:cNvPr id="216082" name="AutoShape 18"/>
            <p:cNvCxnSpPr>
              <a:cxnSpLocks noChangeShapeType="1"/>
              <a:stCxn id="216078" idx="2"/>
              <a:endCxn id="216079" idx="0"/>
            </p:cNvCxnSpPr>
            <p:nvPr/>
          </p:nvCxnSpPr>
          <p:spPr bwMode="auto">
            <a:xfrm>
              <a:off x="6078847" y="2889885"/>
              <a:ext cx="65093" cy="386715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6083" name="AutoShape 19"/>
            <p:cNvCxnSpPr>
              <a:cxnSpLocks noChangeShapeType="1"/>
              <a:stCxn id="216079" idx="2"/>
              <a:endCxn id="216080" idx="0"/>
            </p:cNvCxnSpPr>
            <p:nvPr/>
          </p:nvCxnSpPr>
          <p:spPr bwMode="auto">
            <a:xfrm flipH="1">
              <a:off x="5166164" y="3830597"/>
              <a:ext cx="977776" cy="512803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6084" name="AutoShape 20"/>
            <p:cNvCxnSpPr>
              <a:cxnSpLocks noChangeShapeType="1"/>
              <a:stCxn id="216080" idx="2"/>
              <a:endCxn id="216081" idx="0"/>
            </p:cNvCxnSpPr>
            <p:nvPr/>
          </p:nvCxnSpPr>
          <p:spPr bwMode="auto">
            <a:xfrm>
              <a:off x="5166164" y="4897397"/>
              <a:ext cx="1920436" cy="436603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6085" name="AutoShape 21"/>
            <p:cNvCxnSpPr>
              <a:cxnSpLocks noChangeShapeType="1"/>
              <a:stCxn id="216079" idx="2"/>
              <a:endCxn id="216081" idx="0"/>
            </p:cNvCxnSpPr>
            <p:nvPr/>
          </p:nvCxnSpPr>
          <p:spPr bwMode="auto">
            <a:xfrm>
              <a:off x="6143940" y="3830597"/>
              <a:ext cx="942660" cy="1503403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Edge-split SSA Form</a:t>
            </a: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3E4F-7695-E84F-A380-4E39DCF442AD}" type="slidenum">
              <a:rPr lang="en-US"/>
              <a:pPr/>
              <a:t>8</a:t>
            </a:fld>
            <a:endParaRPr lang="en-US"/>
          </a:p>
        </p:txBody>
      </p:sp>
      <p:sp>
        <p:nvSpPr>
          <p:cNvPr id="216069" name="Text Box 5"/>
          <p:cNvSpPr txBox="1">
            <a:spLocks noChangeArrowheads="1"/>
          </p:cNvSpPr>
          <p:nvPr/>
        </p:nvSpPr>
        <p:spPr bwMode="auto">
          <a:xfrm>
            <a:off x="2057400" y="1371600"/>
            <a:ext cx="1438214" cy="7386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1: b := M[x]</a:t>
            </a:r>
          </a:p>
          <a:p>
            <a:r>
              <a:rPr lang="en-US" sz="2100" dirty="0">
                <a:latin typeface="Calibri" panose="020F0502020204030204" pitchFamily="34" charset="0"/>
              </a:rPr>
              <a:t>    a := 0</a:t>
            </a:r>
          </a:p>
        </p:txBody>
      </p:sp>
      <p:sp>
        <p:nvSpPr>
          <p:cNvPr id="216070" name="Text Box 6"/>
          <p:cNvSpPr txBox="1">
            <a:spLocks noChangeArrowheads="1"/>
          </p:cNvSpPr>
          <p:nvPr/>
        </p:nvSpPr>
        <p:spPr bwMode="auto">
          <a:xfrm>
            <a:off x="2228851" y="2400300"/>
            <a:ext cx="1192955" cy="41549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2: if b &lt; 4</a:t>
            </a:r>
          </a:p>
        </p:txBody>
      </p:sp>
      <p:sp>
        <p:nvSpPr>
          <p:cNvPr id="216071" name="Text Box 7"/>
          <p:cNvSpPr txBox="1">
            <a:spLocks noChangeArrowheads="1"/>
          </p:cNvSpPr>
          <p:nvPr/>
        </p:nvSpPr>
        <p:spPr bwMode="auto">
          <a:xfrm>
            <a:off x="1657350" y="3200400"/>
            <a:ext cx="1079142" cy="41549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3: a := b</a:t>
            </a:r>
          </a:p>
        </p:txBody>
      </p:sp>
      <p:sp>
        <p:nvSpPr>
          <p:cNvPr id="216072" name="Text Box 8"/>
          <p:cNvSpPr txBox="1">
            <a:spLocks noChangeArrowheads="1"/>
          </p:cNvSpPr>
          <p:nvPr/>
        </p:nvSpPr>
        <p:spPr bwMode="auto">
          <a:xfrm>
            <a:off x="2400300" y="3943350"/>
            <a:ext cx="1314450" cy="41549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4: c := </a:t>
            </a:r>
            <a:r>
              <a:rPr lang="en-US" sz="2100" dirty="0" err="1">
                <a:latin typeface="Calibri" panose="020F0502020204030204" pitchFamily="34" charset="0"/>
              </a:rPr>
              <a:t>a+b</a:t>
            </a:r>
            <a:endParaRPr lang="en-US" sz="2100" dirty="0">
              <a:latin typeface="Calibri" panose="020F0502020204030204" pitchFamily="34" charset="0"/>
            </a:endParaRPr>
          </a:p>
        </p:txBody>
      </p:sp>
      <p:cxnSp>
        <p:nvCxnSpPr>
          <p:cNvPr id="216073" name="AutoShape 9"/>
          <p:cNvCxnSpPr>
            <a:cxnSpLocks noChangeShapeType="1"/>
            <a:stCxn id="216069" idx="2"/>
            <a:endCxn id="216070" idx="0"/>
          </p:cNvCxnSpPr>
          <p:nvPr/>
        </p:nvCxnSpPr>
        <p:spPr bwMode="auto">
          <a:xfrm>
            <a:off x="2776507" y="2110264"/>
            <a:ext cx="48822" cy="2900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6074" name="AutoShape 10"/>
          <p:cNvCxnSpPr>
            <a:cxnSpLocks noChangeShapeType="1"/>
            <a:stCxn id="216070" idx="2"/>
            <a:endCxn id="216071" idx="0"/>
          </p:cNvCxnSpPr>
          <p:nvPr/>
        </p:nvCxnSpPr>
        <p:spPr bwMode="auto">
          <a:xfrm flipH="1">
            <a:off x="2196921" y="2815798"/>
            <a:ext cx="628408" cy="38460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6075" name="AutoShape 11"/>
          <p:cNvCxnSpPr>
            <a:cxnSpLocks noChangeShapeType="1"/>
            <a:stCxn id="216071" idx="2"/>
            <a:endCxn id="216072" idx="0"/>
          </p:cNvCxnSpPr>
          <p:nvPr/>
        </p:nvCxnSpPr>
        <p:spPr bwMode="auto">
          <a:xfrm>
            <a:off x="2196921" y="3615898"/>
            <a:ext cx="860604" cy="3274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6077" name="AutoShape 13"/>
          <p:cNvCxnSpPr>
            <a:cxnSpLocks noChangeShapeType="1"/>
            <a:stCxn id="216070" idx="2"/>
            <a:endCxn id="216072" idx="0"/>
          </p:cNvCxnSpPr>
          <p:nvPr/>
        </p:nvCxnSpPr>
        <p:spPr bwMode="auto">
          <a:xfrm>
            <a:off x="2825329" y="2815798"/>
            <a:ext cx="232196" cy="11275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6078" name="Text Box 14"/>
          <p:cNvSpPr txBox="1">
            <a:spLocks noChangeArrowheads="1"/>
          </p:cNvSpPr>
          <p:nvPr/>
        </p:nvSpPr>
        <p:spPr bwMode="auto">
          <a:xfrm>
            <a:off x="4914900" y="1428750"/>
            <a:ext cx="1710725" cy="7386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1: b1 := M[x1]</a:t>
            </a:r>
          </a:p>
          <a:p>
            <a:r>
              <a:rPr lang="en-US" sz="2100" dirty="0">
                <a:latin typeface="Calibri" panose="020F0502020204030204" pitchFamily="34" charset="0"/>
              </a:rPr>
              <a:t>    a1 := 0</a:t>
            </a:r>
          </a:p>
        </p:txBody>
      </p:sp>
      <p:sp>
        <p:nvSpPr>
          <p:cNvPr id="216079" name="Text Box 15"/>
          <p:cNvSpPr txBox="1">
            <a:spLocks noChangeArrowheads="1"/>
          </p:cNvSpPr>
          <p:nvPr/>
        </p:nvSpPr>
        <p:spPr bwMode="auto">
          <a:xfrm>
            <a:off x="5086350" y="2457450"/>
            <a:ext cx="1329210" cy="41549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2: if b1 &lt; 4</a:t>
            </a:r>
          </a:p>
        </p:txBody>
      </p:sp>
      <p:sp>
        <p:nvSpPr>
          <p:cNvPr id="216080" name="Text Box 16"/>
          <p:cNvSpPr txBox="1">
            <a:spLocks noChangeArrowheads="1"/>
          </p:cNvSpPr>
          <p:nvPr/>
        </p:nvSpPr>
        <p:spPr bwMode="auto">
          <a:xfrm>
            <a:off x="4343400" y="3257550"/>
            <a:ext cx="1348446" cy="41549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3: a2 := b1</a:t>
            </a:r>
          </a:p>
        </p:txBody>
      </p:sp>
      <p:sp>
        <p:nvSpPr>
          <p:cNvPr id="216081" name="Text Box 17"/>
          <p:cNvSpPr txBox="1">
            <a:spLocks noChangeArrowheads="1"/>
          </p:cNvSpPr>
          <p:nvPr/>
        </p:nvSpPr>
        <p:spPr bwMode="auto">
          <a:xfrm>
            <a:off x="5429250" y="4000500"/>
            <a:ext cx="2057400" cy="7386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4: a3 :=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 (a2, a1)</a:t>
            </a:r>
            <a:endParaRPr lang="en-US" sz="2100" dirty="0">
              <a:latin typeface="Calibri" panose="020F0502020204030204" pitchFamily="34" charset="0"/>
            </a:endParaRPr>
          </a:p>
          <a:p>
            <a:r>
              <a:rPr lang="en-US" sz="2100" dirty="0">
                <a:latin typeface="Calibri" panose="020F0502020204030204" pitchFamily="34" charset="0"/>
              </a:rPr>
              <a:t>    c1 := a3 + b1</a:t>
            </a:r>
          </a:p>
        </p:txBody>
      </p:sp>
      <p:cxnSp>
        <p:nvCxnSpPr>
          <p:cNvPr id="216082" name="AutoShape 18"/>
          <p:cNvCxnSpPr>
            <a:cxnSpLocks noChangeShapeType="1"/>
            <a:stCxn id="216078" idx="2"/>
            <a:endCxn id="216079" idx="0"/>
          </p:cNvCxnSpPr>
          <p:nvPr/>
        </p:nvCxnSpPr>
        <p:spPr bwMode="auto">
          <a:xfrm flipH="1">
            <a:off x="5750955" y="2167414"/>
            <a:ext cx="19308" cy="2900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6083" name="AutoShape 19"/>
          <p:cNvCxnSpPr>
            <a:cxnSpLocks noChangeShapeType="1"/>
            <a:stCxn id="216079" idx="2"/>
            <a:endCxn id="216080" idx="0"/>
          </p:cNvCxnSpPr>
          <p:nvPr/>
        </p:nvCxnSpPr>
        <p:spPr bwMode="auto">
          <a:xfrm flipH="1">
            <a:off x="5017623" y="2872948"/>
            <a:ext cx="733332" cy="38460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6084" name="AutoShape 20"/>
          <p:cNvCxnSpPr>
            <a:cxnSpLocks noChangeShapeType="1"/>
            <a:stCxn id="216080" idx="2"/>
            <a:endCxn id="216081" idx="0"/>
          </p:cNvCxnSpPr>
          <p:nvPr/>
        </p:nvCxnSpPr>
        <p:spPr bwMode="auto">
          <a:xfrm>
            <a:off x="5017623" y="3673048"/>
            <a:ext cx="1440327" cy="3274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6085" name="AutoShape 21"/>
          <p:cNvCxnSpPr>
            <a:cxnSpLocks noChangeShapeType="1"/>
            <a:stCxn id="21" idx="2"/>
            <a:endCxn id="216081" idx="0"/>
          </p:cNvCxnSpPr>
          <p:nvPr/>
        </p:nvCxnSpPr>
        <p:spPr bwMode="auto">
          <a:xfrm flipH="1">
            <a:off x="6457950" y="3673048"/>
            <a:ext cx="285750" cy="3274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6229350" y="3257550"/>
            <a:ext cx="1028700" cy="41549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5:</a:t>
            </a:r>
          </a:p>
        </p:txBody>
      </p:sp>
      <p:cxnSp>
        <p:nvCxnSpPr>
          <p:cNvPr id="25" name="Straight Arrow Connector 24"/>
          <p:cNvCxnSpPr>
            <a:stCxn id="216079" idx="2"/>
            <a:endCxn id="21" idx="0"/>
          </p:cNvCxnSpPr>
          <p:nvPr/>
        </p:nvCxnSpPr>
        <p:spPr bwMode="auto">
          <a:xfrm>
            <a:off x="5750955" y="2872948"/>
            <a:ext cx="992745" cy="3846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6579066" y="171450"/>
            <a:ext cx="1345240" cy="1200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</a:rPr>
              <a:t>Unique</a:t>
            </a:r>
          </a:p>
          <a:p>
            <a:pPr algn="ctr"/>
            <a:r>
              <a:rPr lang="en-US" sz="1800" dirty="0">
                <a:latin typeface="Calibri" panose="020F0502020204030204" pitchFamily="34" charset="0"/>
              </a:rPr>
              <a:t>Successor &amp;</a:t>
            </a:r>
          </a:p>
          <a:p>
            <a:pPr algn="ctr"/>
            <a:r>
              <a:rPr lang="en-US" sz="1800" dirty="0">
                <a:latin typeface="Calibri" panose="020F0502020204030204" pitchFamily="34" charset="0"/>
              </a:rPr>
              <a:t>Unique</a:t>
            </a:r>
          </a:p>
          <a:p>
            <a:pPr algn="ctr"/>
            <a:r>
              <a:rPr lang="en-US" sz="1800" dirty="0">
                <a:latin typeface="Calibri" panose="020F0502020204030204" pitchFamily="34" charset="0"/>
              </a:rPr>
              <a:t>Predecessor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3656</TotalTime>
  <Words>603</Words>
  <Application>Microsoft Macintosh PowerPoint</Application>
  <PresentationFormat>On-screen Show (16:9)</PresentationFormat>
  <Paragraphs>134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Times</vt:lpstr>
      <vt:lpstr>Times New Roman</vt:lpstr>
      <vt:lpstr>1_Office Theme</vt:lpstr>
      <vt:lpstr>Static Single Assignment Form</vt:lpstr>
      <vt:lpstr>Control Flow Graph (CFG)</vt:lpstr>
      <vt:lpstr>Control Flow Graph in 3-address code</vt:lpstr>
      <vt:lpstr>SSA Form</vt:lpstr>
      <vt:lpstr>SSA Form</vt:lpstr>
      <vt:lpstr>SSA Form</vt:lpstr>
      <vt:lpstr>SSA Form</vt:lpstr>
      <vt:lpstr>Edge-split SSA Form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379  Compilers</dc:title>
  <dc:creator>Anoop Sarkar</dc:creator>
  <cp:lastModifiedBy>Anoop Sarkar</cp:lastModifiedBy>
  <cp:revision>1109</cp:revision>
  <cp:lastPrinted>2019-08-08T23:44:20Z</cp:lastPrinted>
  <dcterms:created xsi:type="dcterms:W3CDTF">2011-11-30T17:42:58Z</dcterms:created>
  <dcterms:modified xsi:type="dcterms:W3CDTF">2020-11-08T09:38:32Z</dcterms:modified>
</cp:coreProperties>
</file>