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43" r:id="rId2"/>
    <p:sldId id="310" r:id="rId3"/>
    <p:sldId id="315" r:id="rId4"/>
    <p:sldId id="300" r:id="rId5"/>
    <p:sldId id="341" r:id="rId6"/>
    <p:sldId id="321" r:id="rId7"/>
    <p:sldId id="316" r:id="rId8"/>
    <p:sldId id="318" r:id="rId9"/>
    <p:sldId id="317" r:id="rId10"/>
    <p:sldId id="344" r:id="rId11"/>
    <p:sldId id="345" r:id="rId12"/>
    <p:sldId id="319" r:id="rId13"/>
    <p:sldId id="320" r:id="rId14"/>
    <p:sldId id="323" r:id="rId15"/>
    <p:sldId id="324" r:id="rId16"/>
    <p:sldId id="322" r:id="rId17"/>
    <p:sldId id="325" r:id="rId18"/>
    <p:sldId id="326" r:id="rId19"/>
    <p:sldId id="327" r:id="rId20"/>
    <p:sldId id="328" r:id="rId21"/>
    <p:sldId id="342" r:id="rId2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4"/>
    <p:restoredTop sz="90941"/>
  </p:normalViewPr>
  <p:slideViewPr>
    <p:cSldViewPr>
      <p:cViewPr varScale="1">
        <p:scale>
          <a:sx n="127" d="100"/>
          <a:sy n="127" d="100"/>
        </p:scale>
        <p:origin x="200" y="4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690B9-CF06-CC41-8FD0-35EAC68E017B}" type="slidenum">
              <a:rPr lang="en-US"/>
              <a:pPr/>
              <a:t>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78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2020-11-08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9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2020-11-08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4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92280" y="273525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2</a:t>
            </a:r>
          </a:p>
        </p:txBody>
      </p:sp>
    </p:spTree>
    <p:extLst>
      <p:ext uri="{BB962C8B-B14F-4D97-AF65-F5344CB8AC3E}">
        <p14:creationId xmlns:p14="http://schemas.microsoft.com/office/powerpoint/2010/main" val="119566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7754" y="3489852"/>
            <a:ext cx="1537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 a3=</a:t>
            </a:r>
            <a:r>
              <a:rPr lang="en-US" sz="1800" dirty="0">
                <a:sym typeface="Symbol" charset="2"/>
              </a:rPr>
              <a:t>(a1,a2)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2976" y="348615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3096751" y="3112532"/>
            <a:ext cx="29803" cy="377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126554" y="3859184"/>
            <a:ext cx="1228713" cy="61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95077" y="311253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flipH="1">
            <a:off x="4595076" y="3855482"/>
            <a:ext cx="1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895354" y="3112532"/>
            <a:ext cx="287247" cy="561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412976" y="2184916"/>
            <a:ext cx="12700" cy="1485900"/>
          </a:xfrm>
          <a:prstGeom prst="curvedConnector3">
            <a:avLst>
              <a:gd name="adj1" fmla="val 42527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842030" y="127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35562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7814" y="3489852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9953" y="3489852"/>
            <a:ext cx="885179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8: b =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flipH="1">
            <a:off x="3079915" y="3112532"/>
            <a:ext cx="16836" cy="377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079915" y="3859184"/>
            <a:ext cx="1275352" cy="61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399942" cy="377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82543" y="3112532"/>
            <a:ext cx="514458" cy="377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>
            <a:off x="4582543" y="3859184"/>
            <a:ext cx="12533" cy="427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262016" y="3112532"/>
            <a:ext cx="920585" cy="561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 flipH="1">
            <a:off x="4139952" y="2184916"/>
            <a:ext cx="273023" cy="1489602"/>
          </a:xfrm>
          <a:prstGeom prst="curvedConnector3">
            <a:avLst>
              <a:gd name="adj1" fmla="val -1058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842030" y="203169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302907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i="1" dirty="0"/>
              <a:t>strictly dominates </a:t>
            </a:r>
            <a:r>
              <a:rPr lang="en-US" dirty="0"/>
              <a:t>Y if X dominates Y and X ≠ Y</a:t>
            </a:r>
            <a:endParaRPr lang="en-US" i="1" dirty="0"/>
          </a:p>
          <a:p>
            <a:r>
              <a:rPr lang="en-US" i="1" dirty="0"/>
              <a:t>Dominance Frontier </a:t>
            </a:r>
            <a:r>
              <a:rPr lang="en-US" dirty="0"/>
              <a:t>(DF)</a:t>
            </a:r>
            <a:r>
              <a:rPr lang="en-US" i="1" dirty="0"/>
              <a:t> </a:t>
            </a:r>
            <a:r>
              <a:rPr lang="en-US" dirty="0"/>
              <a:t>of node X is the set of all nodes Y such that:</a:t>
            </a:r>
          </a:p>
          <a:p>
            <a:pPr lvl="1"/>
            <a:r>
              <a:rPr lang="en-US" dirty="0"/>
              <a:t>X dominates a predecessor of Y, AND</a:t>
            </a:r>
          </a:p>
          <a:p>
            <a:pPr lvl="1"/>
            <a:r>
              <a:rPr lang="en-US" dirty="0"/>
              <a:t>X does not strictly dominate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4650" y="34861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2976" y="348615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3096751" y="311253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096751" y="3855482"/>
            <a:ext cx="1258516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95077" y="311253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flipH="1">
            <a:off x="4595076" y="3855482"/>
            <a:ext cx="1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278852" y="3112532"/>
            <a:ext cx="9037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412976" y="2184916"/>
            <a:ext cx="12700" cy="1485900"/>
          </a:xfrm>
          <a:prstGeom prst="curvedConnector3">
            <a:avLst>
              <a:gd name="adj1" fmla="val 48857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314450" y="1314450"/>
            <a:ext cx="14334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3608" y="4286250"/>
            <a:ext cx="22352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DF(5) = {4,12,5,13}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14450" y="1771650"/>
            <a:ext cx="1221809" cy="3693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S(6)={4,8}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14450" y="2228850"/>
            <a:ext cx="1337226" cy="3693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S(7)={8,12}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14450" y="2686050"/>
            <a:ext cx="1337226" cy="3693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S(8)={5,13}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compute DF(X):</a:t>
            </a:r>
          </a:p>
          <a:p>
            <a:pPr lvl="1"/>
            <a:r>
              <a:rPr lang="en-US" sz="2000" dirty="0"/>
              <a:t>Local(X) := set of successors of X that X does not immediately dominate</a:t>
            </a:r>
          </a:p>
          <a:p>
            <a:pPr lvl="1"/>
            <a:r>
              <a:rPr lang="en-US" sz="2000" dirty="0"/>
              <a:t>Up(X) := if X dominates K, Up(X) is the set of nodes in DF(K) that are not dominated by X.</a:t>
            </a:r>
          </a:p>
          <a:p>
            <a:pPr lvl="1"/>
            <a:r>
              <a:rPr lang="en-US" sz="2000" dirty="0"/>
              <a:t>DF(X) := Union of Local(X) and ( Union of Up(K) for all K that are children of X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100" dirty="0"/>
                  <a:t>ComputeDF(X):</a:t>
                </a:r>
              </a:p>
              <a:p>
                <a:pPr lvl="1">
                  <a:buNone/>
                </a:pPr>
                <a:r>
                  <a:rPr lang="en-US" sz="1800" dirty="0"/>
                  <a:t>S := {} 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// empty set</a:t>
                </a:r>
              </a:p>
              <a:p>
                <a:pPr lvl="1">
                  <a:buNone/>
                </a:pPr>
                <a:r>
                  <a:rPr lang="en-US" sz="1800" dirty="0"/>
                  <a:t>For each node Y in </a:t>
                </a:r>
                <a:r>
                  <a:rPr lang="en-US" sz="1800" dirty="0" err="1"/>
                  <a:t>Successor(X</a:t>
                </a:r>
                <a:r>
                  <a:rPr lang="en-US" sz="1800" dirty="0"/>
                  <a:t>):</a:t>
                </a:r>
              </a:p>
              <a:p>
                <a:pPr lvl="1">
                  <a:buNone/>
                </a:pPr>
                <a:r>
                  <a:rPr lang="en-US" sz="1800" dirty="0"/>
                  <a:t>	If X does not immediately dominate Y:</a:t>
                </a:r>
              </a:p>
              <a:p>
                <a:pPr lvl="1">
                  <a:buNone/>
                </a:pPr>
                <a:r>
                  <a:rPr lang="en-US" sz="1800" dirty="0"/>
                  <a:t>		 S := 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800" dirty="0"/>
                  <a:t> {Y</a:t>
                </a:r>
                <a:r>
                  <a:rPr lang="en-US" sz="1800" dirty="0">
                    <a:solidFill>
                      <a:srgbClr val="333399"/>
                    </a:solidFill>
                  </a:rPr>
                  <a:t>} // this is Local(X),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800" dirty="0">
                    <a:solidFill>
                      <a:srgbClr val="333399"/>
                    </a:solidFill>
                  </a:rPr>
                  <a:t> means union</a:t>
                </a:r>
              </a:p>
              <a:p>
                <a:pPr lvl="1">
                  <a:buNone/>
                </a:pPr>
                <a:r>
                  <a:rPr lang="en-US" sz="1800" dirty="0"/>
                  <a:t>For each child K of X in D(X): </a:t>
                </a:r>
                <a:r>
                  <a:rPr lang="en-US" sz="1800" dirty="0">
                    <a:solidFill>
                      <a:srgbClr val="333399"/>
                    </a:solidFill>
                  </a:rPr>
                  <a:t>// X dominates K</a:t>
                </a:r>
              </a:p>
              <a:p>
                <a:pPr lvl="1">
                  <a:buNone/>
                </a:pPr>
                <a:r>
                  <a:rPr lang="en-US" sz="1800" dirty="0"/>
                  <a:t>	For each element Y in </a:t>
                </a:r>
                <a:r>
                  <a:rPr lang="en-US" sz="1800" dirty="0" err="1"/>
                  <a:t>ComputeDF(K</a:t>
                </a:r>
                <a:r>
                  <a:rPr lang="en-US" sz="1800" dirty="0"/>
                  <a:t>):</a:t>
                </a:r>
              </a:p>
              <a:p>
                <a:pPr lvl="1">
                  <a:buNone/>
                </a:pPr>
                <a:r>
                  <a:rPr lang="en-US" sz="1800" dirty="0"/>
                  <a:t>		 If X does not dominate Y, </a:t>
                </a:r>
              </a:p>
              <a:p>
                <a:pPr lvl="1">
                  <a:buNone/>
                </a:pPr>
                <a:r>
                  <a:rPr lang="en-US" sz="1800" dirty="0"/>
                  <a:t>			S := 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800" dirty="0"/>
                  <a:t> {Y} </a:t>
                </a:r>
                <a:r>
                  <a:rPr lang="en-US" sz="1800" dirty="0">
                    <a:solidFill>
                      <a:srgbClr val="333399"/>
                    </a:solidFill>
                  </a:rPr>
                  <a:t>// this is Up(X)</a:t>
                </a:r>
                <a:r>
                  <a:rPr lang="en-US" sz="1800" dirty="0"/>
                  <a:t> </a:t>
                </a:r>
              </a:p>
              <a:p>
                <a:pPr lvl="1">
                  <a:buNone/>
                </a:pPr>
                <a:r>
                  <a:rPr lang="en-US" sz="1800" dirty="0"/>
                  <a:t>DF(X) = S; return S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3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Dominance Frontier Criterion</a:t>
            </a:r>
          </a:p>
          <a:p>
            <a:pPr lvl="1"/>
            <a:r>
              <a:rPr lang="en-US" dirty="0"/>
              <a:t>If node X contains definition of some variable </a:t>
            </a:r>
            <a:r>
              <a:rPr lang="en-US" i="1" dirty="0"/>
              <a:t>a</a:t>
            </a:r>
            <a:r>
              <a:rPr lang="en-US" dirty="0"/>
              <a:t>, then any node Y in the DF(X) needs 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 for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.</a:t>
            </a:r>
          </a:p>
          <a:p>
            <a:r>
              <a:rPr lang="en-US" dirty="0">
                <a:sym typeface="Symbol" charset="2"/>
              </a:rPr>
              <a:t>Iterated Dominance Frontier</a:t>
            </a:r>
          </a:p>
          <a:p>
            <a:pPr lvl="1"/>
            <a:r>
              <a:rPr lang="en-US" dirty="0">
                <a:sym typeface="Symbol" charset="2"/>
              </a:rPr>
              <a:t>Since </a:t>
            </a: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 is itself a definition of a new variable, we must iterate the DF criterion until no nodes in the CFG need </a:t>
            </a: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51368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057400"/>
            <a:ext cx="8572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50" y="20574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5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350" y="34861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7550" y="42291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2714625" y="1683782"/>
            <a:ext cx="1699817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4414442" y="1683782"/>
            <a:ext cx="118625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flipH="1">
            <a:off x="4629150" y="2426732"/>
            <a:ext cx="97155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>
            <a:off x="5600700" y="2426732"/>
            <a:ext cx="9144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>
            <a:off x="4629150" y="3169682"/>
            <a:ext cx="97155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flipH="1">
            <a:off x="5600700" y="3169682"/>
            <a:ext cx="91440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>
            <a:off x="2714625" y="2426732"/>
            <a:ext cx="1057275" cy="180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flipH="1">
            <a:off x="3771900" y="3855482"/>
            <a:ext cx="18288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78951" y="921901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DF(3)={7}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1600" y="2914650"/>
            <a:ext cx="14287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Empty boxes indicate </a:t>
            </a:r>
            <a:r>
              <a:rPr lang="en-US" sz="1800" i="1" dirty="0"/>
              <a:t>uses </a:t>
            </a:r>
            <a:r>
              <a:rPr lang="en-US" sz="1800" dirty="0"/>
              <a:t>of variables V,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69774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5999" y="2057400"/>
            <a:ext cx="96148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49" y="2057400"/>
            <a:ext cx="11537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49" y="2800350"/>
            <a:ext cx="11537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349" y="3486150"/>
            <a:ext cx="11537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7550" y="4229100"/>
            <a:ext cx="160248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 V:= </a:t>
            </a:r>
            <a:r>
              <a:rPr lang="en-US" sz="1800" dirty="0">
                <a:sym typeface="Symbol" charset="2"/>
              </a:rPr>
              <a:t>(V,V)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766744" y="1683782"/>
            <a:ext cx="173972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cxnSpLocks/>
            <a:stCxn id="6" idx="2"/>
            <a:endCxn id="8" idx="0"/>
          </p:cNvCxnSpPr>
          <p:nvPr/>
        </p:nvCxnSpPr>
        <p:spPr bwMode="auto">
          <a:xfrm>
            <a:off x="4506472" y="1683782"/>
            <a:ext cx="1156771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629150" y="2426732"/>
            <a:ext cx="1034093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cxnSpLocks/>
            <a:stCxn id="8" idx="2"/>
            <a:endCxn id="10" idx="0"/>
          </p:cNvCxnSpPr>
          <p:nvPr/>
        </p:nvCxnSpPr>
        <p:spPr bwMode="auto">
          <a:xfrm>
            <a:off x="5663243" y="2426732"/>
            <a:ext cx="9144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cxnSpLocks/>
            <a:stCxn id="9" idx="2"/>
            <a:endCxn id="11" idx="0"/>
          </p:cNvCxnSpPr>
          <p:nvPr/>
        </p:nvCxnSpPr>
        <p:spPr bwMode="auto">
          <a:xfrm>
            <a:off x="4629150" y="3169682"/>
            <a:ext cx="1034093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5663243" y="3169682"/>
            <a:ext cx="91440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cxnSpLocks/>
            <a:stCxn id="7" idx="2"/>
            <a:endCxn id="12" idx="0"/>
          </p:cNvCxnSpPr>
          <p:nvPr/>
        </p:nvCxnSpPr>
        <p:spPr bwMode="auto">
          <a:xfrm>
            <a:off x="2766744" y="2426732"/>
            <a:ext cx="1292047" cy="180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cxnSpLocks/>
            <a:stCxn id="11" idx="2"/>
            <a:endCxn id="12" idx="0"/>
          </p:cNvCxnSpPr>
          <p:nvPr/>
        </p:nvCxnSpPr>
        <p:spPr bwMode="auto">
          <a:xfrm flipH="1">
            <a:off x="4058791" y="3855482"/>
            <a:ext cx="160445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046293" y="714018"/>
            <a:ext cx="13631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DF(3)={7}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6293" y="1399818"/>
            <a:ext cx="13631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DF(5)={6}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51368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057400"/>
            <a:ext cx="8572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50" y="20574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5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4900" y="3486150"/>
            <a:ext cx="16573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>
                <a:sym typeface="Symbol" charset="2"/>
              </a:rPr>
              <a:t>W:= (W,W) 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2714625" y="1683782"/>
            <a:ext cx="1699817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4414442" y="1683782"/>
            <a:ext cx="118625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flipH="1">
            <a:off x="4629150" y="2426732"/>
            <a:ext cx="97155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>
            <a:off x="5600700" y="2426732"/>
            <a:ext cx="9144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>
            <a:off x="4629150" y="3169682"/>
            <a:ext cx="1114425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flipH="1">
            <a:off x="5743575" y="3169682"/>
            <a:ext cx="771525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cxnSpLocks/>
            <a:stCxn id="7" idx="2"/>
            <a:endCxn id="41" idx="0"/>
          </p:cNvCxnSpPr>
          <p:nvPr/>
        </p:nvCxnSpPr>
        <p:spPr bwMode="auto">
          <a:xfrm>
            <a:off x="2714625" y="2426732"/>
            <a:ext cx="1344166" cy="180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cxnSpLocks/>
            <a:stCxn id="11" idx="2"/>
            <a:endCxn id="41" idx="0"/>
          </p:cNvCxnSpPr>
          <p:nvPr/>
        </p:nvCxnSpPr>
        <p:spPr bwMode="auto">
          <a:xfrm flipH="1">
            <a:off x="4058791" y="3855482"/>
            <a:ext cx="168478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103973" y="763667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DF(3)={7}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3973" y="1449467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DF(5)={6}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57550" y="4229100"/>
            <a:ext cx="160248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 V:= </a:t>
            </a:r>
            <a:r>
              <a:rPr lang="en-US" sz="1800" dirty="0">
                <a:sym typeface="Symbol" charset="2"/>
              </a:rPr>
              <a:t>(V,V)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from a Control Flow Graph (created from TAC) into SSA Form is not trivial</a:t>
            </a:r>
          </a:p>
          <a:p>
            <a:r>
              <a:rPr lang="en-US" dirty="0"/>
              <a:t>SSA creation algorithms: </a:t>
            </a:r>
          </a:p>
          <a:p>
            <a:pPr lvl="1"/>
            <a:r>
              <a:rPr lang="en-US" dirty="0"/>
              <a:t>Original algorithm by </a:t>
            </a:r>
            <a:r>
              <a:rPr lang="en-US" dirty="0" err="1"/>
              <a:t>Cytron</a:t>
            </a:r>
            <a:r>
              <a:rPr lang="en-US" dirty="0"/>
              <a:t> et al. 1986</a:t>
            </a:r>
          </a:p>
          <a:p>
            <a:pPr lvl="1"/>
            <a:r>
              <a:rPr lang="en-US" dirty="0" err="1"/>
              <a:t>Lengauer-Tarjan</a:t>
            </a:r>
            <a:r>
              <a:rPr lang="en-US" dirty="0"/>
              <a:t> algorithm (see the Tiger book by Andrew W. </a:t>
            </a:r>
            <a:r>
              <a:rPr lang="en-US" dirty="0" err="1"/>
              <a:t>Appel</a:t>
            </a:r>
            <a:r>
              <a:rPr lang="en-US" dirty="0"/>
              <a:t> for more details)</a:t>
            </a:r>
          </a:p>
          <a:p>
            <a:pPr lvl="1"/>
            <a:r>
              <a:rPr lang="en-US" dirty="0" err="1"/>
              <a:t>Harel</a:t>
            </a:r>
            <a:r>
              <a:rPr lang="en-US" dirty="0"/>
              <a:t>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770-01B1-7F4E-9A47-25201C12AD7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51368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057400"/>
            <a:ext cx="8572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50" y="20574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5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4900" y="3486150"/>
            <a:ext cx="16573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>
                <a:sym typeface="Symbol" charset="2"/>
              </a:rPr>
              <a:t>W:= (W,W) 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2714625" y="1683782"/>
            <a:ext cx="1699817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4414442" y="1683782"/>
            <a:ext cx="118625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flipH="1">
            <a:off x="4629150" y="2426732"/>
            <a:ext cx="97155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>
            <a:off x="5600700" y="2426732"/>
            <a:ext cx="9144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>
            <a:off x="4629150" y="3169682"/>
            <a:ext cx="1114425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flipH="1">
            <a:off x="5743575" y="3169682"/>
            <a:ext cx="771525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>
            <a:off x="2714625" y="2426732"/>
            <a:ext cx="1228725" cy="1802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flipH="1">
            <a:off x="3943350" y="3855482"/>
            <a:ext cx="1800225" cy="373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029450" y="945118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DF(6)={7}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28950" y="4229101"/>
            <a:ext cx="1828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 V:= </a:t>
            </a:r>
            <a:r>
              <a:rPr lang="en-US" sz="1800" dirty="0">
                <a:sym typeface="Symbol" charset="2"/>
              </a:rPr>
              <a:t>(V,V); W:= (W,W)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7699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 V1:=_; W1:=_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057400"/>
            <a:ext cx="8572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50" y="20574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V2:=_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6524" y="2730011"/>
            <a:ext cx="146985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W2:=_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4900" y="3486150"/>
            <a:ext cx="224938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>
                <a:sym typeface="Symbol" charset="2"/>
              </a:rPr>
              <a:t>W3:= (W1,W2) 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2714625" y="1683782"/>
            <a:ext cx="1827961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4542586" y="1683782"/>
            <a:ext cx="105811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flipH="1">
            <a:off x="4629150" y="2426732"/>
            <a:ext cx="97155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cxnSpLocks/>
            <a:stCxn id="8" idx="2"/>
            <a:endCxn id="10" idx="0"/>
          </p:cNvCxnSpPr>
          <p:nvPr/>
        </p:nvCxnSpPr>
        <p:spPr bwMode="auto">
          <a:xfrm>
            <a:off x="5600700" y="2426732"/>
            <a:ext cx="1620750" cy="303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cxnSpLocks/>
            <a:stCxn id="9" idx="2"/>
            <a:endCxn id="11" idx="0"/>
          </p:cNvCxnSpPr>
          <p:nvPr/>
        </p:nvCxnSpPr>
        <p:spPr bwMode="auto">
          <a:xfrm>
            <a:off x="4629150" y="3169682"/>
            <a:ext cx="141044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6039594" y="3099343"/>
            <a:ext cx="1181856" cy="3868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>
            <a:off x="2714625" y="2426732"/>
            <a:ext cx="1314450" cy="1802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cxnSpLocks/>
            <a:stCxn id="11" idx="2"/>
            <a:endCxn id="41" idx="0"/>
          </p:cNvCxnSpPr>
          <p:nvPr/>
        </p:nvCxnSpPr>
        <p:spPr bwMode="auto">
          <a:xfrm flipH="1">
            <a:off x="4029075" y="3855482"/>
            <a:ext cx="2010519" cy="373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858000" y="826353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DF(6)={7}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28950" y="4229101"/>
            <a:ext cx="20002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 V3:= </a:t>
            </a:r>
            <a:r>
              <a:rPr lang="en-US" sz="1800" dirty="0">
                <a:sym typeface="Symbol" charset="2"/>
              </a:rPr>
              <a:t>(V1,V2); W4:= (W1,W3)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add 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function for every variable at a join point</a:t>
            </a:r>
          </a:p>
          <a:p>
            <a:r>
              <a:rPr lang="en-US" dirty="0"/>
              <a:t>A join point is any node in the control-flow graph with more than one predecessor</a:t>
            </a:r>
          </a:p>
          <a:p>
            <a:r>
              <a:rPr lang="en-US" dirty="0"/>
              <a:t>But: this is wasteful and unnecessary.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4</a:t>
            </a:fld>
            <a:endParaRPr 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2514600" y="1428750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343150" y="2400301"/>
            <a:ext cx="1500732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2: b := a + 1</a:t>
            </a:r>
          </a:p>
          <a:p>
            <a:r>
              <a:rPr lang="en-US" sz="2100"/>
              <a:t>    c := c + b</a:t>
            </a:r>
          </a:p>
          <a:p>
            <a:r>
              <a:rPr lang="en-US" sz="2100"/>
              <a:t>    a := b * 2</a:t>
            </a:r>
          </a:p>
          <a:p>
            <a:r>
              <a:rPr lang="en-US" sz="21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699792" y="4354246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3054171" y="1844248"/>
            <a:ext cx="39345" cy="556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>
            <a:off x="3093516" y="3785296"/>
            <a:ext cx="263501" cy="56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>
            <a:off x="2401018" y="3092799"/>
            <a:ext cx="1384995" cy="12700"/>
          </a:xfrm>
          <a:prstGeom prst="curvedConnector5">
            <a:avLst>
              <a:gd name="adj1" fmla="val -16505"/>
              <a:gd name="adj2" fmla="val 8895205"/>
              <a:gd name="adj3" fmla="val 116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429250" y="1406129"/>
            <a:ext cx="10287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1: a1 := 0</a:t>
            </a:r>
            <a:endParaRPr lang="en-US" sz="21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086350" y="2203848"/>
            <a:ext cx="189026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a3 := </a:t>
            </a:r>
            <a:r>
              <a:rPr lang="en-US" sz="1800" dirty="0" err="1">
                <a:sym typeface="Symbol" charset="2"/>
              </a:rPr>
              <a:t></a:t>
            </a:r>
            <a:r>
              <a:rPr lang="en-US" sz="1800" dirty="0">
                <a:sym typeface="Symbol" charset="2"/>
              </a:rPr>
              <a:t> (a2, a1)</a:t>
            </a:r>
            <a:r>
              <a:rPr lang="en-US" sz="1800" dirty="0"/>
              <a:t> 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800000"/>
                </a:solidFill>
              </a:rPr>
              <a:t>b1 := </a:t>
            </a:r>
            <a:r>
              <a:rPr lang="en-US" sz="1800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sz="1800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sz="1800" dirty="0">
              <a:solidFill>
                <a:srgbClr val="800000"/>
              </a:solidFill>
            </a:endParaRPr>
          </a:p>
          <a:p>
            <a:r>
              <a:rPr lang="en-US" sz="1800" dirty="0"/>
              <a:t>    c2 := </a:t>
            </a:r>
            <a:r>
              <a:rPr lang="en-US" sz="1800" dirty="0" err="1">
                <a:sym typeface="Symbol" charset="2"/>
              </a:rPr>
              <a:t></a:t>
            </a:r>
            <a:r>
              <a:rPr lang="en-US" sz="1800" dirty="0">
                <a:sym typeface="Symbol" charset="2"/>
              </a:rPr>
              <a:t> (c0, c1)</a:t>
            </a:r>
            <a:endParaRPr lang="en-US" sz="1800" dirty="0"/>
          </a:p>
          <a:p>
            <a:r>
              <a:rPr lang="en-US" sz="1800" dirty="0"/>
              <a:t>    b2 := a3 + 1</a:t>
            </a:r>
          </a:p>
          <a:p>
            <a:r>
              <a:rPr lang="en-US" sz="1800" dirty="0"/>
              <a:t>    c1 := c2 + b2</a:t>
            </a:r>
          </a:p>
          <a:p>
            <a:r>
              <a:rPr lang="en-US" sz="1800" dirty="0"/>
              <a:t>    a2 := b2 * 2</a:t>
            </a:r>
          </a:p>
          <a:p>
            <a:r>
              <a:rPr lang="en-US" sz="1800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6174355" y="4473319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return c2</a:t>
            </a:r>
            <a:endParaRPr lang="en-US" sz="21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5943600" y="2052460"/>
            <a:ext cx="87881" cy="151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>
            <a:off x="6031481" y="4235173"/>
            <a:ext cx="771524" cy="2381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>
            <a:off x="5015818" y="3219511"/>
            <a:ext cx="2031325" cy="12700"/>
          </a:xfrm>
          <a:prstGeom prst="curvedConnector5">
            <a:avLst>
              <a:gd name="adj1" fmla="val -11254"/>
              <a:gd name="adj2" fmla="val 12406803"/>
              <a:gd name="adj3" fmla="val 1112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003029" y="759798"/>
            <a:ext cx="19431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b1 is never used, stmt can be deleted</a:t>
            </a:r>
            <a:endParaRPr lang="en-US" sz="1800" dirty="0"/>
          </a:p>
        </p:txBody>
      </p:sp>
      <p:cxnSp>
        <p:nvCxnSpPr>
          <p:cNvPr id="20" name="Curved Connector 19"/>
          <p:cNvCxnSpPr>
            <a:cxnSpLocks/>
            <a:stCxn id="18" idx="2"/>
          </p:cNvCxnSpPr>
          <p:nvPr/>
        </p:nvCxnSpPr>
        <p:spPr bwMode="auto">
          <a:xfrm rot="5400000">
            <a:off x="6872577" y="1613765"/>
            <a:ext cx="1309639" cy="894366"/>
          </a:xfrm>
          <a:prstGeom prst="curvedConnector3">
            <a:avLst>
              <a:gd name="adj1" fmla="val 99872"/>
            </a:avLst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5</a:t>
            </a:fld>
            <a:endParaRPr 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2514600" y="1428750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343150" y="2400301"/>
            <a:ext cx="1500732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2: b := a + 1</a:t>
            </a:r>
          </a:p>
          <a:p>
            <a:r>
              <a:rPr lang="en-US" sz="2100" dirty="0"/>
              <a:t>    c := c + b</a:t>
            </a:r>
          </a:p>
          <a:p>
            <a:r>
              <a:rPr lang="en-US" sz="2100" dirty="0"/>
              <a:t>    a := b * 2</a:t>
            </a:r>
          </a:p>
          <a:p>
            <a:r>
              <a:rPr lang="en-US" sz="2100" dirty="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228850" y="4343400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3054171" y="1844248"/>
            <a:ext cx="39345" cy="556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886075" y="3785296"/>
            <a:ext cx="207441" cy="558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>
            <a:off x="2401018" y="3092799"/>
            <a:ext cx="1384995" cy="12700"/>
          </a:xfrm>
          <a:prstGeom prst="curvedConnector5">
            <a:avLst>
              <a:gd name="adj1" fmla="val -16505"/>
              <a:gd name="adj2" fmla="val 7708394"/>
              <a:gd name="adj3" fmla="val 116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429250" y="1406129"/>
            <a:ext cx="10287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1: a1 := 0</a:t>
            </a:r>
            <a:endParaRPr lang="en-US" sz="21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086350" y="2203848"/>
            <a:ext cx="189026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a3 := </a:t>
            </a:r>
            <a:r>
              <a:rPr lang="en-US" sz="1800" dirty="0" err="1">
                <a:sym typeface="Symbol" charset="2"/>
              </a:rPr>
              <a:t></a:t>
            </a:r>
            <a:r>
              <a:rPr lang="en-US" sz="1800" dirty="0">
                <a:sym typeface="Symbol" charset="2"/>
              </a:rPr>
              <a:t> (a2, a1)</a:t>
            </a:r>
            <a:r>
              <a:rPr lang="en-US" sz="1800" dirty="0"/>
              <a:t> 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800000"/>
                </a:solidFill>
              </a:rPr>
              <a:t>b1 := </a:t>
            </a:r>
            <a:r>
              <a:rPr lang="en-US" sz="1800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sz="1800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sz="1800" dirty="0">
              <a:solidFill>
                <a:srgbClr val="800000"/>
              </a:solidFill>
            </a:endParaRPr>
          </a:p>
          <a:p>
            <a:r>
              <a:rPr lang="en-US" sz="1800" dirty="0"/>
              <a:t>    c2 := </a:t>
            </a:r>
            <a:r>
              <a:rPr lang="en-US" sz="1800" dirty="0" err="1">
                <a:sym typeface="Symbol" charset="2"/>
              </a:rPr>
              <a:t></a:t>
            </a:r>
            <a:r>
              <a:rPr lang="en-US" sz="1800" dirty="0">
                <a:sym typeface="Symbol" charset="2"/>
              </a:rPr>
              <a:t> (c0, c1)</a:t>
            </a:r>
            <a:endParaRPr lang="en-US" sz="1800" dirty="0"/>
          </a:p>
          <a:p>
            <a:r>
              <a:rPr lang="en-US" sz="1800" dirty="0"/>
              <a:t>    b2 := a3 + 1</a:t>
            </a:r>
          </a:p>
          <a:p>
            <a:r>
              <a:rPr lang="en-US" sz="1800" dirty="0"/>
              <a:t>    c1 := c2 + b2</a:t>
            </a:r>
          </a:p>
          <a:p>
            <a:r>
              <a:rPr lang="en-US" sz="1800" dirty="0"/>
              <a:t>    a2 := b2 * 2</a:t>
            </a:r>
          </a:p>
          <a:p>
            <a:r>
              <a:rPr lang="en-US" sz="1800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686300" y="45148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return c2</a:t>
            </a:r>
            <a:endParaRPr lang="en-US" sz="21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5943600" y="2052460"/>
            <a:ext cx="87881" cy="151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314950" y="4235173"/>
            <a:ext cx="716531" cy="2796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>
            <a:off x="5015818" y="3219511"/>
            <a:ext cx="2031325" cy="12700"/>
          </a:xfrm>
          <a:prstGeom prst="curvedConnector5">
            <a:avLst>
              <a:gd name="adj1" fmla="val -11254"/>
              <a:gd name="adj2" fmla="val 9241969"/>
              <a:gd name="adj3" fmla="val 1112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993002" y="599777"/>
            <a:ext cx="19431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b2 changes in each loop. SSA is </a:t>
            </a:r>
            <a:r>
              <a:rPr lang="en-US" sz="1800" b="1" dirty="0">
                <a:solidFill>
                  <a:srgbClr val="800000"/>
                </a:solidFill>
              </a:rPr>
              <a:t>not </a:t>
            </a:r>
            <a:r>
              <a:rPr lang="en-US" sz="1800" dirty="0">
                <a:solidFill>
                  <a:srgbClr val="800000"/>
                </a:solidFill>
              </a:rPr>
              <a:t>functional programming!</a:t>
            </a:r>
            <a:endParaRPr lang="en-US" sz="1800" dirty="0"/>
          </a:p>
        </p:txBody>
      </p:sp>
      <p:cxnSp>
        <p:nvCxnSpPr>
          <p:cNvPr id="20" name="Curved Connector 19"/>
          <p:cNvCxnSpPr>
            <a:cxnSpLocks/>
            <a:stCxn id="18" idx="2"/>
            <a:endCxn id="218125" idx="3"/>
          </p:cNvCxnSpPr>
          <p:nvPr/>
        </p:nvCxnSpPr>
        <p:spPr bwMode="auto">
          <a:xfrm rot="5400000">
            <a:off x="6760880" y="2015838"/>
            <a:ext cx="1419405" cy="987941"/>
          </a:xfrm>
          <a:prstGeom prst="curvedConnector2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i="1" dirty="0"/>
              <a:t>dominates </a:t>
            </a:r>
            <a:r>
              <a:rPr lang="en-US" dirty="0"/>
              <a:t>Y if every path from the start node to Y goes through X</a:t>
            </a:r>
          </a:p>
          <a:p>
            <a:r>
              <a:rPr lang="en-US" dirty="0"/>
              <a:t>D(X) is the set of nodes that X dominates</a:t>
            </a:r>
          </a:p>
          <a:p>
            <a:r>
              <a:rPr lang="en-US" dirty="0"/>
              <a:t>X </a:t>
            </a:r>
            <a:r>
              <a:rPr lang="en-US" i="1" dirty="0"/>
              <a:t>strictly dominates </a:t>
            </a:r>
            <a:r>
              <a:rPr lang="en-US" dirty="0"/>
              <a:t>Y if X dominates Y and X ≠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4650" y="34861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2976" y="34861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3096751" y="311253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096751" y="3855482"/>
            <a:ext cx="1258516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95077" y="311253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flipH="1">
            <a:off x="4595076" y="3855482"/>
            <a:ext cx="1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278852" y="3112532"/>
            <a:ext cx="9037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412976" y="2184916"/>
            <a:ext cx="12700" cy="1485900"/>
          </a:xfrm>
          <a:prstGeom prst="curvedConnector3">
            <a:avLst>
              <a:gd name="adj1" fmla="val 51230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314450" y="1314450"/>
            <a:ext cx="14334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14451" y="3600450"/>
            <a:ext cx="125729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5 strictly dominates 6, 7,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4650" y="34861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2976" y="348615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3096751" y="311253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096751" y="3855482"/>
            <a:ext cx="1258516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95077" y="311253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flipH="1">
            <a:off x="4595076" y="3855482"/>
            <a:ext cx="1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278852" y="3112532"/>
            <a:ext cx="9037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412976" y="2184916"/>
            <a:ext cx="12700" cy="1485900"/>
          </a:xfrm>
          <a:prstGeom prst="curvedConnector3">
            <a:avLst>
              <a:gd name="adj1" fmla="val 52021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314450" y="1314450"/>
            <a:ext cx="14334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14451" y="3600450"/>
            <a:ext cx="125729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5 strictly dominates 6, 7,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Property of SSA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property of SSA form is the definition of a variable must </a:t>
            </a:r>
            <a:r>
              <a:rPr lang="en-US" i="1" dirty="0"/>
              <a:t>dominate </a:t>
            </a:r>
            <a:r>
              <a:rPr lang="en-US" dirty="0"/>
              <a:t>use of the variable:</a:t>
            </a:r>
          </a:p>
          <a:p>
            <a:pPr lvl="1"/>
            <a:r>
              <a:rPr lang="en-US" dirty="0"/>
              <a:t>If variable </a:t>
            </a:r>
            <a:r>
              <a:rPr lang="en-US" i="1" dirty="0"/>
              <a:t>a</a:t>
            </a:r>
            <a:r>
              <a:rPr lang="en-US" dirty="0"/>
              <a:t> is used in a </a:t>
            </a:r>
            <a:r>
              <a:rPr lang="en-US" dirty="0">
                <a:sym typeface="Symbol" charset="2"/>
              </a:rPr>
              <a:t> </a:t>
            </a:r>
            <a:r>
              <a:rPr lang="en-US" dirty="0"/>
              <a:t>function in block X, then definition of </a:t>
            </a:r>
            <a:r>
              <a:rPr lang="en-US" i="1" dirty="0"/>
              <a:t>a</a:t>
            </a:r>
            <a:r>
              <a:rPr lang="en-US" dirty="0"/>
              <a:t> dominates every predecessor of X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used in a non-</a:t>
            </a:r>
            <a:r>
              <a:rPr lang="en-US" dirty="0">
                <a:sym typeface="Symbol" charset="2"/>
              </a:rPr>
              <a:t> statement in block X, then the definition of </a:t>
            </a:r>
            <a:r>
              <a:rPr lang="en-US" i="1" dirty="0"/>
              <a:t>a</a:t>
            </a:r>
            <a:r>
              <a:rPr lang="en-US" dirty="0">
                <a:sym typeface="Symbol" charset="2"/>
              </a:rPr>
              <a:t> dominates X.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1227</Words>
  <Application>Microsoft Macintosh PowerPoint</Application>
  <PresentationFormat>On-screen Show (16:9)</PresentationFormat>
  <Paragraphs>236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</vt:lpstr>
      <vt:lpstr>Times New Roman</vt:lpstr>
      <vt:lpstr>1_Office Theme</vt:lpstr>
      <vt:lpstr>Static Single Assignment Form</vt:lpstr>
      <vt:lpstr>SSA Form</vt:lpstr>
      <vt:lpstr>Conversion to SSA Form</vt:lpstr>
      <vt:lpstr>Conversion to SSA Form</vt:lpstr>
      <vt:lpstr>Conversion to SSA Form</vt:lpstr>
      <vt:lpstr>Dominance Relation</vt:lpstr>
      <vt:lpstr>Dominance Relation</vt:lpstr>
      <vt:lpstr>Dominance Relation</vt:lpstr>
      <vt:lpstr>Dominance Property of SSA</vt:lpstr>
      <vt:lpstr>Dominance Relation</vt:lpstr>
      <vt:lpstr>Dominance Relation</vt:lpstr>
      <vt:lpstr>Dominance Frontier</vt:lpstr>
      <vt:lpstr>Dominance Frontier</vt:lpstr>
      <vt:lpstr>Dominance Frontier</vt:lpstr>
      <vt:lpstr>Dominance Frontier</vt:lpstr>
      <vt:lpstr>Dominance Frontier</vt:lpstr>
      <vt:lpstr>Placing  Functions </vt:lpstr>
      <vt:lpstr>Placing  Functions </vt:lpstr>
      <vt:lpstr>Placing  Functions </vt:lpstr>
      <vt:lpstr>Placing  Functions </vt:lpstr>
      <vt:lpstr>Rename Variables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1120</cp:revision>
  <cp:lastPrinted>2019-08-07T08:11:49Z</cp:lastPrinted>
  <dcterms:created xsi:type="dcterms:W3CDTF">2011-11-30T17:42:58Z</dcterms:created>
  <dcterms:modified xsi:type="dcterms:W3CDTF">2020-11-08T09:38:27Z</dcterms:modified>
</cp:coreProperties>
</file>