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10"/>
  </p:notesMasterIdLst>
  <p:sldIdLst>
    <p:sldId id="256" r:id="rId2"/>
    <p:sldId id="264" r:id="rId3"/>
    <p:sldId id="262" r:id="rId4"/>
    <p:sldId id="258" r:id="rId5"/>
    <p:sldId id="265" r:id="rId6"/>
    <p:sldId id="266" r:id="rId7"/>
    <p:sldId id="260" r:id="rId8"/>
    <p:sldId id="261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70"/>
    <p:restoredTop sz="93405"/>
  </p:normalViewPr>
  <p:slideViewPr>
    <p:cSldViewPr snapToGrid="0" snapToObjects="1">
      <p:cViewPr varScale="1">
        <p:scale>
          <a:sx n="140" d="100"/>
          <a:sy n="140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06C3-0D37-1E4B-AB06-F67F2304B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74DE2-44F0-154B-9FE6-BCB6D1E86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33B0-B879-9D40-9953-106C0922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DC762-1116-2146-A47C-D79A5A5DBAFD}" type="datetime1">
              <a:rPr lang="en-CA" smtClean="0"/>
              <a:t>2020-09-16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F4B7-24D8-504D-91CD-3E8202E8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91076-2E3A-CF41-96E4-D4E77A0C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24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CE0D-89FC-894E-837F-75025627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0ACAA-2C0A-304E-83F1-4EB51F17E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CE1A-ECCD-7C45-9EC1-935CBB99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EDD1-5A1B-2342-BAF0-F7C5511A73CE}" type="datetime1">
              <a:rPr lang="en-CA" smtClean="0"/>
              <a:t>2020-09-16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26C1-B795-194B-A2F7-B95309E5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3C09-DCC3-4E4C-AE13-B0962DDB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07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84669-9A93-654D-9A2F-8081C8778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22E1-C8CF-4B47-B5A2-1EE8384A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452BC-8E3F-AD42-BB94-46241CB0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E59AE-0AE1-4048-8BD6-D39FC0EBB194}" type="datetime1">
              <a:rPr lang="en-CA" smtClean="0"/>
              <a:t>2020-09-16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2FCD2-719C-FC4A-8ADE-C7C90A06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1E3A0-1E32-BB4E-B406-C1247893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67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725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700"/>
            </a:lvl1pPr>
            <a:lvl2pPr lvl="1" algn="ctr">
              <a:spcBef>
                <a:spcPts val="0"/>
              </a:spcBef>
              <a:buSzPct val="100000"/>
              <a:defRPr sz="2700"/>
            </a:lvl2pPr>
            <a:lvl3pPr lvl="2" algn="ctr">
              <a:spcBef>
                <a:spcPts val="0"/>
              </a:spcBef>
              <a:buSzPct val="100000"/>
              <a:defRPr sz="2700"/>
            </a:lvl3pPr>
            <a:lvl4pPr lvl="3" algn="ctr">
              <a:spcBef>
                <a:spcPts val="0"/>
              </a:spcBef>
              <a:buSzPct val="100000"/>
              <a:defRPr sz="2700"/>
            </a:lvl4pPr>
            <a:lvl5pPr lvl="4" algn="ctr">
              <a:spcBef>
                <a:spcPts val="0"/>
              </a:spcBef>
              <a:buSzPct val="100000"/>
              <a:defRPr sz="2700"/>
            </a:lvl5pPr>
            <a:lvl6pPr lvl="5" algn="ctr">
              <a:spcBef>
                <a:spcPts val="0"/>
              </a:spcBef>
              <a:buSzPct val="100000"/>
              <a:defRPr sz="2700"/>
            </a:lvl6pPr>
            <a:lvl7pPr lvl="6" algn="ctr">
              <a:spcBef>
                <a:spcPts val="0"/>
              </a:spcBef>
              <a:buSzPct val="100000"/>
              <a:defRPr sz="2700"/>
            </a:lvl7pPr>
            <a:lvl8pPr lvl="7" algn="ctr">
              <a:spcBef>
                <a:spcPts val="0"/>
              </a:spcBef>
              <a:buSzPct val="100000"/>
              <a:defRPr sz="2700"/>
            </a:lvl8pPr>
            <a:lvl9pPr lvl="8" algn="ctr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1190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6858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1828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0978-DDE8-6144-A6B8-517FFF2E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7744-5627-D646-9036-52ED7E568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F3F8-FC0C-1B43-BB73-11800B42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9525-9B7D-5945-A782-775278635E42}" type="datetime1">
              <a:rPr lang="en-CA" smtClean="0"/>
              <a:t>2020-09-16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E874-E612-CA46-B18E-0C8FA220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7269F-A49C-1948-BC2E-ABADCE19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59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0754-0214-DF47-9D67-A716F649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34BCA-78F6-F745-9EBE-EE525CDE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07FE-6251-4E4B-BDFF-5C0B1706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1499-BDD1-6940-8C79-13A8B8E63D57}" type="datetime1">
              <a:rPr lang="en-CA" smtClean="0"/>
              <a:t>2020-09-16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F015-083F-9840-9A9E-9E31B7D7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E270-7D4E-DB45-B70B-D033519B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85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8785-840A-474A-B8BA-27207C01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8B25-A9AD-F143-AD1A-17A95F44E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209DA-22E0-B146-A689-48B1E9D38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82A87-E151-8641-8C5C-327C5209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0EF3-18A7-4644-8DA2-1EB9CA66C736}" type="datetime1">
              <a:rPr lang="en-CA" smtClean="0"/>
              <a:t>2020-09-16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32E4D-CFE1-864C-892F-C0510CC3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7C13-4A25-3440-9E41-0DB77345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13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1DBC-EEEB-1C44-A4C7-02D9BB9C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D77D7-D2B1-0841-9C20-538058B42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D616F-C61F-5B43-8094-DFDD05AE6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AF8CD-147D-0A4A-BE13-69AAC57DB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BD089-7443-DF4A-B93B-FC32F414C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8830C-AD3A-A446-BF5B-7A77BA98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38FC1-2481-FB4A-91E5-87F3422DE2D5}" type="datetime1">
              <a:rPr lang="en-CA" smtClean="0"/>
              <a:t>2020-09-16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AD4C6-8A32-E04D-85DA-37391648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50648-37B9-F641-A809-40BEBE4C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31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026B-B6A3-EF4D-842B-9C96C95E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243C6-3123-ED41-BC4A-2F8A58F1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C515-1622-C840-89B2-A4A55D34866A}" type="datetime1">
              <a:rPr lang="en-CA" smtClean="0"/>
              <a:t>2020-09-16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FF4D9-A959-C943-9751-31FDE754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8D117-E466-BD48-A108-6422DCF1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4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BBCE3-E514-D54F-B044-7DF10F00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7E75-6C88-BB47-AC6F-0DCA859E7113}" type="datetime1">
              <a:rPr lang="en-CA" smtClean="0"/>
              <a:t>2020-09-16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19DF5-0E3C-2C40-BDE6-94E98A9F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E4FB-2E36-024F-9776-AFED77F0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3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21DF-5A92-D94F-88C5-5DB1A968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A461-75EB-C94E-A41A-1280134B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39AE-0AA2-2B40-B6F4-B24A10D9A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93C8F-B5C1-0D4A-8556-73269A2E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2F8B-7E05-A047-BAC3-EE71BEBBE5BE}" type="datetime1">
              <a:rPr lang="en-CA" smtClean="0"/>
              <a:t>2020-09-16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A6773-21F3-7040-BF77-4C1D0B80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52BF5-D92E-A14D-B1B8-704532D2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08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B85D-520A-BD48-A297-F7A9EDDB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093CD-6667-AD4E-93F7-F3B21EF98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CED6C-F32A-6A44-B857-EBD308B3E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4EDF9-2E61-C346-AEC1-C5515D51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F72A-E93E-B546-8268-6408A6E1DA62}" type="datetime1">
              <a:rPr lang="en-CA" smtClean="0"/>
              <a:t>2020-09-16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F289B-5706-A047-960A-6FDB1750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12078-4758-934E-BFE9-86E98A44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2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FBF36-3AE9-6F4F-9D44-FDF1EDE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33E42-24FB-9E4C-A197-FBE95A39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9F3E4-CCFD-A546-BD98-34B6A6B34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F4AC7-DB73-7444-A2A7-FD79FE1A2B2B}" type="datetime1">
              <a:rPr lang="en-CA" smtClean="0"/>
              <a:t>2020-09-16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AA39-D2DE-7B4A-BB24-AAC6C28B6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F2AD-686E-E445-9758-B74AC410C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41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ctrTitle"/>
          </p:nvPr>
        </p:nvSpPr>
        <p:spPr>
          <a:xfrm>
            <a:off x="1376781" y="744575"/>
            <a:ext cx="6390450" cy="205267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Lexical Analysis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subTitle" idx="1"/>
          </p:nvPr>
        </p:nvSpPr>
        <p:spPr>
          <a:xfrm>
            <a:off x="1376775" y="2834114"/>
            <a:ext cx="6390450" cy="13005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rgbClr val="888888"/>
              </a:buClr>
              <a:buSzPct val="25000"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148" name="Shape 148"/>
          <p:cNvSpPr/>
          <p:nvPr/>
        </p:nvSpPr>
        <p:spPr>
          <a:xfrm>
            <a:off x="6073554" y="361400"/>
            <a:ext cx="2618325" cy="383175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LEX3: Regexps are Trees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41DD03-F1E5-2048-AF96-7C93F844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58BF63-F6B0-4849-A898-CA6CA0BC72D0}"/>
              </a:ext>
            </a:extLst>
          </p:cNvPr>
          <p:cNvSpPr txBox="1"/>
          <p:nvPr/>
        </p:nvSpPr>
        <p:spPr>
          <a:xfrm>
            <a:off x="7607808" y="443502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xkcd.com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/208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E994611D-A0C0-8144-ADAF-E65080E5E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85" y="102393"/>
            <a:ext cx="3877564" cy="2184305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7BC2EE48-D630-4F4A-AE6D-93D9D8987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304" y="102393"/>
            <a:ext cx="2802969" cy="2183806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A3DEBF48-2FD1-EC4E-8111-ACCD3F63B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485" y="2428861"/>
            <a:ext cx="6812788" cy="2313939"/>
          </a:xfrm>
          <a:prstGeom prst="rect">
            <a:avLst/>
          </a:prstGeom>
        </p:spPr>
      </p:pic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CC34415E-E634-4645-BD9B-D1AE448D0D84}"/>
              </a:ext>
            </a:extLst>
          </p:cNvPr>
          <p:cNvSpPr/>
          <p:nvPr/>
        </p:nvSpPr>
        <p:spPr>
          <a:xfrm>
            <a:off x="7296912" y="493776"/>
            <a:ext cx="1682496" cy="530352"/>
          </a:xfrm>
          <a:prstGeom prst="wedgeRoundRectCallout">
            <a:avLst>
              <a:gd name="adj1" fmla="val 39570"/>
              <a:gd name="adj2" fmla="val 7522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Nope! You don’t know </a:t>
            </a:r>
            <a:r>
              <a:rPr lang="en-US" dirty="0" err="1"/>
              <a:t>regexps</a:t>
            </a:r>
            <a:r>
              <a:rPr lang="en-US" dirty="0"/>
              <a:t> (yet)!</a:t>
            </a:r>
          </a:p>
        </p:txBody>
      </p:sp>
    </p:spTree>
    <p:extLst>
      <p:ext uri="{BB962C8B-B14F-4D97-AF65-F5344CB8AC3E}">
        <p14:creationId xmlns:p14="http://schemas.microsoft.com/office/powerpoint/2010/main" val="253272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D3370-7898-F641-AC5A-B518B1342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are Trees</a:t>
            </a:r>
          </a:p>
        </p:txBody>
      </p:sp>
    </p:spTree>
    <p:extLst>
      <p:ext uri="{BB962C8B-B14F-4D97-AF65-F5344CB8AC3E}">
        <p14:creationId xmlns:p14="http://schemas.microsoft.com/office/powerpoint/2010/main" val="2094985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dirty="0"/>
              <a:t>Regular Expressions are ambiguous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4</a:t>
            </a:fld>
            <a:endParaRPr lang="en-US"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24D959-C502-1148-853C-F7276A0AB503}"/>
              </a:ext>
            </a:extLst>
          </p:cNvPr>
          <p:cNvSpPr txBox="1"/>
          <p:nvPr/>
        </p:nvSpPr>
        <p:spPr>
          <a:xfrm>
            <a:off x="628650" y="2450144"/>
            <a:ext cx="104241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ac|bc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8BE7BA-C352-6348-A876-138473725B95}"/>
              </a:ext>
            </a:extLst>
          </p:cNvPr>
          <p:cNvSpPr txBox="1"/>
          <p:nvPr/>
        </p:nvSpPr>
        <p:spPr>
          <a:xfrm>
            <a:off x="2783586" y="1164964"/>
            <a:ext cx="208788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(((ac)|b)c)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934BCE-8AA8-C94B-A5A5-61D0E6C2B754}"/>
              </a:ext>
            </a:extLst>
          </p:cNvPr>
          <p:cNvSpPr txBox="1"/>
          <p:nvPr/>
        </p:nvSpPr>
        <p:spPr>
          <a:xfrm>
            <a:off x="2783586" y="1950123"/>
            <a:ext cx="208788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(a((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c|b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)c))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3D3D26-16A2-364D-A7C0-3C20D6CE41A2}"/>
              </a:ext>
            </a:extLst>
          </p:cNvPr>
          <p:cNvSpPr txBox="1"/>
          <p:nvPr/>
        </p:nvSpPr>
        <p:spPr>
          <a:xfrm>
            <a:off x="2783586" y="2735282"/>
            <a:ext cx="208788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(a(c|(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48CA06-A621-794E-94ED-6952A6392EAE}"/>
              </a:ext>
            </a:extLst>
          </p:cNvPr>
          <p:cNvSpPr txBox="1"/>
          <p:nvPr/>
        </p:nvSpPr>
        <p:spPr>
          <a:xfrm>
            <a:off x="2783586" y="3520441"/>
            <a:ext cx="208788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((a(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c|b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))c)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391CE0-45CB-594F-92E7-1EAF55DCF5DC}"/>
              </a:ext>
            </a:extLst>
          </p:cNvPr>
          <p:cNvSpPr txBox="1"/>
          <p:nvPr/>
        </p:nvSpPr>
        <p:spPr>
          <a:xfrm>
            <a:off x="2783586" y="4305598"/>
            <a:ext cx="208788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((ac)|(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1AB00DC0-11A1-044F-9740-7BFC13B4E550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1671066" y="1395797"/>
            <a:ext cx="1112520" cy="128518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1708424B-DAFC-CF4C-9191-2AA6D5F73F47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671066" y="2180956"/>
            <a:ext cx="1112520" cy="5000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7EA1873A-5CD2-B546-B719-C1B1E2A2DDD0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1671066" y="2680977"/>
            <a:ext cx="1112520" cy="28513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82CFB917-CB47-A84B-8E04-81C82D390667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671066" y="2659567"/>
            <a:ext cx="1112520" cy="109170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28C3FB41-8324-2F45-A666-023D35D542C2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1671066" y="2680977"/>
            <a:ext cx="1112520" cy="18554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1B6E3A1-6FC4-1045-9F9B-DA30BFE32863}"/>
              </a:ext>
            </a:extLst>
          </p:cNvPr>
          <p:cNvSpPr/>
          <p:nvPr/>
        </p:nvSpPr>
        <p:spPr>
          <a:xfrm>
            <a:off x="5458206" y="1186159"/>
            <a:ext cx="3057144" cy="27384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Regexp</a:t>
            </a:r>
            <a:r>
              <a:rPr lang="en-US" dirty="0"/>
              <a:t> operator precedence rules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CEB905-A926-B148-B8D9-A395CDDDA78E}"/>
              </a:ext>
            </a:extLst>
          </p:cNvPr>
          <p:cNvSpPr/>
          <p:nvPr/>
        </p:nvSpPr>
        <p:spPr>
          <a:xfrm>
            <a:off x="5458206" y="1529088"/>
            <a:ext cx="3057144" cy="9451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/>
              <a:t>Grouping using parentheses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342900" indent="-342900">
              <a:buAutoNum type="arabicPeriod"/>
            </a:pPr>
            <a:r>
              <a:rPr lang="en-US" dirty="0"/>
              <a:t>Unary operator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</a:p>
          <a:p>
            <a:pPr marL="342900" indent="-342900">
              <a:buAutoNum type="arabicPeriod"/>
            </a:pPr>
            <a:r>
              <a:rPr lang="en-US" dirty="0"/>
              <a:t>Binary operator for concatenation</a:t>
            </a:r>
          </a:p>
          <a:p>
            <a:pPr marL="342900" indent="-342900">
              <a:buAutoNum type="arabicPeriod"/>
            </a:pPr>
            <a:r>
              <a:rPr lang="en-US" dirty="0"/>
              <a:t>Binary operator for alternation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</a:p>
        </p:txBody>
      </p:sp>
      <p:sp>
        <p:nvSpPr>
          <p:cNvPr id="28" name="5-Point Star 27">
            <a:extLst>
              <a:ext uri="{FF2B5EF4-FFF2-40B4-BE49-F238E27FC236}">
                <a16:creationId xmlns:a16="http://schemas.microsoft.com/office/drawing/2014/main" id="{40CC447B-7D97-9549-A464-03D3D1F35CF3}"/>
              </a:ext>
            </a:extLst>
          </p:cNvPr>
          <p:cNvSpPr/>
          <p:nvPr/>
        </p:nvSpPr>
        <p:spPr>
          <a:xfrm>
            <a:off x="4791456" y="4187952"/>
            <a:ext cx="265176" cy="26517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ular Callout 28">
            <a:extLst>
              <a:ext uri="{FF2B5EF4-FFF2-40B4-BE49-F238E27FC236}">
                <a16:creationId xmlns:a16="http://schemas.microsoft.com/office/drawing/2014/main" id="{FC19697C-7F88-B046-8B64-3102C6DAEFB0}"/>
              </a:ext>
            </a:extLst>
          </p:cNvPr>
          <p:cNvSpPr/>
          <p:nvPr/>
        </p:nvSpPr>
        <p:spPr>
          <a:xfrm>
            <a:off x="5395341" y="2904339"/>
            <a:ext cx="3338322" cy="811105"/>
          </a:xfrm>
          <a:prstGeom prst="wedgeRoundRectCallout">
            <a:avLst>
              <a:gd name="adj1" fmla="val -58267"/>
              <a:gd name="adj2" fmla="val -379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Q: Find the smallest set of strings that can find the above operator precedence rules for the </a:t>
            </a:r>
            <a:r>
              <a:rPr lang="en-US" dirty="0" err="1"/>
              <a:t>regexp</a:t>
            </a:r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ac|bc</a:t>
            </a:r>
            <a:r>
              <a:rPr lang="en-US" dirty="0"/>
              <a:t>.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0999CD0-3BB8-F743-AEAD-CB5D929937B7}"/>
              </a:ext>
            </a:extLst>
          </p:cNvPr>
          <p:cNvSpPr/>
          <p:nvPr/>
        </p:nvSpPr>
        <p:spPr>
          <a:xfrm>
            <a:off x="5425821" y="3830775"/>
            <a:ext cx="3307842" cy="6999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Hint: Compare the matching on input strings between the original </a:t>
            </a:r>
            <a:r>
              <a:rPr lang="en-US" dirty="0" err="1"/>
              <a:t>regexp</a:t>
            </a:r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ac|bc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and the 5 unambiguous </a:t>
            </a:r>
            <a:r>
              <a:rPr lang="en-US" dirty="0" err="1"/>
              <a:t>regexps</a:t>
            </a:r>
            <a:r>
              <a:rPr lang="en-US" dirty="0"/>
              <a:t>.</a:t>
            </a:r>
          </a:p>
        </p:txBody>
      </p:sp>
      <p:sp>
        <p:nvSpPr>
          <p:cNvPr id="20" name="Rectangular Callout 19">
            <a:extLst>
              <a:ext uri="{FF2B5EF4-FFF2-40B4-BE49-F238E27FC236}">
                <a16:creationId xmlns:a16="http://schemas.microsoft.com/office/drawing/2014/main" id="{1303817E-DF11-FC4A-A0B4-7F8C29434704}"/>
              </a:ext>
            </a:extLst>
          </p:cNvPr>
          <p:cNvSpPr/>
          <p:nvPr/>
        </p:nvSpPr>
        <p:spPr>
          <a:xfrm>
            <a:off x="6986778" y="146063"/>
            <a:ext cx="2033630" cy="515140"/>
          </a:xfrm>
          <a:prstGeom prst="wedgeRectCallout">
            <a:avLst>
              <a:gd name="adj1" fmla="val -59261"/>
              <a:gd name="adj2" fmla="val 396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Q: How many possible trees for </a:t>
            </a:r>
            <a:r>
              <a:rPr lang="en-US" sz="1400" dirty="0" err="1"/>
              <a:t>regexp</a:t>
            </a:r>
            <a:r>
              <a:rPr lang="en-US" sz="1400" dirty="0"/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ab*|c*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25" grpId="0" animBg="1"/>
      <p:bldP spid="27" grpId="0" animBg="1"/>
      <p:bldP spid="28" grpId="0" animBg="1"/>
      <p:bldP spid="28" grpId="1" animBg="1"/>
      <p:bldP spid="29" grpId="0" animBg="1"/>
      <p:bldP spid="30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A6218-A678-694F-A9E0-2ECFC74E0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are trees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75C194-F7F7-444B-BF0A-A0ED82A44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5</a:t>
            </a:fld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FB8180C-45C2-4D4A-8A4B-F1953433CE34}"/>
              </a:ext>
            </a:extLst>
          </p:cNvPr>
          <p:cNvGrpSpPr/>
          <p:nvPr/>
        </p:nvGrpSpPr>
        <p:grpSpPr>
          <a:xfrm>
            <a:off x="744420" y="1304714"/>
            <a:ext cx="1783117" cy="3468442"/>
            <a:chOff x="1421076" y="1324661"/>
            <a:chExt cx="1783117" cy="346844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35B2E8F-ED16-754F-B72E-98BCAA4696A9}"/>
                </a:ext>
              </a:extLst>
            </p:cNvPr>
            <p:cNvSpPr txBox="1"/>
            <p:nvPr/>
          </p:nvSpPr>
          <p:spPr>
            <a:xfrm>
              <a:off x="1760522" y="3280039"/>
              <a:ext cx="1032887" cy="4616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ac|bc</a:t>
              </a:r>
              <a:endParaRPr lang="en-US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6A7CDE1-1617-D342-BE2E-7B6B5B300A6C}"/>
                </a:ext>
              </a:extLst>
            </p:cNvPr>
            <p:cNvGrpSpPr/>
            <p:nvPr/>
          </p:nvGrpSpPr>
          <p:grpSpPr>
            <a:xfrm>
              <a:off x="1421076" y="1324661"/>
              <a:ext cx="1702207" cy="1347180"/>
              <a:chOff x="3407898" y="1901543"/>
              <a:chExt cx="1702207" cy="1347180"/>
            </a:xfrm>
          </p:grpSpPr>
          <p:sp>
            <p:nvSpPr>
              <p:cNvPr id="6" name="Shape 188">
                <a:extLst>
                  <a:ext uri="{FF2B5EF4-FFF2-40B4-BE49-F238E27FC236}">
                    <a16:creationId xmlns:a16="http://schemas.microsoft.com/office/drawing/2014/main" id="{EA46820A-8D89-FA45-A0EB-20EE5A722850}"/>
                  </a:ext>
                </a:extLst>
              </p:cNvPr>
              <p:cNvSpPr txBox="1"/>
              <p:nvPr/>
            </p:nvSpPr>
            <p:spPr>
              <a:xfrm>
                <a:off x="3636497" y="2515299"/>
                <a:ext cx="185738" cy="2976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>
                  <a:buSzPct val="25000"/>
                </a:pPr>
                <a:r>
                  <a:rPr lang="en-US" sz="2000" dirty="0">
                    <a:solidFill>
                      <a:schemeClr val="dk1"/>
                    </a:solidFill>
                    <a:latin typeface="Consolas" panose="020B0609020204030204" pitchFamily="49" charset="0"/>
                    <a:ea typeface="Calibri"/>
                    <a:cs typeface="Consolas" panose="020B0609020204030204" pitchFamily="49" charset="0"/>
                    <a:sym typeface="Calibri"/>
                  </a:rPr>
                  <a:t>⋅</a:t>
                </a:r>
              </a:p>
            </p:txBody>
          </p:sp>
          <p:sp>
            <p:nvSpPr>
              <p:cNvPr id="7" name="Shape 189">
                <a:extLst>
                  <a:ext uri="{FF2B5EF4-FFF2-40B4-BE49-F238E27FC236}">
                    <a16:creationId xmlns:a16="http://schemas.microsoft.com/office/drawing/2014/main" id="{D0A8D95C-7E2F-7B4F-B164-D22FF9678EE1}"/>
                  </a:ext>
                </a:extLst>
              </p:cNvPr>
              <p:cNvSpPr txBox="1"/>
              <p:nvPr/>
            </p:nvSpPr>
            <p:spPr>
              <a:xfrm>
                <a:off x="3407898" y="2948686"/>
                <a:ext cx="230981" cy="3000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>
                  <a:buSzPct val="25000"/>
                </a:pPr>
                <a:r>
                  <a:rPr lang="en-US" sz="2000" dirty="0">
                    <a:solidFill>
                      <a:schemeClr val="dk1"/>
                    </a:solidFill>
                    <a:latin typeface="Consolas" panose="020B0609020204030204" pitchFamily="49" charset="0"/>
                    <a:ea typeface="Calibri"/>
                    <a:cs typeface="Consolas" panose="020B0609020204030204" pitchFamily="49" charset="0"/>
                    <a:sym typeface="Calibri"/>
                  </a:rPr>
                  <a:t>a</a:t>
                </a:r>
              </a:p>
            </p:txBody>
          </p:sp>
          <p:sp>
            <p:nvSpPr>
              <p:cNvPr id="8" name="Shape 190">
                <a:extLst>
                  <a:ext uri="{FF2B5EF4-FFF2-40B4-BE49-F238E27FC236}">
                    <a16:creationId xmlns:a16="http://schemas.microsoft.com/office/drawing/2014/main" id="{C356466D-40FB-8945-A735-3442320ADB13}"/>
                  </a:ext>
                </a:extLst>
              </p:cNvPr>
              <p:cNvSpPr txBox="1"/>
              <p:nvPr/>
            </p:nvSpPr>
            <p:spPr>
              <a:xfrm>
                <a:off x="3807947" y="2947495"/>
                <a:ext cx="230981" cy="3000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>
                  <a:buSzPct val="25000"/>
                </a:pPr>
                <a:r>
                  <a:rPr lang="en-US" sz="2000" dirty="0">
                    <a:solidFill>
                      <a:schemeClr val="dk1"/>
                    </a:solidFill>
                    <a:latin typeface="Consolas" panose="020B0609020204030204" pitchFamily="49" charset="0"/>
                    <a:ea typeface="Calibri"/>
                    <a:cs typeface="Consolas" panose="020B0609020204030204" pitchFamily="49" charset="0"/>
                    <a:sym typeface="Calibri"/>
                  </a:rPr>
                  <a:t>c</a:t>
                </a:r>
              </a:p>
            </p:txBody>
          </p:sp>
          <p:sp>
            <p:nvSpPr>
              <p:cNvPr id="9" name="Shape 191">
                <a:extLst>
                  <a:ext uri="{FF2B5EF4-FFF2-40B4-BE49-F238E27FC236}">
                    <a16:creationId xmlns:a16="http://schemas.microsoft.com/office/drawing/2014/main" id="{A74686EC-B3D0-C149-B3C4-226C649ABE1B}"/>
                  </a:ext>
                </a:extLst>
              </p:cNvPr>
              <p:cNvSpPr txBox="1"/>
              <p:nvPr/>
            </p:nvSpPr>
            <p:spPr>
              <a:xfrm>
                <a:off x="4133956" y="1901543"/>
                <a:ext cx="252195" cy="387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>
                  <a:buSzPct val="25000"/>
                </a:pPr>
                <a:r>
                  <a:rPr lang="en-US" sz="2000" dirty="0">
                    <a:solidFill>
                      <a:schemeClr val="dk1"/>
                    </a:solidFill>
                    <a:latin typeface="Consolas" panose="020B0609020204030204" pitchFamily="49" charset="0"/>
                    <a:ea typeface="Calibri"/>
                    <a:cs typeface="Consolas" panose="020B0609020204030204" pitchFamily="49" charset="0"/>
                    <a:sym typeface="Calibri"/>
                  </a:rPr>
                  <a:t>|</a:t>
                </a:r>
              </a:p>
            </p:txBody>
          </p:sp>
          <p:cxnSp>
            <p:nvCxnSpPr>
              <p:cNvPr id="15" name="Shape 197">
                <a:extLst>
                  <a:ext uri="{FF2B5EF4-FFF2-40B4-BE49-F238E27FC236}">
                    <a16:creationId xmlns:a16="http://schemas.microsoft.com/office/drawing/2014/main" id="{77019DF5-4DCA-1D48-9F55-1AA213D42889}"/>
                  </a:ext>
                </a:extLst>
              </p:cNvPr>
              <p:cNvCxnSpPr>
                <a:cxnSpLocks/>
                <a:stCxn id="9" idx="2"/>
                <a:endCxn id="6" idx="0"/>
              </p:cNvCxnSpPr>
              <p:nvPr/>
            </p:nvCxnSpPr>
            <p:spPr>
              <a:xfrm flipH="1">
                <a:off x="3729366" y="2289383"/>
                <a:ext cx="530688" cy="22591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6" name="Shape 198">
                <a:extLst>
                  <a:ext uri="{FF2B5EF4-FFF2-40B4-BE49-F238E27FC236}">
                    <a16:creationId xmlns:a16="http://schemas.microsoft.com/office/drawing/2014/main" id="{0BE30963-A167-4B4D-A09C-ED9C263046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84951" y="2432767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7" name="Shape 199">
                <a:extLst>
                  <a:ext uri="{FF2B5EF4-FFF2-40B4-BE49-F238E27FC236}">
                    <a16:creationId xmlns:a16="http://schemas.microsoft.com/office/drawing/2014/main" id="{9195FA54-87DB-254B-AA89-7A1CB4765490}"/>
                  </a:ext>
                </a:extLst>
              </p:cNvPr>
              <p:cNvCxnSpPr>
                <a:cxnSpLocks/>
                <a:stCxn id="9" idx="2"/>
                <a:endCxn id="23" idx="0"/>
              </p:cNvCxnSpPr>
              <p:nvPr/>
            </p:nvCxnSpPr>
            <p:spPr>
              <a:xfrm>
                <a:off x="4260054" y="2289383"/>
                <a:ext cx="540489" cy="21915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8" name="Shape 200">
                <a:extLst>
                  <a:ext uri="{FF2B5EF4-FFF2-40B4-BE49-F238E27FC236}">
                    <a16:creationId xmlns:a16="http://schemas.microsoft.com/office/drawing/2014/main" id="{1B44AAAD-F9A5-5B4A-AFFA-7C7C9E89F2D6}"/>
                  </a:ext>
                </a:extLst>
              </p:cNvPr>
              <p:cNvCxnSpPr>
                <a:stCxn id="6" idx="2"/>
                <a:endCxn id="7" idx="0"/>
              </p:cNvCxnSpPr>
              <p:nvPr/>
            </p:nvCxnSpPr>
            <p:spPr>
              <a:xfrm flipH="1">
                <a:off x="3523491" y="2812954"/>
                <a:ext cx="205875" cy="1356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9" name="Shape 201">
                <a:extLst>
                  <a:ext uri="{FF2B5EF4-FFF2-40B4-BE49-F238E27FC236}">
                    <a16:creationId xmlns:a16="http://schemas.microsoft.com/office/drawing/2014/main" id="{CBAA50FA-0E50-A44C-8162-F42B2E3E1E48}"/>
                  </a:ext>
                </a:extLst>
              </p:cNvPr>
              <p:cNvCxnSpPr>
                <a:endCxn id="8" idx="0"/>
              </p:cNvCxnSpPr>
              <p:nvPr/>
            </p:nvCxnSpPr>
            <p:spPr>
              <a:xfrm>
                <a:off x="3729263" y="2812945"/>
                <a:ext cx="194174" cy="1345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sp>
            <p:nvSpPr>
              <p:cNvPr id="23" name="Shape 188">
                <a:extLst>
                  <a:ext uri="{FF2B5EF4-FFF2-40B4-BE49-F238E27FC236}">
                    <a16:creationId xmlns:a16="http://schemas.microsoft.com/office/drawing/2014/main" id="{DB5EC6CA-8965-AB43-9EC5-86112C382C8D}"/>
                  </a:ext>
                </a:extLst>
              </p:cNvPr>
              <p:cNvSpPr txBox="1"/>
              <p:nvPr/>
            </p:nvSpPr>
            <p:spPr>
              <a:xfrm>
                <a:off x="4707674" y="2508534"/>
                <a:ext cx="185738" cy="2976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>
                  <a:buSzPct val="25000"/>
                </a:pPr>
                <a:r>
                  <a:rPr lang="en-US" sz="2000" dirty="0">
                    <a:solidFill>
                      <a:schemeClr val="dk1"/>
                    </a:solidFill>
                    <a:latin typeface="Consolas" panose="020B0609020204030204" pitchFamily="49" charset="0"/>
                    <a:ea typeface="Calibri"/>
                    <a:cs typeface="Consolas" panose="020B0609020204030204" pitchFamily="49" charset="0"/>
                    <a:sym typeface="Calibri"/>
                  </a:rPr>
                  <a:t>⋅</a:t>
                </a:r>
              </a:p>
            </p:txBody>
          </p:sp>
          <p:sp>
            <p:nvSpPr>
              <p:cNvPr id="24" name="Shape 189">
                <a:extLst>
                  <a:ext uri="{FF2B5EF4-FFF2-40B4-BE49-F238E27FC236}">
                    <a16:creationId xmlns:a16="http://schemas.microsoft.com/office/drawing/2014/main" id="{E38ADE82-6058-AA4B-903C-DBDA47F42E71}"/>
                  </a:ext>
                </a:extLst>
              </p:cNvPr>
              <p:cNvSpPr txBox="1"/>
              <p:nvPr/>
            </p:nvSpPr>
            <p:spPr>
              <a:xfrm>
                <a:off x="4479075" y="2941921"/>
                <a:ext cx="230981" cy="3000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>
                  <a:buSzPct val="25000"/>
                </a:pPr>
                <a:r>
                  <a:rPr lang="en-US" sz="2000" dirty="0">
                    <a:solidFill>
                      <a:schemeClr val="dk1"/>
                    </a:solidFill>
                    <a:latin typeface="Consolas" panose="020B0609020204030204" pitchFamily="49" charset="0"/>
                    <a:ea typeface="Calibri"/>
                    <a:cs typeface="Consolas" panose="020B0609020204030204" pitchFamily="49" charset="0"/>
                    <a:sym typeface="Calibri"/>
                  </a:rPr>
                  <a:t>b</a:t>
                </a:r>
              </a:p>
            </p:txBody>
          </p:sp>
          <p:sp>
            <p:nvSpPr>
              <p:cNvPr id="25" name="Shape 190">
                <a:extLst>
                  <a:ext uri="{FF2B5EF4-FFF2-40B4-BE49-F238E27FC236}">
                    <a16:creationId xmlns:a16="http://schemas.microsoft.com/office/drawing/2014/main" id="{1B1D9409-1F2B-594D-926D-681FC0E5E956}"/>
                  </a:ext>
                </a:extLst>
              </p:cNvPr>
              <p:cNvSpPr txBox="1"/>
              <p:nvPr/>
            </p:nvSpPr>
            <p:spPr>
              <a:xfrm>
                <a:off x="4879124" y="2940730"/>
                <a:ext cx="230981" cy="3000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>
                  <a:buSzPct val="25000"/>
                </a:pPr>
                <a:r>
                  <a:rPr lang="en-US" sz="2000" dirty="0">
                    <a:solidFill>
                      <a:schemeClr val="dk1"/>
                    </a:solidFill>
                    <a:latin typeface="Consolas" panose="020B0609020204030204" pitchFamily="49" charset="0"/>
                    <a:ea typeface="Calibri"/>
                    <a:cs typeface="Consolas" panose="020B0609020204030204" pitchFamily="49" charset="0"/>
                    <a:sym typeface="Calibri"/>
                  </a:rPr>
                  <a:t>c</a:t>
                </a:r>
              </a:p>
            </p:txBody>
          </p:sp>
          <p:cxnSp>
            <p:nvCxnSpPr>
              <p:cNvPr id="26" name="Shape 200">
                <a:extLst>
                  <a:ext uri="{FF2B5EF4-FFF2-40B4-BE49-F238E27FC236}">
                    <a16:creationId xmlns:a16="http://schemas.microsoft.com/office/drawing/2014/main" id="{DEBAFF45-41B3-B147-AFCD-B54884456227}"/>
                  </a:ext>
                </a:extLst>
              </p:cNvPr>
              <p:cNvCxnSpPr>
                <a:stCxn id="23" idx="2"/>
                <a:endCxn id="24" idx="0"/>
              </p:cNvCxnSpPr>
              <p:nvPr/>
            </p:nvCxnSpPr>
            <p:spPr>
              <a:xfrm flipH="1">
                <a:off x="4594668" y="2806189"/>
                <a:ext cx="205875" cy="1356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7" name="Shape 201">
                <a:extLst>
                  <a:ext uri="{FF2B5EF4-FFF2-40B4-BE49-F238E27FC236}">
                    <a16:creationId xmlns:a16="http://schemas.microsoft.com/office/drawing/2014/main" id="{B2A65B6F-2606-D244-BEBB-C41762DAD1FB}"/>
                  </a:ext>
                </a:extLst>
              </p:cNvPr>
              <p:cNvCxnSpPr>
                <a:endCxn id="25" idx="0"/>
              </p:cNvCxnSpPr>
              <p:nvPr/>
            </p:nvCxnSpPr>
            <p:spPr>
              <a:xfrm>
                <a:off x="4800440" y="2806180"/>
                <a:ext cx="194174" cy="1345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sp>
          <p:nvSpPr>
            <p:cNvPr id="70" name="Rounded Rectangular Callout 69">
              <a:extLst>
                <a:ext uri="{FF2B5EF4-FFF2-40B4-BE49-F238E27FC236}">
                  <a16:creationId xmlns:a16="http://schemas.microsoft.com/office/drawing/2014/main" id="{818B856B-51A1-6340-9D32-17121AFF84D6}"/>
                </a:ext>
              </a:extLst>
            </p:cNvPr>
            <p:cNvSpPr/>
            <p:nvPr/>
          </p:nvSpPr>
          <p:spPr>
            <a:xfrm>
              <a:off x="1421076" y="4369240"/>
              <a:ext cx="1783117" cy="423863"/>
            </a:xfrm>
            <a:prstGeom prst="wedgeRoundRectCallout">
              <a:avLst>
                <a:gd name="adj1" fmla="val -6474"/>
                <a:gd name="adj2" fmla="val -135972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((ac)|(</a:t>
              </a:r>
              <a:r>
                <a:rPr lang="en-US" sz="2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bc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))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349D020-4567-7E4F-B5DA-0709C5AD8044}"/>
              </a:ext>
            </a:extLst>
          </p:cNvPr>
          <p:cNvGrpSpPr/>
          <p:nvPr/>
        </p:nvGrpSpPr>
        <p:grpSpPr>
          <a:xfrm>
            <a:off x="3532551" y="1262123"/>
            <a:ext cx="1243729" cy="3510133"/>
            <a:chOff x="4209207" y="1282070"/>
            <a:chExt cx="1243729" cy="3510133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83D6AAD-7476-1041-9FEF-2E84F5FE403F}"/>
                </a:ext>
              </a:extLst>
            </p:cNvPr>
            <p:cNvGrpSpPr/>
            <p:nvPr/>
          </p:nvGrpSpPr>
          <p:grpSpPr>
            <a:xfrm>
              <a:off x="4721217" y="1282070"/>
              <a:ext cx="252195" cy="1390495"/>
              <a:chOff x="4553310" y="1380135"/>
              <a:chExt cx="252195" cy="1390495"/>
            </a:xfrm>
          </p:grpSpPr>
          <p:sp>
            <p:nvSpPr>
              <p:cNvPr id="45" name="Shape 193">
                <a:extLst>
                  <a:ext uri="{FF2B5EF4-FFF2-40B4-BE49-F238E27FC236}">
                    <a16:creationId xmlns:a16="http://schemas.microsoft.com/office/drawing/2014/main" id="{8024CF2B-2EA2-5644-B1FF-3A292AFC4D45}"/>
                  </a:ext>
                </a:extLst>
              </p:cNvPr>
              <p:cNvSpPr txBox="1"/>
              <p:nvPr/>
            </p:nvSpPr>
            <p:spPr>
              <a:xfrm>
                <a:off x="4554712" y="1944437"/>
                <a:ext cx="249390" cy="2976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>
                  <a:buSzPct val="25000"/>
                </a:pPr>
                <a:r>
                  <a:rPr lang="en-US" sz="20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*</a:t>
                </a:r>
              </a:p>
            </p:txBody>
          </p:sp>
          <p:sp>
            <p:nvSpPr>
              <p:cNvPr id="46" name="Shape 194">
                <a:extLst>
                  <a:ext uri="{FF2B5EF4-FFF2-40B4-BE49-F238E27FC236}">
                    <a16:creationId xmlns:a16="http://schemas.microsoft.com/office/drawing/2014/main" id="{FA66CC39-E56C-5343-BCA4-16C04D55AFE5}"/>
                  </a:ext>
                </a:extLst>
              </p:cNvPr>
              <p:cNvSpPr txBox="1"/>
              <p:nvPr/>
            </p:nvSpPr>
            <p:spPr>
              <a:xfrm>
                <a:off x="4553310" y="1380135"/>
                <a:ext cx="252195" cy="2976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>
                  <a:buSzPct val="25000"/>
                </a:pPr>
                <a:r>
                  <a:rPr lang="en-US" sz="20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*</a:t>
                </a:r>
              </a:p>
            </p:txBody>
          </p:sp>
          <p:cxnSp>
            <p:nvCxnSpPr>
              <p:cNvPr id="47" name="Shape 196">
                <a:extLst>
                  <a:ext uri="{FF2B5EF4-FFF2-40B4-BE49-F238E27FC236}">
                    <a16:creationId xmlns:a16="http://schemas.microsoft.com/office/drawing/2014/main" id="{683FC0D6-0BDD-5347-8FAF-C72491EDCDD3}"/>
                  </a:ext>
                </a:extLst>
              </p:cNvPr>
              <p:cNvCxnSpPr>
                <a:cxnSpLocks/>
                <a:stCxn id="46" idx="2"/>
                <a:endCxn id="45" idx="0"/>
              </p:cNvCxnSpPr>
              <p:nvPr/>
            </p:nvCxnSpPr>
            <p:spPr>
              <a:xfrm flipH="1">
                <a:off x="4679407" y="1677810"/>
                <a:ext cx="1" cy="26662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sp>
            <p:nvSpPr>
              <p:cNvPr id="48" name="Shape 193">
                <a:extLst>
                  <a:ext uri="{FF2B5EF4-FFF2-40B4-BE49-F238E27FC236}">
                    <a16:creationId xmlns:a16="http://schemas.microsoft.com/office/drawing/2014/main" id="{B4F2AD12-9358-3347-B03D-F738FB34894B}"/>
                  </a:ext>
                </a:extLst>
              </p:cNvPr>
              <p:cNvSpPr txBox="1"/>
              <p:nvPr/>
            </p:nvSpPr>
            <p:spPr>
              <a:xfrm>
                <a:off x="4568032" y="2472955"/>
                <a:ext cx="222750" cy="2976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>
                  <a:buSzPct val="25000"/>
                </a:pPr>
                <a:r>
                  <a:rPr lang="en-US" sz="20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</a:p>
            </p:txBody>
          </p:sp>
          <p:cxnSp>
            <p:nvCxnSpPr>
              <p:cNvPr id="49" name="Shape 196">
                <a:extLst>
                  <a:ext uri="{FF2B5EF4-FFF2-40B4-BE49-F238E27FC236}">
                    <a16:creationId xmlns:a16="http://schemas.microsoft.com/office/drawing/2014/main" id="{4B2F7399-A432-514F-8E2A-8229E4559B80}"/>
                  </a:ext>
                </a:extLst>
              </p:cNvPr>
              <p:cNvCxnSpPr>
                <a:cxnSpLocks/>
                <a:stCxn id="45" idx="2"/>
                <a:endCxn id="48" idx="0"/>
              </p:cNvCxnSpPr>
              <p:nvPr/>
            </p:nvCxnSpPr>
            <p:spPr>
              <a:xfrm>
                <a:off x="4679407" y="2242112"/>
                <a:ext cx="0" cy="23084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9BF2EBB-3CDF-DB41-9F77-FD67B6F5D4B4}"/>
                </a:ext>
              </a:extLst>
            </p:cNvPr>
            <p:cNvSpPr txBox="1"/>
            <p:nvPr/>
          </p:nvSpPr>
          <p:spPr>
            <a:xfrm>
              <a:off x="4484571" y="3341727"/>
              <a:ext cx="725485" cy="4616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a**</a:t>
              </a:r>
            </a:p>
          </p:txBody>
        </p:sp>
        <p:sp>
          <p:nvSpPr>
            <p:cNvPr id="71" name="Rounded Rectangular Callout 70">
              <a:extLst>
                <a:ext uri="{FF2B5EF4-FFF2-40B4-BE49-F238E27FC236}">
                  <a16:creationId xmlns:a16="http://schemas.microsoft.com/office/drawing/2014/main" id="{CA007B46-E805-8143-AE22-C38FDC2635B2}"/>
                </a:ext>
              </a:extLst>
            </p:cNvPr>
            <p:cNvSpPr/>
            <p:nvPr/>
          </p:nvSpPr>
          <p:spPr>
            <a:xfrm>
              <a:off x="4209207" y="4368339"/>
              <a:ext cx="1243729" cy="423864"/>
            </a:xfrm>
            <a:prstGeom prst="wedgeRoundRectCallout">
              <a:avLst>
                <a:gd name="adj1" fmla="val -6474"/>
                <a:gd name="adj2" fmla="val -135972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(*(*a))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3B3E757-720F-7C4E-80CB-B198ECA70C28}"/>
              </a:ext>
            </a:extLst>
          </p:cNvPr>
          <p:cNvGrpSpPr/>
          <p:nvPr/>
        </p:nvGrpSpPr>
        <p:grpSpPr>
          <a:xfrm>
            <a:off x="5474892" y="1336542"/>
            <a:ext cx="1489164" cy="3435714"/>
            <a:chOff x="6151548" y="1356489"/>
            <a:chExt cx="1489164" cy="3435714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8F9813F6-D0C1-944F-BED3-9E215B74771E}"/>
                </a:ext>
              </a:extLst>
            </p:cNvPr>
            <p:cNvGrpSpPr/>
            <p:nvPr/>
          </p:nvGrpSpPr>
          <p:grpSpPr>
            <a:xfrm>
              <a:off x="6384186" y="1356489"/>
              <a:ext cx="1097112" cy="1152788"/>
              <a:chOff x="6966191" y="3073061"/>
              <a:chExt cx="1097112" cy="1152788"/>
            </a:xfrm>
          </p:grpSpPr>
          <p:sp>
            <p:nvSpPr>
              <p:cNvPr id="51" name="Shape 173">
                <a:extLst>
                  <a:ext uri="{FF2B5EF4-FFF2-40B4-BE49-F238E27FC236}">
                    <a16:creationId xmlns:a16="http://schemas.microsoft.com/office/drawing/2014/main" id="{ACE2571E-E26E-6C47-B740-197CE5E2F4A3}"/>
                  </a:ext>
                </a:extLst>
              </p:cNvPr>
              <p:cNvSpPr txBox="1"/>
              <p:nvPr/>
            </p:nvSpPr>
            <p:spPr>
              <a:xfrm>
                <a:off x="7840657" y="3508830"/>
                <a:ext cx="222646" cy="2976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>
                  <a:buSzPct val="25000"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</a:p>
            </p:txBody>
          </p:sp>
          <p:sp>
            <p:nvSpPr>
              <p:cNvPr id="52" name="Shape 174">
                <a:extLst>
                  <a:ext uri="{FF2B5EF4-FFF2-40B4-BE49-F238E27FC236}">
                    <a16:creationId xmlns:a16="http://schemas.microsoft.com/office/drawing/2014/main" id="{11E6BAC5-AA49-9842-B376-4E6EA5D86B20}"/>
                  </a:ext>
                </a:extLst>
              </p:cNvPr>
              <p:cNvSpPr txBox="1"/>
              <p:nvPr/>
            </p:nvSpPr>
            <p:spPr>
              <a:xfrm>
                <a:off x="7194791" y="3480518"/>
                <a:ext cx="227409" cy="3000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>
                  <a:buSzPct val="25000"/>
                </a:pPr>
                <a:r>
                  <a:rPr lang="en-US" sz="20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⋅</a:t>
                </a:r>
              </a:p>
            </p:txBody>
          </p:sp>
          <p:sp>
            <p:nvSpPr>
              <p:cNvPr id="53" name="Shape 175">
                <a:extLst>
                  <a:ext uri="{FF2B5EF4-FFF2-40B4-BE49-F238E27FC236}">
                    <a16:creationId xmlns:a16="http://schemas.microsoft.com/office/drawing/2014/main" id="{A2A6CC25-10D2-8744-A12D-22889E21DA79}"/>
                  </a:ext>
                </a:extLst>
              </p:cNvPr>
              <p:cNvSpPr txBox="1"/>
              <p:nvPr/>
            </p:nvSpPr>
            <p:spPr>
              <a:xfrm>
                <a:off x="6966191" y="3925811"/>
                <a:ext cx="230981" cy="3000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>
                  <a:buSzPct val="25000"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</a:p>
            </p:txBody>
          </p:sp>
          <p:sp>
            <p:nvSpPr>
              <p:cNvPr id="54" name="Shape 176">
                <a:extLst>
                  <a:ext uri="{FF2B5EF4-FFF2-40B4-BE49-F238E27FC236}">
                    <a16:creationId xmlns:a16="http://schemas.microsoft.com/office/drawing/2014/main" id="{77E8C164-8F66-DB44-86D7-D876FABC8825}"/>
                  </a:ext>
                </a:extLst>
              </p:cNvPr>
              <p:cNvSpPr txBox="1"/>
              <p:nvPr/>
            </p:nvSpPr>
            <p:spPr>
              <a:xfrm>
                <a:off x="7366240" y="3924621"/>
                <a:ext cx="239315" cy="3000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>
                  <a:buSzPct val="25000"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</a:p>
            </p:txBody>
          </p:sp>
          <p:cxnSp>
            <p:nvCxnSpPr>
              <p:cNvPr id="55" name="Shape 177">
                <a:extLst>
                  <a:ext uri="{FF2B5EF4-FFF2-40B4-BE49-F238E27FC236}">
                    <a16:creationId xmlns:a16="http://schemas.microsoft.com/office/drawing/2014/main" id="{C465F7AD-055E-F44B-8646-4CFE95E81A2C}"/>
                  </a:ext>
                </a:extLst>
              </p:cNvPr>
              <p:cNvCxnSpPr>
                <a:stCxn id="52" idx="2"/>
                <a:endCxn id="54" idx="0"/>
              </p:cNvCxnSpPr>
              <p:nvPr/>
            </p:nvCxnSpPr>
            <p:spPr>
              <a:xfrm>
                <a:off x="7308495" y="3780555"/>
                <a:ext cx="177299" cy="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6" name="Shape 180">
                <a:extLst>
                  <a:ext uri="{FF2B5EF4-FFF2-40B4-BE49-F238E27FC236}">
                    <a16:creationId xmlns:a16="http://schemas.microsoft.com/office/drawing/2014/main" id="{FF576327-DB34-5649-B3FA-E04B04A4F7FC}"/>
                  </a:ext>
                </a:extLst>
              </p:cNvPr>
              <p:cNvSpPr txBox="1"/>
              <p:nvPr/>
            </p:nvSpPr>
            <p:spPr>
              <a:xfrm>
                <a:off x="7554906" y="3073061"/>
                <a:ext cx="185737" cy="2976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>
                  <a:buSzPct val="25000"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⋅</a:t>
                </a:r>
              </a:p>
            </p:txBody>
          </p:sp>
          <p:cxnSp>
            <p:nvCxnSpPr>
              <p:cNvPr id="57" name="Shape 181">
                <a:extLst>
                  <a:ext uri="{FF2B5EF4-FFF2-40B4-BE49-F238E27FC236}">
                    <a16:creationId xmlns:a16="http://schemas.microsoft.com/office/drawing/2014/main" id="{BA60470B-DCB2-224B-A2B5-1ECCAED3B62D}"/>
                  </a:ext>
                </a:extLst>
              </p:cNvPr>
              <p:cNvCxnSpPr>
                <a:cxnSpLocks/>
                <a:stCxn id="56" idx="2"/>
                <a:endCxn id="52" idx="0"/>
              </p:cNvCxnSpPr>
              <p:nvPr/>
            </p:nvCxnSpPr>
            <p:spPr>
              <a:xfrm flipH="1">
                <a:off x="7308496" y="3370717"/>
                <a:ext cx="339279" cy="10980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8" name="Shape 182">
                <a:extLst>
                  <a:ext uri="{FF2B5EF4-FFF2-40B4-BE49-F238E27FC236}">
                    <a16:creationId xmlns:a16="http://schemas.microsoft.com/office/drawing/2014/main" id="{D19E976B-C8D5-5E49-B991-D5AB98A01759}"/>
                  </a:ext>
                </a:extLst>
              </p:cNvPr>
              <p:cNvCxnSpPr>
                <a:stCxn id="56" idx="2"/>
                <a:endCxn id="51" idx="0"/>
              </p:cNvCxnSpPr>
              <p:nvPr/>
            </p:nvCxnSpPr>
            <p:spPr>
              <a:xfrm>
                <a:off x="7647775" y="3370717"/>
                <a:ext cx="304200" cy="1381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9" name="Shape 185">
                <a:extLst>
                  <a:ext uri="{FF2B5EF4-FFF2-40B4-BE49-F238E27FC236}">
                    <a16:creationId xmlns:a16="http://schemas.microsoft.com/office/drawing/2014/main" id="{859AAF8A-E6FA-244E-B53A-AB84C8C37B4E}"/>
                  </a:ext>
                </a:extLst>
              </p:cNvPr>
              <p:cNvCxnSpPr>
                <a:cxnSpLocks/>
                <a:stCxn id="52" idx="2"/>
                <a:endCxn id="53" idx="0"/>
              </p:cNvCxnSpPr>
              <p:nvPr/>
            </p:nvCxnSpPr>
            <p:spPr>
              <a:xfrm flipH="1">
                <a:off x="7081682" y="3780556"/>
                <a:ext cx="226814" cy="14525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60" name="Shape 186">
                <a:extLst>
                  <a:ext uri="{FF2B5EF4-FFF2-40B4-BE49-F238E27FC236}">
                    <a16:creationId xmlns:a16="http://schemas.microsoft.com/office/drawing/2014/main" id="{AA182712-A079-114F-9D31-0A16D89E7C6E}"/>
                  </a:ext>
                </a:extLst>
              </p:cNvPr>
              <p:cNvCxnSpPr>
                <a:stCxn id="52" idx="2"/>
                <a:endCxn id="54" idx="0"/>
              </p:cNvCxnSpPr>
              <p:nvPr/>
            </p:nvCxnSpPr>
            <p:spPr>
              <a:xfrm>
                <a:off x="7308495" y="3780555"/>
                <a:ext cx="177299" cy="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E0E6977-F16A-1941-8074-BBA375E94CA8}"/>
                </a:ext>
              </a:extLst>
            </p:cNvPr>
            <p:cNvSpPr txBox="1"/>
            <p:nvPr/>
          </p:nvSpPr>
          <p:spPr>
            <a:xfrm>
              <a:off x="6541046" y="3341726"/>
              <a:ext cx="725485" cy="4616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abc</a:t>
              </a:r>
              <a:endParaRPr lang="en-US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2" name="Rounded Rectangular Callout 71">
              <a:extLst>
                <a:ext uri="{FF2B5EF4-FFF2-40B4-BE49-F238E27FC236}">
                  <a16:creationId xmlns:a16="http://schemas.microsoft.com/office/drawing/2014/main" id="{B4115B04-24A3-F442-8DA5-1AE398761729}"/>
                </a:ext>
              </a:extLst>
            </p:cNvPr>
            <p:cNvSpPr/>
            <p:nvPr/>
          </p:nvSpPr>
          <p:spPr>
            <a:xfrm>
              <a:off x="6151548" y="4368339"/>
              <a:ext cx="1489164" cy="423864"/>
            </a:xfrm>
            <a:prstGeom prst="wedgeRoundRectCallout">
              <a:avLst>
                <a:gd name="adj1" fmla="val -6474"/>
                <a:gd name="adj2" fmla="val -135972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(.(.ab)c)</a:t>
              </a:r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65D58E32-640C-9742-A2DB-2D5A92285D91}"/>
              </a:ext>
            </a:extLst>
          </p:cNvPr>
          <p:cNvSpPr/>
          <p:nvPr/>
        </p:nvSpPr>
        <p:spPr>
          <a:xfrm>
            <a:off x="6964056" y="1529087"/>
            <a:ext cx="1750176" cy="11216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Both alternation and concatenation are commutative, so we use left associativity to get a unique tree.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1" name="Rectangular Callout 60">
            <a:extLst>
              <a:ext uri="{FF2B5EF4-FFF2-40B4-BE49-F238E27FC236}">
                <a16:creationId xmlns:a16="http://schemas.microsoft.com/office/drawing/2014/main" id="{D03D5884-CF97-564A-A9FC-B43BBD8BE726}"/>
              </a:ext>
            </a:extLst>
          </p:cNvPr>
          <p:cNvSpPr/>
          <p:nvPr/>
        </p:nvSpPr>
        <p:spPr>
          <a:xfrm>
            <a:off x="5936130" y="139326"/>
            <a:ext cx="3051010" cy="790046"/>
          </a:xfrm>
          <a:prstGeom prst="wedgeRectCallout">
            <a:avLst>
              <a:gd name="adj1" fmla="val -7559"/>
              <a:gd name="adj2" fmla="val 65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Q: Provide the unambiguous bracketed tree for </a:t>
            </a:r>
            <a:r>
              <a:rPr lang="en-US" sz="1400" dirty="0" err="1"/>
              <a:t>regexp</a:t>
            </a:r>
            <a:r>
              <a:rPr lang="en-US" sz="1400" dirty="0"/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ab*|c* </a:t>
            </a:r>
            <a:r>
              <a:rPr lang="en-US" sz="1400" dirty="0"/>
              <a:t>using the precedence and associativity rules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10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6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D3370-7898-F641-AC5A-B518B1342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of 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716593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/>
              <a:t>Equivalence of Regexps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sz="half" idx="1"/>
          </p:nvPr>
        </p:nvSpPr>
        <p:spPr>
          <a:xfrm>
            <a:off x="628650" y="1369219"/>
            <a:ext cx="3886200" cy="3671888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indent="-257175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(R|S)|T == R|(S|T) </a:t>
            </a:r>
          </a:p>
          <a:p>
            <a:pPr indent="-257175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R|(S|T) == R|S|T</a:t>
            </a:r>
          </a:p>
          <a:p>
            <a:pPr indent="-257175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(RS)T == R(ST)</a:t>
            </a:r>
          </a:p>
          <a:p>
            <a:pPr indent="-257175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(R|S) == (S|R)</a:t>
            </a:r>
          </a:p>
          <a:p>
            <a:pPr indent="-257175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R*R* == (R*)*</a:t>
            </a:r>
          </a:p>
          <a:p>
            <a:pPr indent="-257175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(R*)* == R*</a:t>
            </a:r>
          </a:p>
          <a:p>
            <a:pPr indent="-257175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R* == RR*| </a:t>
            </a:r>
            <a:r>
              <a:rPr lang="en-US" dirty="0" err="1"/>
              <a:t>ε</a:t>
            </a:r>
            <a:endParaRPr lang="en-US" dirty="0"/>
          </a:p>
          <a:p>
            <a:pPr indent="-257175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R** == R*</a:t>
            </a:r>
          </a:p>
          <a:p>
            <a:pPr indent="-257175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(R|S)T = (RT|ST)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sz="half" idx="2"/>
          </p:nvPr>
        </p:nvSpPr>
        <p:spPr>
          <a:xfrm>
            <a:off x="4629150" y="1369219"/>
            <a:ext cx="3886200" cy="3250536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indent="-257175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R(S|T) == RS | RT</a:t>
            </a:r>
          </a:p>
          <a:p>
            <a:pPr indent="-257175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(R|S)* == (R*S*)* </a:t>
            </a:r>
          </a:p>
          <a:p>
            <a:pPr indent="-257175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(R*S*)* == (R*S)*R* </a:t>
            </a:r>
          </a:p>
          <a:p>
            <a:pPr indent="-257175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(R*S)*R* == (R*|S*)*</a:t>
            </a:r>
          </a:p>
          <a:p>
            <a:pPr indent="-257175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RR* == R*R</a:t>
            </a:r>
          </a:p>
          <a:p>
            <a:pPr indent="-257175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(RS)*R == R(SR)*</a:t>
            </a:r>
          </a:p>
          <a:p>
            <a:pPr indent="-257175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R == R|R </a:t>
            </a:r>
          </a:p>
          <a:p>
            <a:pPr indent="-257175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R|R = </a:t>
            </a:r>
            <a:r>
              <a:rPr lang="en-US" dirty="0" err="1"/>
              <a:t>Rε</a:t>
            </a:r>
            <a:endParaRPr lang="en-US" dirty="0"/>
          </a:p>
        </p:txBody>
      </p:sp>
      <p:sp>
        <p:nvSpPr>
          <p:cNvPr id="207" name="Shape 20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7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Shape 211"/>
          <p:cNvSpPr txBox="1"/>
          <p:nvPr/>
        </p:nvSpPr>
        <p:spPr>
          <a:xfrm>
            <a:off x="4718304" y="523745"/>
            <a:ext cx="4306823" cy="5648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rgbClr val="FF0000"/>
              </a:buClr>
              <a:buSzPct val="25000"/>
            </a:pPr>
            <a:r>
              <a:rPr lang="en-US" sz="3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(0(10)*1)|(01)* == (01)*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0" build="p"/>
      <p:bldP spid="2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dirty="0"/>
              <a:t>Equivalence of </a:t>
            </a:r>
            <a:r>
              <a:rPr lang="en-US" dirty="0" err="1"/>
              <a:t>Regexps</a:t>
            </a:r>
            <a:endParaRPr lang="en-US" dirty="0"/>
          </a:p>
        </p:txBody>
      </p:sp>
      <p:sp>
        <p:nvSpPr>
          <p:cNvPr id="219" name="Shape 219"/>
          <p:cNvSpPr txBox="1">
            <a:spLocks noGrp="1"/>
          </p:cNvSpPr>
          <p:nvPr>
            <p:ph idx="1"/>
          </p:nvPr>
        </p:nvSpPr>
        <p:spPr>
          <a:xfrm>
            <a:off x="628650" y="1369218"/>
            <a:ext cx="7886700" cy="3500437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indent="-257175">
              <a:spcBef>
                <a:spcPts val="0"/>
              </a:spcBef>
            </a:pPr>
            <a:r>
              <a:rPr lang="en-US" sz="2000" dirty="0"/>
              <a:t>(0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(10)*1</a:t>
            </a:r>
            <a:r>
              <a:rPr lang="en-US" sz="2000" dirty="0"/>
              <a:t>)|(01)*</a:t>
            </a:r>
          </a:p>
          <a:p>
            <a:pPr indent="-257175"/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/>
              <a:t>0</a:t>
            </a:r>
            <a:r>
              <a:rPr lang="en-US" sz="2000" dirty="0">
                <a:solidFill>
                  <a:srgbClr val="C00000"/>
                </a:solidFill>
              </a:rPr>
              <a:t>1(01)*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  <a:r>
              <a:rPr lang="en-US" sz="2000" dirty="0"/>
              <a:t>|(01)*</a:t>
            </a:r>
          </a:p>
          <a:p>
            <a:pPr indent="-257175"/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01</a:t>
            </a:r>
            <a:r>
              <a:rPr lang="en-US" sz="2000" dirty="0"/>
              <a:t>(01)*)|(01)*</a:t>
            </a:r>
          </a:p>
          <a:p>
            <a:pPr indent="-257175"/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>
                <a:solidFill>
                  <a:srgbClr val="C00000"/>
                </a:solidFill>
              </a:rPr>
              <a:t>(01)</a:t>
            </a:r>
            <a:r>
              <a:rPr lang="en-US" sz="2000" dirty="0"/>
              <a:t>(01)*)|(01)*</a:t>
            </a:r>
          </a:p>
          <a:p>
            <a:pPr indent="-257175"/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(01)(01)*</a:t>
            </a:r>
            <a:r>
              <a:rPr lang="en-US" sz="2000" dirty="0">
                <a:solidFill>
                  <a:schemeClr val="tx1"/>
                </a:solidFill>
              </a:rPr>
              <a:t>)|(</a:t>
            </a:r>
            <a:r>
              <a:rPr lang="en-US" sz="2000" dirty="0"/>
              <a:t>01)*</a:t>
            </a:r>
          </a:p>
          <a:p>
            <a:pPr indent="-257175"/>
            <a:r>
              <a:rPr lang="en-US" sz="2000" dirty="0">
                <a:solidFill>
                  <a:srgbClr val="C00000"/>
                </a:solidFill>
              </a:rPr>
              <a:t>(01)+</a:t>
            </a:r>
            <a:r>
              <a:rPr lang="en-US" sz="2000" dirty="0">
                <a:solidFill>
                  <a:schemeClr val="tx1"/>
                </a:solidFill>
              </a:rPr>
              <a:t>|(</a:t>
            </a:r>
            <a:r>
              <a:rPr lang="en-US" sz="2000" dirty="0"/>
              <a:t>01)*</a:t>
            </a:r>
          </a:p>
          <a:p>
            <a:pPr indent="-257175"/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(01)+|(01)*</a:t>
            </a:r>
          </a:p>
          <a:p>
            <a:pPr indent="-257175"/>
            <a:r>
              <a:rPr lang="en-US" sz="2000" dirty="0">
                <a:solidFill>
                  <a:srgbClr val="C00000"/>
                </a:solidFill>
              </a:rPr>
              <a:t>(01)*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8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6BD1E409-0F48-0C4A-B09A-824886C86E4A}"/>
              </a:ext>
            </a:extLst>
          </p:cNvPr>
          <p:cNvSpPr/>
          <p:nvPr/>
        </p:nvSpPr>
        <p:spPr>
          <a:xfrm>
            <a:off x="2949702" y="1414106"/>
            <a:ext cx="2324862" cy="485108"/>
          </a:xfrm>
          <a:prstGeom prst="wedgeRoundRectCallout">
            <a:avLst>
              <a:gd name="adj1" fmla="val -55445"/>
              <a:gd name="adj2" fmla="val 29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(RS)*R </a:t>
            </a:r>
            <a:r>
              <a:rPr lang="en-US" sz="2400" dirty="0"/>
              <a:t>==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R(SR)*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8176AF64-BABD-8946-9A0C-5670201F0BD3}"/>
              </a:ext>
            </a:extLst>
          </p:cNvPr>
          <p:cNvSpPr/>
          <p:nvPr/>
        </p:nvSpPr>
        <p:spPr>
          <a:xfrm>
            <a:off x="2949702" y="2329196"/>
            <a:ext cx="2324862" cy="485108"/>
          </a:xfrm>
          <a:prstGeom prst="wedgeRoundRectCallout">
            <a:avLst>
              <a:gd name="adj1" fmla="val -55445"/>
              <a:gd name="adj2" fmla="val 29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indent="-257175"/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RS</a:t>
            </a:r>
            <a:r>
              <a:rPr lang="en-US" sz="2400" dirty="0"/>
              <a:t> == </a:t>
            </a:r>
            <a:r>
              <a:rPr lang="en-US" sz="2400" dirty="0">
                <a:solidFill>
                  <a:srgbClr val="C00000"/>
                </a:solidFill>
              </a:rPr>
              <a:t>(RS)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5A918F17-594A-9346-AF0E-DB51E0D233DE}"/>
              </a:ext>
            </a:extLst>
          </p:cNvPr>
          <p:cNvSpPr/>
          <p:nvPr/>
        </p:nvSpPr>
        <p:spPr>
          <a:xfrm>
            <a:off x="2949702" y="3244286"/>
            <a:ext cx="2324862" cy="485108"/>
          </a:xfrm>
          <a:prstGeom prst="wedgeRoundRectCallout">
            <a:avLst>
              <a:gd name="adj1" fmla="val -55445"/>
              <a:gd name="adj2" fmla="val 29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indent="-257175"/>
            <a:r>
              <a:rPr lang="en-US" sz="2400" dirty="0">
                <a:solidFill>
                  <a:srgbClr val="C00000"/>
                </a:solidFill>
              </a:rPr>
              <a:t>R+</a:t>
            </a:r>
            <a:r>
              <a:rPr lang="en-US" sz="2400" dirty="0"/>
              <a:t> ==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RR*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B75E915F-F657-9E4F-8C54-5E17ED8EE29E}"/>
              </a:ext>
            </a:extLst>
          </p:cNvPr>
          <p:cNvSpPr/>
          <p:nvPr/>
        </p:nvSpPr>
        <p:spPr>
          <a:xfrm>
            <a:off x="2949702" y="4159376"/>
            <a:ext cx="3342132" cy="485108"/>
          </a:xfrm>
          <a:prstGeom prst="wedgeRoundRectCallout">
            <a:avLst>
              <a:gd name="adj1" fmla="val -55445"/>
              <a:gd name="adj2" fmla="val 29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indent="-257175"/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R+|R* </a:t>
            </a:r>
            <a:r>
              <a:rPr lang="en-US" sz="2400" dirty="0"/>
              <a:t>== (RR*)|R* == </a:t>
            </a:r>
            <a:r>
              <a:rPr lang="en-US" sz="2400" dirty="0">
                <a:solidFill>
                  <a:srgbClr val="C00000"/>
                </a:solidFill>
              </a:rPr>
              <a:t>R*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2" name="Rectangular Callout 11">
            <a:extLst>
              <a:ext uri="{FF2B5EF4-FFF2-40B4-BE49-F238E27FC236}">
                <a16:creationId xmlns:a16="http://schemas.microsoft.com/office/drawing/2014/main" id="{CB86E25D-3A66-CA49-963C-C682C96C747C}"/>
              </a:ext>
            </a:extLst>
          </p:cNvPr>
          <p:cNvSpPr/>
          <p:nvPr/>
        </p:nvSpPr>
        <p:spPr>
          <a:xfrm>
            <a:off x="6675120" y="146063"/>
            <a:ext cx="2345288" cy="515140"/>
          </a:xfrm>
          <a:prstGeom prst="wedgeRectCallout">
            <a:avLst>
              <a:gd name="adj1" fmla="val -59261"/>
              <a:gd name="adj2" fmla="val 396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Q: Show that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1(0|(01)*</a:t>
            </a:r>
            <a:r>
              <a:rPr lang="en-US" sz="1400" dirty="0"/>
              <a:t>) is equivalent to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10|(10)*1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uiExpand="1" build="p"/>
      <p:bldP spid="3" grpId="0" animBg="1"/>
      <p:bldP spid="9" grpId="0" animBg="1"/>
      <p:bldP spid="10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3359</TotalTime>
  <Words>511</Words>
  <Application>Microsoft Macintosh PowerPoint</Application>
  <PresentationFormat>On-screen Show (16:9)</PresentationFormat>
  <Paragraphs>89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Times New Roman</vt:lpstr>
      <vt:lpstr>Office Theme</vt:lpstr>
      <vt:lpstr>Lexical Analysis</vt:lpstr>
      <vt:lpstr>PowerPoint Presentation</vt:lpstr>
      <vt:lpstr>Regular Expressions are Trees</vt:lpstr>
      <vt:lpstr>Regular Expressions are ambiguous</vt:lpstr>
      <vt:lpstr>Regular expressions are trees</vt:lpstr>
      <vt:lpstr>Equivalence of Regular Expressions</vt:lpstr>
      <vt:lpstr>Equivalence of Regexps</vt:lpstr>
      <vt:lpstr>Equivalence of Regexps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Analysis</dc:title>
  <cp:lastModifiedBy>Anoop Sarkar</cp:lastModifiedBy>
  <cp:revision>49</cp:revision>
  <cp:lastPrinted>2019-05-23T19:01:58Z</cp:lastPrinted>
  <dcterms:modified xsi:type="dcterms:W3CDTF">2020-09-17T05:04:21Z</dcterms:modified>
</cp:coreProperties>
</file>