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71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68" r:id="rId17"/>
    <p:sldId id="273" r:id="rId18"/>
    <p:sldId id="274" r:id="rId19"/>
    <p:sldId id="27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5"/>
    <p:restoredTop sz="93488"/>
  </p:normalViewPr>
  <p:slideViewPr>
    <p:cSldViewPr snapToGrid="0" snapToObjects="1">
      <p:cViewPr varScale="1">
        <p:scale>
          <a:sx n="163" d="100"/>
          <a:sy n="163" d="100"/>
        </p:scale>
        <p:origin x="19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9" name="Shape 3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082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3393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4" name="Shape 4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8443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Shape 2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4" name="Shape 3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0" name="Shape 3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DC762-1116-2146-A47C-D79A5A5DBAFD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7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FEDD1-5A1B-2342-BAF0-F7C5511A73CE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0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E59AE-0AE1-4048-8BD6-D39FC0EBB194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56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5652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805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49525-9B7D-5945-A782-775278635E42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8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E1499-BDD1-6940-8C79-13A8B8E63D57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6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0EF3-18A7-4644-8DA2-1EB9CA66C736}" type="datetime1">
              <a:rPr lang="en-CA" smtClean="0"/>
              <a:t>2020-09-16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6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38FC1-2481-FB4A-91E5-87F3422DE2D5}" type="datetime1">
              <a:rPr lang="en-CA" smtClean="0"/>
              <a:t>2020-09-16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3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5C515-1622-C840-89B2-A4A55D34866A}" type="datetime1">
              <a:rPr lang="en-CA" smtClean="0"/>
              <a:t>2020-09-16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5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77E75-6C88-BB47-AC6F-0DCA859E7113}" type="datetime1">
              <a:rPr lang="en-CA" smtClean="0"/>
              <a:t>2020-09-16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7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12F8B-7E05-A047-BAC3-EE71BEBBE5BE}" type="datetime1">
              <a:rPr lang="en-CA" smtClean="0"/>
              <a:t>2020-09-16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7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9F72A-E93E-B546-8268-6408A6E1DA62}" type="datetime1">
              <a:rPr lang="en-CA" smtClean="0"/>
              <a:t>2020-09-16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86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F4AC7-DB73-7444-A2A7-FD79FE1A2B2B}" type="datetime1">
              <a:rPr lang="en-CA" smtClean="0"/>
              <a:t>2020-09-16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8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148" name="Shape 148"/>
          <p:cNvSpPr/>
          <p:nvPr/>
        </p:nvSpPr>
        <p:spPr>
          <a:xfrm>
            <a:off x="5990526" y="361400"/>
            <a:ext cx="2766600" cy="383175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LEX4: Regexps as Automata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Deterministic Finite Automata (DFA)</a:t>
            </a:r>
          </a:p>
        </p:txBody>
      </p:sp>
      <p:sp>
        <p:nvSpPr>
          <p:cNvPr id="338" name="Shape 3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Shape 339"/>
          <p:cNvGrpSpPr/>
          <p:nvPr/>
        </p:nvGrpSpPr>
        <p:grpSpPr>
          <a:xfrm>
            <a:off x="2163162" y="2205701"/>
            <a:ext cx="1069404" cy="1068126"/>
            <a:chOff x="1360216" y="2636911"/>
            <a:chExt cx="1425872" cy="1424168"/>
          </a:xfrm>
        </p:grpSpPr>
        <p:sp>
          <p:nvSpPr>
            <p:cNvPr id="340" name="Shape 340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43" name="Shape 343"/>
            <p:cNvCxnSpPr>
              <a:stCxn id="340" idx="7"/>
            </p:cNvCxnSpPr>
            <p:nvPr/>
          </p:nvCxnSpPr>
          <p:spPr>
            <a:xfrm rot="10800000" flipH="1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44" name="Shape 344"/>
            <p:cNvCxnSpPr>
              <a:stCxn id="340" idx="5"/>
              <a:endCxn id="342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45" name="Shape 345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sp>
        <p:nvSpPr>
          <p:cNvPr id="347" name="Shape 347"/>
          <p:cNvSpPr txBox="1"/>
          <p:nvPr/>
        </p:nvSpPr>
        <p:spPr>
          <a:xfrm>
            <a:off x="3801631" y="2517744"/>
            <a:ext cx="759989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Invalid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503FC3-E324-1F41-9660-54A0AE963A73}"/>
              </a:ext>
            </a:extLst>
          </p:cNvPr>
          <p:cNvSpPr txBox="1"/>
          <p:nvPr/>
        </p:nvSpPr>
        <p:spPr>
          <a:xfrm>
            <a:off x="628650" y="1367562"/>
            <a:ext cx="5729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Rule 1: One transition per input per 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08F8F1-27E7-9A4B-A9BA-E9AFA56C6503}"/>
              </a:ext>
            </a:extLst>
          </p:cNvPr>
          <p:cNvSpPr txBox="1"/>
          <p:nvPr/>
        </p:nvSpPr>
        <p:spPr>
          <a:xfrm>
            <a:off x="628650" y="3705667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257175"/>
            <a:r>
              <a:rPr lang="en-US" sz="2400" dirty="0"/>
              <a:t>Rule 2: No </a:t>
            </a:r>
            <a:r>
              <a:rPr lang="en-US" sz="2400" dirty="0" err="1"/>
              <a:t>ε</a:t>
            </a:r>
            <a:r>
              <a:rPr lang="en-US" sz="2400" dirty="0"/>
              <a:t>-moves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/>
              <a:t>Nondeterministic Finite State Automata (NFA)</a:t>
            </a:r>
          </a:p>
        </p:txBody>
      </p:sp>
      <p:sp>
        <p:nvSpPr>
          <p:cNvPr id="354" name="Shape 3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Shape 355"/>
          <p:cNvGrpSpPr/>
          <p:nvPr/>
        </p:nvGrpSpPr>
        <p:grpSpPr>
          <a:xfrm>
            <a:off x="5072439" y="1304793"/>
            <a:ext cx="1069404" cy="1068126"/>
            <a:chOff x="1360216" y="2636911"/>
            <a:chExt cx="1425872" cy="1424168"/>
          </a:xfrm>
        </p:grpSpPr>
        <p:sp>
          <p:nvSpPr>
            <p:cNvPr id="356" name="Shape 356"/>
            <p:cNvSpPr/>
            <p:nvPr/>
          </p:nvSpPr>
          <p:spPr>
            <a:xfrm>
              <a:off x="1360216" y="3183264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2339751" y="2636911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2354040" y="3655798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59" name="Shape 359"/>
            <p:cNvCxnSpPr>
              <a:stCxn id="356" idx="7"/>
            </p:cNvCxnSpPr>
            <p:nvPr/>
          </p:nvCxnSpPr>
          <p:spPr>
            <a:xfrm rot="10800000" flipH="1">
              <a:off x="1728992" y="2839416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0" name="Shape 360"/>
            <p:cNvCxnSpPr>
              <a:stCxn id="356" idx="5"/>
              <a:endCxn id="358" idx="2"/>
            </p:cNvCxnSpPr>
            <p:nvPr/>
          </p:nvCxnSpPr>
          <p:spPr>
            <a:xfrm>
              <a:off x="1728992" y="3529193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61" name="Shape 361"/>
            <p:cNvSpPr txBox="1"/>
            <p:nvPr/>
          </p:nvSpPr>
          <p:spPr>
            <a:xfrm>
              <a:off x="1800426" y="2636911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62" name="Shape 362"/>
            <p:cNvSpPr txBox="1"/>
            <p:nvPr/>
          </p:nvSpPr>
          <p:spPr>
            <a:xfrm>
              <a:off x="1826905" y="354339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</p:grpSp>
      <p:grpSp>
        <p:nvGrpSpPr>
          <p:cNvPr id="363" name="Shape 363"/>
          <p:cNvGrpSpPr/>
          <p:nvPr/>
        </p:nvGrpSpPr>
        <p:grpSpPr>
          <a:xfrm>
            <a:off x="3909928" y="3024408"/>
            <a:ext cx="1868777" cy="1328717"/>
            <a:chOff x="5248648" y="4753719"/>
            <a:chExt cx="2491703" cy="1771623"/>
          </a:xfrm>
        </p:grpSpPr>
        <p:sp>
          <p:nvSpPr>
            <p:cNvPr id="364" name="Shape 364"/>
            <p:cNvSpPr/>
            <p:nvPr/>
          </p:nvSpPr>
          <p:spPr>
            <a:xfrm>
              <a:off x="5248648" y="550351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65" name="Shape 365"/>
            <p:cNvSpPr/>
            <p:nvPr/>
          </p:nvSpPr>
          <p:spPr>
            <a:xfrm>
              <a:off x="6228183" y="4957160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Shape 366"/>
            <p:cNvSpPr/>
            <p:nvPr/>
          </p:nvSpPr>
          <p:spPr>
            <a:xfrm>
              <a:off x="6242471" y="5976046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7" name="Shape 367"/>
            <p:cNvCxnSpPr>
              <a:stCxn id="364" idx="7"/>
            </p:cNvCxnSpPr>
            <p:nvPr/>
          </p:nvCxnSpPr>
          <p:spPr>
            <a:xfrm rot="10800000" flipH="1">
              <a:off x="5617424" y="5159664"/>
              <a:ext cx="610800" cy="4032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68" name="Shape 368"/>
            <p:cNvCxnSpPr>
              <a:stCxn id="364" idx="5"/>
              <a:endCxn id="366" idx="2"/>
            </p:cNvCxnSpPr>
            <p:nvPr/>
          </p:nvCxnSpPr>
          <p:spPr>
            <a:xfrm>
              <a:off x="5617424" y="5849441"/>
              <a:ext cx="624900" cy="3291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9" name="Shape 369"/>
                <p:cNvSpPr txBox="1"/>
                <p:nvPr/>
              </p:nvSpPr>
              <p:spPr>
                <a:xfrm>
                  <a:off x="5692466" y="4957160"/>
                  <a:ext cx="324878" cy="461664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 algn="ctr"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𝜀</m:t>
                        </m:r>
                      </m:oMath>
                    </m:oMathPara>
                  </a14:m>
                  <a:endPara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>
            <p:sp>
              <p:nvSpPr>
                <p:cNvPr id="369" name="Shape 3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2466" y="4957160"/>
                  <a:ext cx="324878" cy="461664"/>
                </a:xfrm>
                <a:prstGeom prst="rect">
                  <a:avLst/>
                </a:prstGeom>
                <a:blipFill>
                  <a:blip r:embed="rId3"/>
                  <a:stretch>
                    <a:fillRect l="-4762"/>
                  </a:stretch>
                </a:blipFill>
                <a:ln w="28575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0" name="Shape 370"/>
            <p:cNvSpPr txBox="1"/>
            <p:nvPr/>
          </p:nvSpPr>
          <p:spPr>
            <a:xfrm>
              <a:off x="6837781" y="6063678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71" name="Shape 371"/>
            <p:cNvSpPr/>
            <p:nvPr/>
          </p:nvSpPr>
          <p:spPr>
            <a:xfrm>
              <a:off x="7308303" y="4953646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7308303" y="5978423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73" name="Shape 373"/>
            <p:cNvCxnSpPr>
              <a:stCxn id="365" idx="6"/>
              <a:endCxn id="371" idx="2"/>
            </p:cNvCxnSpPr>
            <p:nvPr/>
          </p:nvCxnSpPr>
          <p:spPr>
            <a:xfrm rot="10800000" flipH="1">
              <a:off x="6660231" y="5156201"/>
              <a:ext cx="648000" cy="3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374" name="Shape 374"/>
            <p:cNvCxnSpPr>
              <a:stCxn id="366" idx="6"/>
              <a:endCxn id="372" idx="2"/>
            </p:cNvCxnSpPr>
            <p:nvPr/>
          </p:nvCxnSpPr>
          <p:spPr>
            <a:xfrm>
              <a:off x="6674519" y="6178687"/>
              <a:ext cx="633900" cy="24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75" name="Shape 375"/>
            <p:cNvSpPr txBox="1"/>
            <p:nvPr/>
          </p:nvSpPr>
          <p:spPr>
            <a:xfrm>
              <a:off x="6798663" y="4753719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6" name="Shape 376"/>
                <p:cNvSpPr txBox="1"/>
                <p:nvPr/>
              </p:nvSpPr>
              <p:spPr>
                <a:xfrm>
                  <a:off x="5722150" y="5847655"/>
                  <a:ext cx="324878" cy="461664"/>
                </a:xfrm>
                <a:prstGeom prst="rect">
                  <a:avLst/>
                </a:prstGeom>
                <a:noFill/>
                <a:ln w="28575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 algn="ctr"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𝜀</m:t>
                        </m:r>
                      </m:oMath>
                    </m:oMathPara>
                  </a14:m>
                  <a:endPara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>
            <p:sp>
              <p:nvSpPr>
                <p:cNvPr id="376" name="Shape 3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2150" y="5847655"/>
                  <a:ext cx="324878" cy="461664"/>
                </a:xfrm>
                <a:prstGeom prst="rect">
                  <a:avLst/>
                </a:prstGeom>
                <a:blipFill>
                  <a:blip r:embed="rId4"/>
                  <a:stretch>
                    <a:fillRect l="-4762"/>
                  </a:stretch>
                </a:blipFill>
                <a:ln w="28575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7CE9F85-69F8-AD4F-9FBE-015981863AB7}"/>
              </a:ext>
            </a:extLst>
          </p:cNvPr>
          <p:cNvSpPr txBox="1"/>
          <p:nvPr/>
        </p:nvSpPr>
        <p:spPr>
          <a:xfrm>
            <a:off x="628650" y="1436626"/>
            <a:ext cx="4246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/>
              <a:t>Can have multiple transitions for same symbol from a state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AAB79C-286A-5340-8C10-ED496C62BDF3}"/>
                  </a:ext>
                </a:extLst>
              </p:cNvPr>
              <p:cNvSpPr txBox="1"/>
              <p:nvPr/>
            </p:nvSpPr>
            <p:spPr>
              <a:xfrm>
                <a:off x="628650" y="3457935"/>
                <a:ext cx="2736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indent="-257175"/>
                <a:r>
                  <a:rPr lang="en-US" sz="2400" dirty="0"/>
                  <a:t>Can have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-moves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6AAB79C-286A-5340-8C10-ED496C62B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457935"/>
                <a:ext cx="2736647" cy="461665"/>
              </a:xfrm>
              <a:prstGeom prst="rect">
                <a:avLst/>
              </a:prstGeom>
              <a:blipFill>
                <a:blip r:embed="rId5"/>
                <a:stretch>
                  <a:fillRect l="-3721" t="-11111" r="-3256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hape 347">
            <a:extLst>
              <a:ext uri="{FF2B5EF4-FFF2-40B4-BE49-F238E27FC236}">
                <a16:creationId xmlns:a16="http://schemas.microsoft.com/office/drawing/2014/main" id="{66457791-A20A-714C-A0E8-91ACB67EE7D2}"/>
              </a:ext>
            </a:extLst>
          </p:cNvPr>
          <p:cNvSpPr txBox="1"/>
          <p:nvPr/>
        </p:nvSpPr>
        <p:spPr>
          <a:xfrm>
            <a:off x="6399482" y="1638410"/>
            <a:ext cx="1044927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Allowed!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/>
              <a:t>Nondeterministic Finite State Automata (NFA)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Shape 384"/>
          <p:cNvGrpSpPr/>
          <p:nvPr/>
        </p:nvGrpSpPr>
        <p:grpSpPr>
          <a:xfrm>
            <a:off x="4569318" y="1653897"/>
            <a:ext cx="2678868" cy="467257"/>
            <a:chOff x="5248648" y="2478608"/>
            <a:chExt cx="3571824" cy="623009"/>
          </a:xfrm>
        </p:grpSpPr>
        <p:sp>
          <p:nvSpPr>
            <p:cNvPr id="385" name="Shape 385"/>
            <p:cNvSpPr/>
            <p:nvPr/>
          </p:nvSpPr>
          <p:spPr>
            <a:xfrm>
              <a:off x="5248648" y="269463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6285335" y="2696335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</a:p>
          </p:txBody>
        </p:sp>
        <p:cxnSp>
          <p:nvCxnSpPr>
            <p:cNvPr id="387" name="Shape 387"/>
            <p:cNvCxnSpPr>
              <a:stCxn id="385" idx="6"/>
              <a:endCxn id="386" idx="2"/>
            </p:cNvCxnSpPr>
            <p:nvPr/>
          </p:nvCxnSpPr>
          <p:spPr>
            <a:xfrm>
              <a:off x="5680696" y="2897273"/>
              <a:ext cx="604500" cy="18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88" name="Shape 388"/>
            <p:cNvSpPr txBox="1"/>
            <p:nvPr/>
          </p:nvSpPr>
          <p:spPr>
            <a:xfrm>
              <a:off x="5746010" y="2492896"/>
              <a:ext cx="332092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7308303" y="2692822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90" name="Shape 390"/>
            <p:cNvCxnSpPr>
              <a:stCxn id="386" idx="6"/>
              <a:endCxn id="389" idx="2"/>
            </p:cNvCxnSpPr>
            <p:nvPr/>
          </p:nvCxnSpPr>
          <p:spPr>
            <a:xfrm rot="10800000" flipH="1">
              <a:off x="6717383" y="2895376"/>
              <a:ext cx="591000" cy="3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91" name="Shape 391"/>
            <p:cNvSpPr txBox="1"/>
            <p:nvPr/>
          </p:nvSpPr>
          <p:spPr>
            <a:xfrm>
              <a:off x="6791525" y="2492896"/>
              <a:ext cx="346369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8388424" y="2692253"/>
              <a:ext cx="432047" cy="405282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</a:p>
          </p:txBody>
        </p:sp>
        <p:cxnSp>
          <p:nvCxnSpPr>
            <p:cNvPr id="393" name="Shape 393"/>
            <p:cNvCxnSpPr>
              <a:stCxn id="389" idx="6"/>
              <a:endCxn id="392" idx="2"/>
            </p:cNvCxnSpPr>
            <p:nvPr/>
          </p:nvCxnSpPr>
          <p:spPr>
            <a:xfrm rot="10800000" flipH="1">
              <a:off x="7740351" y="2894863"/>
              <a:ext cx="648000" cy="6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394" name="Shape 394"/>
            <p:cNvSpPr txBox="1"/>
            <p:nvPr/>
          </p:nvSpPr>
          <p:spPr>
            <a:xfrm>
              <a:off x="7956375" y="2478608"/>
              <a:ext cx="320921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4569318" y="2821370"/>
            <a:ext cx="2133236" cy="1535407"/>
            <a:chOff x="3745396" y="4581128"/>
            <a:chExt cx="3042260" cy="2199456"/>
          </a:xfrm>
        </p:grpSpPr>
        <p:sp>
          <p:nvSpPr>
            <p:cNvPr id="396" name="Shape 396"/>
            <p:cNvSpPr/>
            <p:nvPr/>
          </p:nvSpPr>
          <p:spPr>
            <a:xfrm>
              <a:off x="3745396" y="5538680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>
              <a:off x="4724932" y="4787078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>
              <a:off x="4739219" y="6128464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99" name="Shape 399"/>
            <p:cNvCxnSpPr>
              <a:stCxn id="396" idx="7"/>
              <a:endCxn id="397" idx="2"/>
            </p:cNvCxnSpPr>
            <p:nvPr/>
          </p:nvCxnSpPr>
          <p:spPr>
            <a:xfrm rot="10800000" flipH="1">
              <a:off x="4050170" y="4954432"/>
              <a:ext cx="674700" cy="63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0" name="Shape 400"/>
            <p:cNvCxnSpPr>
              <a:stCxn id="396" idx="5"/>
              <a:endCxn id="398" idx="2"/>
            </p:cNvCxnSpPr>
            <p:nvPr/>
          </p:nvCxnSpPr>
          <p:spPr>
            <a:xfrm>
              <a:off x="4050170" y="5824573"/>
              <a:ext cx="688800" cy="471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1" name="Shape 401"/>
            <p:cNvSpPr txBox="1"/>
            <p:nvPr/>
          </p:nvSpPr>
          <p:spPr>
            <a:xfrm>
              <a:off x="4136560" y="4957160"/>
              <a:ext cx="355202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5471530" y="4581128"/>
              <a:ext cx="324605" cy="304495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>
              <a:off x="5445012" y="6445641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4" name="Shape 404"/>
            <p:cNvCxnSpPr>
              <a:stCxn id="397" idx="6"/>
              <a:endCxn id="402" idx="2"/>
            </p:cNvCxnSpPr>
            <p:nvPr/>
          </p:nvCxnSpPr>
          <p:spPr>
            <a:xfrm rot="10800000" flipH="1">
              <a:off x="5081997" y="4733450"/>
              <a:ext cx="389400" cy="2211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05" name="Shape 405"/>
            <p:cNvCxnSpPr>
              <a:stCxn id="398" idx="6"/>
              <a:endCxn id="403" idx="1"/>
            </p:cNvCxnSpPr>
            <p:nvPr/>
          </p:nvCxnSpPr>
          <p:spPr>
            <a:xfrm>
              <a:off x="5096284" y="6295936"/>
              <a:ext cx="401100" cy="1989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6" name="Shape 406"/>
                <p:cNvSpPr txBox="1"/>
                <p:nvPr/>
              </p:nvSpPr>
              <p:spPr>
                <a:xfrm>
                  <a:off x="4170100" y="5847655"/>
                  <a:ext cx="347488" cy="495997"/>
                </a:xfrm>
                <a:prstGeom prst="rect">
                  <a:avLst/>
                </a:prstGeom>
                <a:noFill/>
                <a:ln w="12700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 algn="ctr">
                    <a:buSzPct val="25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𝜀</m:t>
                        </m:r>
                      </m:oMath>
                    </m:oMathPara>
                  </a14:m>
                  <a:endPara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>
            <p:sp>
              <p:nvSpPr>
                <p:cNvPr id="406" name="Shape 4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100" y="5847655"/>
                  <a:ext cx="347488" cy="495997"/>
                </a:xfrm>
                <a:prstGeom prst="rect">
                  <a:avLst/>
                </a:prstGeom>
                <a:blipFill>
                  <a:blip r:embed="rId3"/>
                  <a:stretch>
                    <a:fillRect l="-5000"/>
                  </a:stretch>
                </a:blipFill>
                <a:ln w="12700" cap="flat" cmpd="sng">
                  <a:solidFill>
                    <a:srgbClr val="000000">
                      <a:alpha val="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7" name="Shape 407"/>
            <p:cNvSpPr/>
            <p:nvPr/>
          </p:nvSpPr>
          <p:spPr>
            <a:xfrm>
              <a:off x="4753507" y="5536303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08" name="Shape 408"/>
            <p:cNvCxnSpPr>
              <a:stCxn id="396" idx="6"/>
              <a:endCxn id="407" idx="2"/>
            </p:cNvCxnSpPr>
            <p:nvPr/>
          </p:nvCxnSpPr>
          <p:spPr>
            <a:xfrm rot="10800000" flipH="1">
              <a:off x="4102461" y="5703752"/>
              <a:ext cx="651000" cy="2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09" name="Shape 409"/>
            <p:cNvSpPr txBox="1"/>
            <p:nvPr/>
          </p:nvSpPr>
          <p:spPr>
            <a:xfrm>
              <a:off x="4288960" y="5343598"/>
              <a:ext cx="355202" cy="495997"/>
            </a:xfrm>
            <a:prstGeom prst="rect">
              <a:avLst/>
            </a:prstGeom>
            <a:noFill/>
            <a:ln w="12700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410" name="Shape 410"/>
            <p:cNvCxnSpPr>
              <a:stCxn id="398" idx="6"/>
            </p:cNvCxnSpPr>
            <p:nvPr/>
          </p:nvCxnSpPr>
          <p:spPr>
            <a:xfrm>
              <a:off x="5096284" y="6295936"/>
              <a:ext cx="430500" cy="135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1" name="Shape 411"/>
            <p:cNvSpPr/>
            <p:nvPr/>
          </p:nvSpPr>
          <p:spPr>
            <a:xfrm>
              <a:off x="5617603" y="5536303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2" name="Shape 412"/>
            <p:cNvCxnSpPr>
              <a:stCxn id="407" idx="6"/>
              <a:endCxn id="411" idx="2"/>
            </p:cNvCxnSpPr>
            <p:nvPr/>
          </p:nvCxnSpPr>
          <p:spPr>
            <a:xfrm>
              <a:off x="5110572" y="5703775"/>
              <a:ext cx="507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3" name="Shape 413"/>
            <p:cNvCxnSpPr>
              <a:stCxn id="411" idx="6"/>
              <a:endCxn id="414" idx="2"/>
            </p:cNvCxnSpPr>
            <p:nvPr/>
          </p:nvCxnSpPr>
          <p:spPr>
            <a:xfrm>
              <a:off x="5974668" y="5703775"/>
              <a:ext cx="481200" cy="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5" name="Shape 415"/>
            <p:cNvCxnSpPr>
              <a:stCxn id="397" idx="6"/>
            </p:cNvCxnSpPr>
            <p:nvPr/>
          </p:nvCxnSpPr>
          <p:spPr>
            <a:xfrm>
              <a:off x="5081997" y="4954550"/>
              <a:ext cx="335400" cy="233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6" name="Shape 416"/>
            <p:cNvCxnSpPr>
              <a:stCxn id="397" idx="6"/>
            </p:cNvCxnSpPr>
            <p:nvPr/>
          </p:nvCxnSpPr>
          <p:spPr>
            <a:xfrm>
              <a:off x="5081997" y="4954550"/>
              <a:ext cx="446400" cy="384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7" name="Shape 417"/>
            <p:cNvCxnSpPr>
              <a:stCxn id="407" idx="6"/>
            </p:cNvCxnSpPr>
            <p:nvPr/>
          </p:nvCxnSpPr>
          <p:spPr>
            <a:xfrm>
              <a:off x="5110572" y="5703775"/>
              <a:ext cx="429300" cy="2469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cxnSp>
          <p:nvCxnSpPr>
            <p:cNvPr id="418" name="Shape 418"/>
            <p:cNvCxnSpPr>
              <a:stCxn id="411" idx="7"/>
              <a:endCxn id="419" idx="2"/>
            </p:cNvCxnSpPr>
            <p:nvPr/>
          </p:nvCxnSpPr>
          <p:spPr>
            <a:xfrm rot="10800000" flipH="1">
              <a:off x="5922377" y="5293154"/>
              <a:ext cx="413400" cy="2922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4" name="Shape 414"/>
            <p:cNvSpPr/>
            <p:nvPr/>
          </p:nvSpPr>
          <p:spPr>
            <a:xfrm>
              <a:off x="6455839" y="5538366"/>
              <a:ext cx="331817" cy="337356"/>
            </a:xfrm>
            <a:prstGeom prst="flowChartConnector">
              <a:avLst/>
            </a:prstGeom>
            <a:solidFill>
              <a:srgbClr val="FF9900"/>
            </a:solidFill>
            <a:ln w="12700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0" name="Shape 420"/>
            <p:cNvCxnSpPr>
              <a:stCxn id="398" idx="6"/>
            </p:cNvCxnSpPr>
            <p:nvPr/>
          </p:nvCxnSpPr>
          <p:spPr>
            <a:xfrm rot="10800000" flipH="1">
              <a:off x="5096284" y="6142636"/>
              <a:ext cx="361500" cy="153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419" name="Shape 419"/>
            <p:cNvSpPr/>
            <p:nvPr/>
          </p:nvSpPr>
          <p:spPr>
            <a:xfrm>
              <a:off x="6335626" y="5140728"/>
              <a:ext cx="324605" cy="304495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Shape 421"/>
            <p:cNvSpPr/>
            <p:nvPr/>
          </p:nvSpPr>
          <p:spPr>
            <a:xfrm>
              <a:off x="6084167" y="6334416"/>
              <a:ext cx="357065" cy="334944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/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2" name="Shape 422"/>
            <p:cNvCxnSpPr>
              <a:stCxn id="403" idx="6"/>
              <a:endCxn id="421" idx="2"/>
            </p:cNvCxnSpPr>
            <p:nvPr/>
          </p:nvCxnSpPr>
          <p:spPr>
            <a:xfrm rot="10800000" flipH="1">
              <a:off x="5802077" y="6501813"/>
              <a:ext cx="282000" cy="111300"/>
            </a:xfrm>
            <a:prstGeom prst="straightConnector1">
              <a:avLst/>
            </a:prstGeom>
            <a:solidFill>
              <a:schemeClr val="accen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1D2003A-5633-8F4C-BEFF-F57714BB0DD9}"/>
              </a:ext>
            </a:extLst>
          </p:cNvPr>
          <p:cNvSpPr txBox="1"/>
          <p:nvPr/>
        </p:nvSpPr>
        <p:spPr>
          <a:xfrm>
            <a:off x="539267" y="1427560"/>
            <a:ext cx="38540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/>
              <a:t>A DFA takes only one path through the state graph (per input)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603D05-2F1E-564E-8C54-69BC97AE39E8}"/>
              </a:ext>
            </a:extLst>
          </p:cNvPr>
          <p:cNvSpPr txBox="1"/>
          <p:nvPr/>
        </p:nvSpPr>
        <p:spPr>
          <a:xfrm>
            <a:off x="610791" y="3358242"/>
            <a:ext cx="4246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/>
              <a:t>NFA can choose the path!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4F20D8-ADF6-A548-ADF4-B8BB45CAC68E}"/>
              </a:ext>
            </a:extLst>
          </p:cNvPr>
          <p:cNvSpPr txBox="1"/>
          <p:nvPr/>
        </p:nvSpPr>
        <p:spPr>
          <a:xfrm>
            <a:off x="6994340" y="3329889"/>
            <a:ext cx="1821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An NFA accepts the input if any one of the paths leads to a final state.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/>
              <a:t>Nondeterministic Finite State Automata (NFA)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1301496" y="2423319"/>
            <a:ext cx="3235807" cy="1209878"/>
            <a:chOff x="108734" y="2979300"/>
            <a:chExt cx="4314409" cy="1613171"/>
          </a:xfrm>
        </p:grpSpPr>
        <p:sp>
          <p:nvSpPr>
            <p:cNvPr id="431" name="Shape 431"/>
            <p:cNvSpPr/>
            <p:nvPr/>
          </p:nvSpPr>
          <p:spPr>
            <a:xfrm>
              <a:off x="621406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2159781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3863644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34" name="Shape 434"/>
            <p:cNvCxnSpPr>
              <a:stCxn id="431" idx="6"/>
              <a:endCxn id="432" idx="2"/>
            </p:cNvCxnSpPr>
            <p:nvPr/>
          </p:nvCxnSpPr>
          <p:spPr>
            <a:xfrm>
              <a:off x="1180906" y="3787074"/>
              <a:ext cx="9788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5" name="Shape 435"/>
            <p:cNvCxnSpPr>
              <a:stCxn id="432" idx="6"/>
              <a:endCxn id="433" idx="2"/>
            </p:cNvCxnSpPr>
            <p:nvPr/>
          </p:nvCxnSpPr>
          <p:spPr>
            <a:xfrm>
              <a:off x="2719281" y="3787074"/>
              <a:ext cx="1144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6" name="Shape 436"/>
            <p:cNvSpPr txBox="1"/>
            <p:nvPr/>
          </p:nvSpPr>
          <p:spPr>
            <a:xfrm>
              <a:off x="1499944" y="33253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3063925" y="3325396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38" name="Shape 438"/>
            <p:cNvCxnSpPr>
              <a:stCxn id="431" idx="2"/>
              <a:endCxn id="431" idx="0"/>
            </p:cNvCxnSpPr>
            <p:nvPr/>
          </p:nvCxnSpPr>
          <p:spPr>
            <a:xfrm rot="10800000" flipH="1">
              <a:off x="621406" y="3513474"/>
              <a:ext cx="279900" cy="273600"/>
            </a:xfrm>
            <a:prstGeom prst="curvedConnector4">
              <a:avLst>
                <a:gd name="adj1" fmla="val -85166"/>
                <a:gd name="adj2" fmla="val 187089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9" name="Shape 439"/>
            <p:cNvSpPr txBox="1"/>
            <p:nvPr/>
          </p:nvSpPr>
          <p:spPr>
            <a:xfrm>
              <a:off x="108734" y="2979300"/>
              <a:ext cx="3406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40" name="Shape 440"/>
            <p:cNvCxnSpPr>
              <a:stCxn id="431" idx="5"/>
              <a:endCxn id="431" idx="2"/>
            </p:cNvCxnSpPr>
            <p:nvPr/>
          </p:nvCxnSpPr>
          <p:spPr>
            <a:xfrm rot="5400000" flipH="1">
              <a:off x="763420" y="3645094"/>
              <a:ext cx="193500" cy="477600"/>
            </a:xfrm>
            <a:prstGeom prst="curvedConnector4">
              <a:avLst>
                <a:gd name="adj1" fmla="val -164498"/>
                <a:gd name="adj2" fmla="val 149851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901008" y="41307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442" name="Shape 442"/>
          <p:cNvGrpSpPr/>
          <p:nvPr/>
        </p:nvGrpSpPr>
        <p:grpSpPr>
          <a:xfrm>
            <a:off x="5395568" y="2770954"/>
            <a:ext cx="1250115" cy="346249"/>
            <a:chOff x="5670092" y="3442814"/>
            <a:chExt cx="1666821" cy="461665"/>
          </a:xfrm>
        </p:grpSpPr>
        <p:sp>
          <p:nvSpPr>
            <p:cNvPr id="443" name="Shape 443"/>
            <p:cNvSpPr txBox="1"/>
            <p:nvPr/>
          </p:nvSpPr>
          <p:spPr>
            <a:xfrm>
              <a:off x="5670092" y="3442814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sp>
          <p:nvSpPr>
            <p:cNvPr id="444" name="Shape 444"/>
            <p:cNvSpPr txBox="1"/>
            <p:nvPr/>
          </p:nvSpPr>
          <p:spPr>
            <a:xfrm>
              <a:off x="6588223" y="3442814"/>
              <a:ext cx="74869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cxnSp>
          <p:nvCxnSpPr>
            <p:cNvPr id="445" name="Shape 445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46" name="Shape 446"/>
          <p:cNvGrpSpPr/>
          <p:nvPr/>
        </p:nvGrpSpPr>
        <p:grpSpPr>
          <a:xfrm>
            <a:off x="5400370" y="3160064"/>
            <a:ext cx="1277889" cy="427256"/>
            <a:chOff x="5676492" y="3889623"/>
            <a:chExt cx="1703851" cy="569675"/>
          </a:xfrm>
        </p:grpSpPr>
        <p:sp>
          <p:nvSpPr>
            <p:cNvPr id="447" name="Shape 447"/>
            <p:cNvSpPr txBox="1"/>
            <p:nvPr/>
          </p:nvSpPr>
          <p:spPr>
            <a:xfrm>
              <a:off x="6631654" y="3889623"/>
              <a:ext cx="74868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48" name="Shape 448"/>
            <p:cNvSpPr txBox="1"/>
            <p:nvPr/>
          </p:nvSpPr>
          <p:spPr>
            <a:xfrm>
              <a:off x="5676492" y="3889623"/>
              <a:ext cx="55656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  <p:cxnSp>
          <p:nvCxnSpPr>
            <p:cNvPr id="449" name="Shape 449"/>
            <p:cNvCxnSpPr/>
            <p:nvPr/>
          </p:nvCxnSpPr>
          <p:spPr>
            <a:xfrm rot="10800000">
              <a:off x="6902761" y="424327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50" name="Shape 450"/>
          <p:cNvGrpSpPr/>
          <p:nvPr/>
        </p:nvGrpSpPr>
        <p:grpSpPr>
          <a:xfrm>
            <a:off x="4896036" y="2468704"/>
            <a:ext cx="2133817" cy="346248"/>
            <a:chOff x="5446735" y="2852935"/>
            <a:chExt cx="2845089" cy="461664"/>
          </a:xfrm>
        </p:grpSpPr>
        <p:sp>
          <p:nvSpPr>
            <p:cNvPr id="451" name="Shape 451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452" name="Shape 452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453" name="Shape 453"/>
            <p:cNvCxnSpPr/>
            <p:nvPr/>
          </p:nvCxnSpPr>
          <p:spPr>
            <a:xfrm>
              <a:off x="5446735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4" name="Shape 454"/>
          <p:cNvGrpSpPr/>
          <p:nvPr/>
        </p:nvGrpSpPr>
        <p:grpSpPr>
          <a:xfrm>
            <a:off x="5344609" y="3538108"/>
            <a:ext cx="1333650" cy="410616"/>
            <a:chOff x="5561657" y="4321671"/>
            <a:chExt cx="1778200" cy="547488"/>
          </a:xfrm>
        </p:grpSpPr>
        <p:sp>
          <p:nvSpPr>
            <p:cNvPr id="455" name="Shape 455"/>
            <p:cNvSpPr txBox="1"/>
            <p:nvPr/>
          </p:nvSpPr>
          <p:spPr>
            <a:xfrm>
              <a:off x="6605456" y="4321671"/>
              <a:ext cx="73440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56" name="Shape 456"/>
            <p:cNvSpPr txBox="1"/>
            <p:nvPr/>
          </p:nvSpPr>
          <p:spPr>
            <a:xfrm>
              <a:off x="5561657" y="4321671"/>
              <a:ext cx="80052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{A,B}</a:t>
              </a:r>
            </a:p>
          </p:txBody>
        </p:sp>
        <p:cxnSp>
          <p:nvCxnSpPr>
            <p:cNvPr id="457" name="Shape 457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458" name="Shape 458"/>
          <p:cNvGrpSpPr/>
          <p:nvPr/>
        </p:nvGrpSpPr>
        <p:grpSpPr>
          <a:xfrm>
            <a:off x="5223410" y="3970157"/>
            <a:ext cx="1465705" cy="410615"/>
            <a:chOff x="5440546" y="4797151"/>
            <a:chExt cx="1954272" cy="547487"/>
          </a:xfrm>
        </p:grpSpPr>
        <p:sp>
          <p:nvSpPr>
            <p:cNvPr id="459" name="Shape 459"/>
            <p:cNvSpPr txBox="1"/>
            <p:nvPr/>
          </p:nvSpPr>
          <p:spPr>
            <a:xfrm>
              <a:off x="6660420" y="4797151"/>
              <a:ext cx="734398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</a:p>
          </p:txBody>
        </p:sp>
        <p:sp>
          <p:nvSpPr>
            <p:cNvPr id="460" name="Shape 460"/>
            <p:cNvSpPr txBox="1"/>
            <p:nvPr/>
          </p:nvSpPr>
          <p:spPr>
            <a:xfrm>
              <a:off x="5440546" y="4797151"/>
              <a:ext cx="104387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{A,B,</a:t>
              </a:r>
              <a:r>
                <a:rPr lang="en-US" sz="1800" b="1" dirty="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}</a:t>
              </a:r>
            </a:p>
          </p:txBody>
        </p:sp>
        <p:cxnSp>
          <p:nvCxnSpPr>
            <p:cNvPr id="461" name="Shape 461"/>
            <p:cNvCxnSpPr/>
            <p:nvPr/>
          </p:nvCxnSpPr>
          <p:spPr>
            <a:xfrm rot="10800000">
              <a:off x="7251152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70B8AAA-1DD2-D144-B0DA-BE967B2D650E}"/>
              </a:ext>
            </a:extLst>
          </p:cNvPr>
          <p:cNvSpPr txBox="1"/>
          <p:nvPr/>
        </p:nvSpPr>
        <p:spPr>
          <a:xfrm>
            <a:off x="628650" y="1409867"/>
            <a:ext cx="6935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/>
              <a:t>An NFA can reach multiple states simultaneously</a:t>
            </a:r>
          </a:p>
        </p:txBody>
      </p:sp>
      <p:sp>
        <p:nvSpPr>
          <p:cNvPr id="40" name="Rectangular Callout 39">
            <a:extLst>
              <a:ext uri="{FF2B5EF4-FFF2-40B4-BE49-F238E27FC236}">
                <a16:creationId xmlns:a16="http://schemas.microsoft.com/office/drawing/2014/main" id="{590F7783-73D2-FF4D-B41B-7F004CE155FB}"/>
              </a:ext>
            </a:extLst>
          </p:cNvPr>
          <p:cNvSpPr/>
          <p:nvPr/>
        </p:nvSpPr>
        <p:spPr>
          <a:xfrm>
            <a:off x="7563678" y="3633197"/>
            <a:ext cx="1302311" cy="770311"/>
          </a:xfrm>
          <a:prstGeom prst="wedgeRectCallout">
            <a:avLst>
              <a:gd name="adj1" fmla="val -32856"/>
              <a:gd name="adj2" fmla="val -67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Draw an NFA for </a:t>
            </a:r>
            <a:r>
              <a:rPr lang="en-US" sz="1400" dirty="0" err="1"/>
              <a:t>regexp</a:t>
            </a:r>
            <a:r>
              <a:rPr lang="en-US" sz="1400" dirty="0"/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(0|1)(0|1)*</a:t>
            </a:r>
          </a:p>
        </p:txBody>
      </p:sp>
      <p:sp>
        <p:nvSpPr>
          <p:cNvPr id="41" name="Rectangular Callout 40">
            <a:extLst>
              <a:ext uri="{FF2B5EF4-FFF2-40B4-BE49-F238E27FC236}">
                <a16:creationId xmlns:a16="http://schemas.microsoft.com/office/drawing/2014/main" id="{87A307B5-A370-C441-AF13-49A2B70DD25B}"/>
              </a:ext>
            </a:extLst>
          </p:cNvPr>
          <p:cNvSpPr/>
          <p:nvPr/>
        </p:nvSpPr>
        <p:spPr>
          <a:xfrm>
            <a:off x="1042593" y="3890969"/>
            <a:ext cx="1302311" cy="770311"/>
          </a:xfrm>
          <a:prstGeom prst="wedgeRectCallout">
            <a:avLst>
              <a:gd name="adj1" fmla="val -4050"/>
              <a:gd name="adj2" fmla="val -770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Write dow</a:t>
            </a:r>
            <a:r>
              <a:rPr lang="en-US" dirty="0"/>
              <a:t>n the </a:t>
            </a:r>
            <a:r>
              <a:rPr lang="en-US" dirty="0" err="1"/>
              <a:t>regexp</a:t>
            </a:r>
            <a:r>
              <a:rPr lang="en-US" dirty="0"/>
              <a:t> for this NFA.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/>
              <a:t>Nondeterministic to Deterministic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Shape 430"/>
          <p:cNvGrpSpPr/>
          <p:nvPr/>
        </p:nvGrpSpPr>
        <p:grpSpPr>
          <a:xfrm>
            <a:off x="1247321" y="1856100"/>
            <a:ext cx="3235807" cy="1209878"/>
            <a:chOff x="108734" y="2979300"/>
            <a:chExt cx="4314409" cy="1613171"/>
          </a:xfrm>
        </p:grpSpPr>
        <p:sp>
          <p:nvSpPr>
            <p:cNvPr id="431" name="Shape 431"/>
            <p:cNvSpPr/>
            <p:nvPr/>
          </p:nvSpPr>
          <p:spPr>
            <a:xfrm>
              <a:off x="621406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2159781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3863644" y="3513324"/>
              <a:ext cx="559500" cy="547500"/>
            </a:xfrm>
            <a:prstGeom prst="flowChartConnector">
              <a:avLst/>
            </a:prstGeom>
            <a:solidFill>
              <a:srgbClr val="FF9900"/>
            </a:solidFill>
            <a:ln w="2857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434" name="Shape 434"/>
            <p:cNvCxnSpPr>
              <a:stCxn id="431" idx="6"/>
              <a:endCxn id="432" idx="2"/>
            </p:cNvCxnSpPr>
            <p:nvPr/>
          </p:nvCxnSpPr>
          <p:spPr>
            <a:xfrm>
              <a:off x="1180906" y="3787074"/>
              <a:ext cx="978899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cxnSp>
          <p:nvCxnSpPr>
            <p:cNvPr id="435" name="Shape 435"/>
            <p:cNvCxnSpPr>
              <a:stCxn id="432" idx="6"/>
              <a:endCxn id="433" idx="2"/>
            </p:cNvCxnSpPr>
            <p:nvPr/>
          </p:nvCxnSpPr>
          <p:spPr>
            <a:xfrm>
              <a:off x="2719281" y="3787074"/>
              <a:ext cx="11445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6" name="Shape 436"/>
            <p:cNvSpPr txBox="1"/>
            <p:nvPr/>
          </p:nvSpPr>
          <p:spPr>
            <a:xfrm>
              <a:off x="1499944" y="33253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437" name="Shape 437"/>
            <p:cNvSpPr txBox="1"/>
            <p:nvPr/>
          </p:nvSpPr>
          <p:spPr>
            <a:xfrm>
              <a:off x="3063925" y="3325396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438" name="Shape 438"/>
            <p:cNvCxnSpPr>
              <a:stCxn id="431" idx="2"/>
              <a:endCxn id="431" idx="0"/>
            </p:cNvCxnSpPr>
            <p:nvPr/>
          </p:nvCxnSpPr>
          <p:spPr>
            <a:xfrm rot="10800000" flipH="1">
              <a:off x="621406" y="3513474"/>
              <a:ext cx="279900" cy="273600"/>
            </a:xfrm>
            <a:prstGeom prst="curvedConnector4">
              <a:avLst>
                <a:gd name="adj1" fmla="val -85166"/>
                <a:gd name="adj2" fmla="val 187089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39" name="Shape 439"/>
            <p:cNvSpPr txBox="1"/>
            <p:nvPr/>
          </p:nvSpPr>
          <p:spPr>
            <a:xfrm>
              <a:off x="108734" y="2979300"/>
              <a:ext cx="340658" cy="461664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440" name="Shape 440"/>
            <p:cNvCxnSpPr>
              <a:stCxn id="431" idx="5"/>
              <a:endCxn id="431" idx="2"/>
            </p:cNvCxnSpPr>
            <p:nvPr/>
          </p:nvCxnSpPr>
          <p:spPr>
            <a:xfrm rot="5400000" flipH="1">
              <a:off x="763420" y="3645094"/>
              <a:ext cx="193500" cy="477600"/>
            </a:xfrm>
            <a:prstGeom prst="curvedConnector4">
              <a:avLst>
                <a:gd name="adj1" fmla="val -164498"/>
                <a:gd name="adj2" fmla="val 149851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lg" len="lg"/>
            </a:ln>
          </p:spPr>
        </p:cxnSp>
        <p:sp>
          <p:nvSpPr>
            <p:cNvPr id="441" name="Shape 441"/>
            <p:cNvSpPr txBox="1"/>
            <p:nvPr/>
          </p:nvSpPr>
          <p:spPr>
            <a:xfrm>
              <a:off x="901008" y="4130771"/>
              <a:ext cx="340800" cy="461700"/>
            </a:xfrm>
            <a:prstGeom prst="rect">
              <a:avLst/>
            </a:prstGeom>
            <a:noFill/>
            <a:ln w="2857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5B6E5A-BBBD-AF4E-91B7-00DA42143470}"/>
              </a:ext>
            </a:extLst>
          </p:cNvPr>
          <p:cNvGrpSpPr/>
          <p:nvPr/>
        </p:nvGrpSpPr>
        <p:grpSpPr>
          <a:xfrm>
            <a:off x="4820571" y="1960245"/>
            <a:ext cx="2577536" cy="346248"/>
            <a:chOff x="4640975" y="3039815"/>
            <a:chExt cx="3436715" cy="461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Shape 451"/>
                <p:cNvSpPr txBox="1"/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DFA state,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Σ</m:t>
                      </m:r>
                    </m:oMath>
                  </a14:m>
                  <a:endPara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51" name="Shape 4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blipFill>
                  <a:blip r:embed="rId3"/>
                  <a:stretch>
                    <a:fillRect l="-4412" t="-5405" b="-270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2" name="Shape 452"/>
            <p:cNvSpPr txBox="1"/>
            <p:nvPr/>
          </p:nvSpPr>
          <p:spPr>
            <a:xfrm>
              <a:off x="6601501" y="3039815"/>
              <a:ext cx="147618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DFA state</a:t>
              </a:r>
            </a:p>
          </p:txBody>
        </p:sp>
        <p:cxnSp>
          <p:nvCxnSpPr>
            <p:cNvPr id="453" name="Shape 453"/>
            <p:cNvCxnSpPr>
              <a:cxnSpLocks/>
            </p:cNvCxnSpPr>
            <p:nvPr/>
          </p:nvCxnSpPr>
          <p:spPr>
            <a:xfrm>
              <a:off x="4640975" y="3471863"/>
              <a:ext cx="343671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" name="Shape 453">
            <a:extLst>
              <a:ext uri="{FF2B5EF4-FFF2-40B4-BE49-F238E27FC236}">
                <a16:creationId xmlns:a16="http://schemas.microsoft.com/office/drawing/2014/main" id="{07DC6060-7E18-5F4D-A21C-0324D213D740}"/>
              </a:ext>
            </a:extLst>
          </p:cNvPr>
          <p:cNvCxnSpPr>
            <a:cxnSpLocks/>
          </p:cNvCxnSpPr>
          <p:nvPr/>
        </p:nvCxnSpPr>
        <p:spPr>
          <a:xfrm>
            <a:off x="4867948" y="3105110"/>
            <a:ext cx="257753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CEB9F-8579-6D48-8757-F46F1EC1FDB8}"/>
              </a:ext>
            </a:extLst>
          </p:cNvPr>
          <p:cNvGrpSpPr/>
          <p:nvPr/>
        </p:nvGrpSpPr>
        <p:grpSpPr>
          <a:xfrm>
            <a:off x="5192611" y="2324873"/>
            <a:ext cx="1993255" cy="349325"/>
            <a:chOff x="5137029" y="3525986"/>
            <a:chExt cx="2657673" cy="465766"/>
          </a:xfrm>
        </p:grpSpPr>
        <p:sp>
          <p:nvSpPr>
            <p:cNvPr id="443" name="Shape 443"/>
            <p:cNvSpPr txBox="1"/>
            <p:nvPr/>
          </p:nvSpPr>
          <p:spPr>
            <a:xfrm>
              <a:off x="5137029" y="3530088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0</a:t>
              </a:r>
            </a:p>
          </p:txBody>
        </p:sp>
        <p:sp>
          <p:nvSpPr>
            <p:cNvPr id="41" name="Shape 443">
              <a:extLst>
                <a:ext uri="{FF2B5EF4-FFF2-40B4-BE49-F238E27FC236}">
                  <a16:creationId xmlns:a16="http://schemas.microsoft.com/office/drawing/2014/main" id="{C61D68BE-5D8F-5F40-AAC1-69DE471BC7E1}"/>
                </a:ext>
              </a:extLst>
            </p:cNvPr>
            <p:cNvSpPr txBox="1"/>
            <p:nvPr/>
          </p:nvSpPr>
          <p:spPr>
            <a:xfrm>
              <a:off x="6553200" y="3525986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0ABED5-6E53-754E-BA34-D5942D1A9178}"/>
              </a:ext>
            </a:extLst>
          </p:cNvPr>
          <p:cNvGrpSpPr/>
          <p:nvPr/>
        </p:nvGrpSpPr>
        <p:grpSpPr>
          <a:xfrm>
            <a:off x="5192611" y="2671122"/>
            <a:ext cx="1895927" cy="367705"/>
            <a:chOff x="5137029" y="3987650"/>
            <a:chExt cx="2527902" cy="490273"/>
          </a:xfrm>
        </p:grpSpPr>
        <p:sp>
          <p:nvSpPr>
            <p:cNvPr id="37" name="Shape 443">
              <a:extLst>
                <a:ext uri="{FF2B5EF4-FFF2-40B4-BE49-F238E27FC236}">
                  <a16:creationId xmlns:a16="http://schemas.microsoft.com/office/drawing/2014/main" id="{3C4CBAB0-E036-3E47-87A5-DBC298417A30}"/>
                </a:ext>
              </a:extLst>
            </p:cNvPr>
            <p:cNvSpPr txBox="1"/>
            <p:nvPr/>
          </p:nvSpPr>
          <p:spPr>
            <a:xfrm>
              <a:off x="5137029" y="4016259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1</a:t>
              </a:r>
            </a:p>
          </p:txBody>
        </p:sp>
        <p:sp>
          <p:nvSpPr>
            <p:cNvPr id="42" name="Shape 443">
              <a:extLst>
                <a:ext uri="{FF2B5EF4-FFF2-40B4-BE49-F238E27FC236}">
                  <a16:creationId xmlns:a16="http://schemas.microsoft.com/office/drawing/2014/main" id="{B8CE654C-2DAD-E64A-B0C3-F2F078DBE1BE}"/>
                </a:ext>
              </a:extLst>
            </p:cNvPr>
            <p:cNvSpPr txBox="1"/>
            <p:nvPr/>
          </p:nvSpPr>
          <p:spPr>
            <a:xfrm>
              <a:off x="6423429" y="3987650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9DDCF0-E5C7-7843-A047-75A06C1F97A0}"/>
              </a:ext>
            </a:extLst>
          </p:cNvPr>
          <p:cNvGrpSpPr/>
          <p:nvPr/>
        </p:nvGrpSpPr>
        <p:grpSpPr>
          <a:xfrm>
            <a:off x="4984362" y="3137992"/>
            <a:ext cx="2325737" cy="360713"/>
            <a:chOff x="4859363" y="4610144"/>
            <a:chExt cx="3100983" cy="480950"/>
          </a:xfrm>
        </p:grpSpPr>
        <p:sp>
          <p:nvSpPr>
            <p:cNvPr id="43" name="Shape 443">
              <a:extLst>
                <a:ext uri="{FF2B5EF4-FFF2-40B4-BE49-F238E27FC236}">
                  <a16:creationId xmlns:a16="http://schemas.microsoft.com/office/drawing/2014/main" id="{968F9BAF-5CF5-5C41-9672-4E9BCBB3CAAB}"/>
                </a:ext>
              </a:extLst>
            </p:cNvPr>
            <p:cNvSpPr txBox="1"/>
            <p:nvPr/>
          </p:nvSpPr>
          <p:spPr>
            <a:xfrm>
              <a:off x="4859363" y="4610144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0</a:t>
              </a:r>
            </a:p>
          </p:txBody>
        </p:sp>
        <p:sp>
          <p:nvSpPr>
            <p:cNvPr id="45" name="Shape 443">
              <a:extLst>
                <a:ext uri="{FF2B5EF4-FFF2-40B4-BE49-F238E27FC236}">
                  <a16:creationId xmlns:a16="http://schemas.microsoft.com/office/drawing/2014/main" id="{6DD551D6-6FA8-5149-A4A2-CC0A9EF25438}"/>
                </a:ext>
              </a:extLst>
            </p:cNvPr>
            <p:cNvSpPr txBox="1"/>
            <p:nvPr/>
          </p:nvSpPr>
          <p:spPr>
            <a:xfrm>
              <a:off x="6718844" y="4629430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4B2A3E-C86C-5340-B6C6-DD0A7C7DE296}"/>
              </a:ext>
            </a:extLst>
          </p:cNvPr>
          <p:cNvGrpSpPr/>
          <p:nvPr/>
        </p:nvGrpSpPr>
        <p:grpSpPr>
          <a:xfrm>
            <a:off x="4984361" y="3481164"/>
            <a:ext cx="2104176" cy="367705"/>
            <a:chOff x="4859363" y="5067706"/>
            <a:chExt cx="2805568" cy="490273"/>
          </a:xfrm>
        </p:grpSpPr>
        <p:sp>
          <p:nvSpPr>
            <p:cNvPr id="44" name="Shape 443">
              <a:extLst>
                <a:ext uri="{FF2B5EF4-FFF2-40B4-BE49-F238E27FC236}">
                  <a16:creationId xmlns:a16="http://schemas.microsoft.com/office/drawing/2014/main" id="{93C2505F-AE96-AF4B-9F05-1E55D02B6F06}"/>
                </a:ext>
              </a:extLst>
            </p:cNvPr>
            <p:cNvSpPr txBox="1"/>
            <p:nvPr/>
          </p:nvSpPr>
          <p:spPr>
            <a:xfrm>
              <a:off x="4859363" y="5096315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1</a:t>
              </a:r>
            </a:p>
          </p:txBody>
        </p:sp>
        <p:sp>
          <p:nvSpPr>
            <p:cNvPr id="46" name="Shape 443">
              <a:extLst>
                <a:ext uri="{FF2B5EF4-FFF2-40B4-BE49-F238E27FC236}">
                  <a16:creationId xmlns:a16="http://schemas.microsoft.com/office/drawing/2014/main" id="{99490C44-C8D5-0F47-A81E-1BC8746E077C}"/>
                </a:ext>
              </a:extLst>
            </p:cNvPr>
            <p:cNvSpPr txBox="1"/>
            <p:nvPr/>
          </p:nvSpPr>
          <p:spPr>
            <a:xfrm>
              <a:off x="6423429" y="5067706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cxnSp>
        <p:nvCxnSpPr>
          <p:cNvPr id="47" name="Shape 453">
            <a:extLst>
              <a:ext uri="{FF2B5EF4-FFF2-40B4-BE49-F238E27FC236}">
                <a16:creationId xmlns:a16="http://schemas.microsoft.com/office/drawing/2014/main" id="{BF4D151D-4999-B749-8773-B294A00F9A70}"/>
              </a:ext>
            </a:extLst>
          </p:cNvPr>
          <p:cNvCxnSpPr>
            <a:cxnSpLocks/>
          </p:cNvCxnSpPr>
          <p:nvPr/>
        </p:nvCxnSpPr>
        <p:spPr>
          <a:xfrm>
            <a:off x="4867948" y="3885348"/>
            <a:ext cx="257753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D8A2F2-BA07-6540-BE07-DC6E9FF9E0A3}"/>
              </a:ext>
            </a:extLst>
          </p:cNvPr>
          <p:cNvGrpSpPr/>
          <p:nvPr/>
        </p:nvGrpSpPr>
        <p:grpSpPr>
          <a:xfrm>
            <a:off x="4768840" y="3918229"/>
            <a:ext cx="2561621" cy="360122"/>
            <a:chOff x="4572000" y="5650461"/>
            <a:chExt cx="3415495" cy="480162"/>
          </a:xfrm>
        </p:grpSpPr>
        <p:sp>
          <p:nvSpPr>
            <p:cNvPr id="48" name="Shape 443">
              <a:extLst>
                <a:ext uri="{FF2B5EF4-FFF2-40B4-BE49-F238E27FC236}">
                  <a16:creationId xmlns:a16="http://schemas.microsoft.com/office/drawing/2014/main" id="{5DA6860E-6F24-E242-9BEF-29CD228A14B1}"/>
                </a:ext>
              </a:extLst>
            </p:cNvPr>
            <p:cNvSpPr txBox="1"/>
            <p:nvPr/>
          </p:nvSpPr>
          <p:spPr>
            <a:xfrm>
              <a:off x="4572000" y="5650461"/>
              <a:ext cx="152886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C}, 0</a:t>
              </a:r>
            </a:p>
          </p:txBody>
        </p:sp>
        <p:sp>
          <p:nvSpPr>
            <p:cNvPr id="50" name="Shape 443">
              <a:extLst>
                <a:ext uri="{FF2B5EF4-FFF2-40B4-BE49-F238E27FC236}">
                  <a16:creationId xmlns:a16="http://schemas.microsoft.com/office/drawing/2014/main" id="{B37E17D9-6D0C-9344-9D20-685471AA6547}"/>
                </a:ext>
              </a:extLst>
            </p:cNvPr>
            <p:cNvSpPr txBox="1"/>
            <p:nvPr/>
          </p:nvSpPr>
          <p:spPr>
            <a:xfrm>
              <a:off x="6745993" y="5668959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4F62DC-28BD-6C43-ABFD-3A0026921738}"/>
              </a:ext>
            </a:extLst>
          </p:cNvPr>
          <p:cNvGrpSpPr/>
          <p:nvPr/>
        </p:nvGrpSpPr>
        <p:grpSpPr>
          <a:xfrm>
            <a:off x="4768840" y="4261401"/>
            <a:ext cx="2319698" cy="367705"/>
            <a:chOff x="4572000" y="6108023"/>
            <a:chExt cx="3092931" cy="490273"/>
          </a:xfrm>
        </p:grpSpPr>
        <p:sp>
          <p:nvSpPr>
            <p:cNvPr id="49" name="Shape 443">
              <a:extLst>
                <a:ext uri="{FF2B5EF4-FFF2-40B4-BE49-F238E27FC236}">
                  <a16:creationId xmlns:a16="http://schemas.microsoft.com/office/drawing/2014/main" id="{19249A37-4369-0341-BB1C-26FF34B1D7CD}"/>
                </a:ext>
              </a:extLst>
            </p:cNvPr>
            <p:cNvSpPr txBox="1"/>
            <p:nvPr/>
          </p:nvSpPr>
          <p:spPr>
            <a:xfrm>
              <a:off x="4572000" y="6136632"/>
              <a:ext cx="1528865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B, C}, 1</a:t>
              </a:r>
            </a:p>
          </p:txBody>
        </p:sp>
        <p:sp>
          <p:nvSpPr>
            <p:cNvPr id="51" name="Shape 443">
              <a:extLst>
                <a:ext uri="{FF2B5EF4-FFF2-40B4-BE49-F238E27FC236}">
                  <a16:creationId xmlns:a16="http://schemas.microsoft.com/office/drawing/2014/main" id="{DA18FA42-A681-BE44-B6AE-157AE8D43E3B}"/>
                </a:ext>
              </a:extLst>
            </p:cNvPr>
            <p:cNvSpPr txBox="1"/>
            <p:nvPr/>
          </p:nvSpPr>
          <p:spPr>
            <a:xfrm>
              <a:off x="6423429" y="6108023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</a:t>
              </a:r>
            </a:p>
          </p:txBody>
        </p:sp>
      </p:grpSp>
      <p:cxnSp>
        <p:nvCxnSpPr>
          <p:cNvPr id="59" name="Shape 434">
            <a:extLst>
              <a:ext uri="{FF2B5EF4-FFF2-40B4-BE49-F238E27FC236}">
                <a16:creationId xmlns:a16="http://schemas.microsoft.com/office/drawing/2014/main" id="{3E2C24FE-8071-CB40-AA4A-700E403363CF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2371535" y="3983090"/>
            <a:ext cx="483699" cy="1639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" name="Shape 431">
            <a:extLst>
              <a:ext uri="{FF2B5EF4-FFF2-40B4-BE49-F238E27FC236}">
                <a16:creationId xmlns:a16="http://schemas.microsoft.com/office/drawing/2014/main" id="{30F8F1C3-3D42-B640-A6E1-976CE09FC1FB}"/>
              </a:ext>
            </a:extLst>
          </p:cNvPr>
          <p:cNvSpPr/>
          <p:nvPr/>
        </p:nvSpPr>
        <p:spPr>
          <a:xfrm>
            <a:off x="2749454" y="3404441"/>
            <a:ext cx="722313" cy="67793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{A,B}</a:t>
            </a:r>
          </a:p>
        </p:txBody>
      </p:sp>
      <p:sp>
        <p:nvSpPr>
          <p:cNvPr id="54" name="Shape 431">
            <a:extLst>
              <a:ext uri="{FF2B5EF4-FFF2-40B4-BE49-F238E27FC236}">
                <a16:creationId xmlns:a16="http://schemas.microsoft.com/office/drawing/2014/main" id="{ED6F51EB-CE14-1E40-81ED-A18BB247F290}"/>
              </a:ext>
            </a:extLst>
          </p:cNvPr>
          <p:cNvSpPr/>
          <p:nvPr/>
        </p:nvSpPr>
        <p:spPr>
          <a:xfrm>
            <a:off x="1649222" y="3903088"/>
            <a:ext cx="722313" cy="67793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{A}</a:t>
            </a:r>
          </a:p>
        </p:txBody>
      </p:sp>
      <p:sp>
        <p:nvSpPr>
          <p:cNvPr id="62" name="Shape 436">
            <a:extLst>
              <a:ext uri="{FF2B5EF4-FFF2-40B4-BE49-F238E27FC236}">
                <a16:creationId xmlns:a16="http://schemas.microsoft.com/office/drawing/2014/main" id="{F8F7634C-CBD6-B849-815D-06389F4F9D1F}"/>
              </a:ext>
            </a:extLst>
          </p:cNvPr>
          <p:cNvSpPr txBox="1"/>
          <p:nvPr/>
        </p:nvSpPr>
        <p:spPr>
          <a:xfrm>
            <a:off x="2485585" y="4029493"/>
            <a:ext cx="255600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3" name="Shape 438">
            <a:extLst>
              <a:ext uri="{FF2B5EF4-FFF2-40B4-BE49-F238E27FC236}">
                <a16:creationId xmlns:a16="http://schemas.microsoft.com/office/drawing/2014/main" id="{D9145A8A-A845-6345-BFA0-BE70173420E3}"/>
              </a:ext>
            </a:extLst>
          </p:cNvPr>
          <p:cNvCxnSpPr/>
          <p:nvPr/>
        </p:nvCxnSpPr>
        <p:spPr>
          <a:xfrm rot="10800000" flipH="1">
            <a:off x="1644681" y="3944699"/>
            <a:ext cx="209925" cy="205200"/>
          </a:xfrm>
          <a:prstGeom prst="curvedConnector4">
            <a:avLst>
              <a:gd name="adj1" fmla="val -85166"/>
              <a:gd name="adj2" fmla="val 1870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" name="Shape 439">
            <a:extLst>
              <a:ext uri="{FF2B5EF4-FFF2-40B4-BE49-F238E27FC236}">
                <a16:creationId xmlns:a16="http://schemas.microsoft.com/office/drawing/2014/main" id="{2E265506-E987-D84C-A8AE-0A9B41D6F2DF}"/>
              </a:ext>
            </a:extLst>
          </p:cNvPr>
          <p:cNvSpPr txBox="1"/>
          <p:nvPr/>
        </p:nvSpPr>
        <p:spPr>
          <a:xfrm>
            <a:off x="1260177" y="3544069"/>
            <a:ext cx="255494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" name="Shape 439">
            <a:extLst>
              <a:ext uri="{FF2B5EF4-FFF2-40B4-BE49-F238E27FC236}">
                <a16:creationId xmlns:a16="http://schemas.microsoft.com/office/drawing/2014/main" id="{66D5FD7D-6BC0-9443-B7C8-AE3E29F9CD32}"/>
              </a:ext>
            </a:extLst>
          </p:cNvPr>
          <p:cNvSpPr txBox="1"/>
          <p:nvPr/>
        </p:nvSpPr>
        <p:spPr>
          <a:xfrm>
            <a:off x="2420872" y="3193363"/>
            <a:ext cx="255494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8" name="Shape 434">
            <a:extLst>
              <a:ext uri="{FF2B5EF4-FFF2-40B4-BE49-F238E27FC236}">
                <a16:creationId xmlns:a16="http://schemas.microsoft.com/office/drawing/2014/main" id="{88A7DA8A-BFE0-4743-B317-727475E8EA9A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2265755" y="4481737"/>
            <a:ext cx="1168203" cy="20456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" name="Shape 438">
            <a:extLst>
              <a:ext uri="{FF2B5EF4-FFF2-40B4-BE49-F238E27FC236}">
                <a16:creationId xmlns:a16="http://schemas.microsoft.com/office/drawing/2014/main" id="{5051D28A-00DD-3F44-AA03-61D7A8094CD6}"/>
              </a:ext>
            </a:extLst>
          </p:cNvPr>
          <p:cNvCxnSpPr>
            <a:cxnSpLocks/>
            <a:stCxn id="55" idx="7"/>
            <a:endCxn id="55" idx="6"/>
          </p:cNvCxnSpPr>
          <p:nvPr/>
        </p:nvCxnSpPr>
        <p:spPr>
          <a:xfrm rot="16200000" flipH="1">
            <a:off x="4045050" y="4394590"/>
            <a:ext cx="300110" cy="120275"/>
          </a:xfrm>
          <a:prstGeom prst="curvedConnector4">
            <a:avLst>
              <a:gd name="adj1" fmla="val -98551"/>
              <a:gd name="adj2" fmla="val 24254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" name="Shape 439">
            <a:extLst>
              <a:ext uri="{FF2B5EF4-FFF2-40B4-BE49-F238E27FC236}">
                <a16:creationId xmlns:a16="http://schemas.microsoft.com/office/drawing/2014/main" id="{AB9FF5FA-69B4-BF41-A7E8-6D73CD98B625}"/>
              </a:ext>
            </a:extLst>
          </p:cNvPr>
          <p:cNvSpPr txBox="1"/>
          <p:nvPr/>
        </p:nvSpPr>
        <p:spPr>
          <a:xfrm>
            <a:off x="4228732" y="3644798"/>
            <a:ext cx="255494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3" name="Shape 436">
            <a:extLst>
              <a:ext uri="{FF2B5EF4-FFF2-40B4-BE49-F238E27FC236}">
                <a16:creationId xmlns:a16="http://schemas.microsoft.com/office/drawing/2014/main" id="{E086C0F8-42EA-3B4E-B21F-F1E85A5519D3}"/>
              </a:ext>
            </a:extLst>
          </p:cNvPr>
          <p:cNvSpPr txBox="1"/>
          <p:nvPr/>
        </p:nvSpPr>
        <p:spPr>
          <a:xfrm>
            <a:off x="2666875" y="4572232"/>
            <a:ext cx="232364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5" name="Shape 431">
            <a:extLst>
              <a:ext uri="{FF2B5EF4-FFF2-40B4-BE49-F238E27FC236}">
                <a16:creationId xmlns:a16="http://schemas.microsoft.com/office/drawing/2014/main" id="{4A446111-6739-3E4D-964A-B03502E5DA31}"/>
              </a:ext>
            </a:extLst>
          </p:cNvPr>
          <p:cNvSpPr/>
          <p:nvPr/>
        </p:nvSpPr>
        <p:spPr>
          <a:xfrm>
            <a:off x="3433957" y="4180363"/>
            <a:ext cx="821285" cy="848837"/>
          </a:xfrm>
          <a:prstGeom prst="flowChartConnector">
            <a:avLst/>
          </a:prstGeom>
          <a:solidFill>
            <a:srgbClr val="FF9900"/>
          </a:solidFill>
          <a:ln w="28575" cap="flat" cmpd="thinThick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{A,B,C}</a:t>
            </a:r>
          </a:p>
        </p:txBody>
      </p:sp>
      <p:cxnSp>
        <p:nvCxnSpPr>
          <p:cNvPr id="66" name="Shape 434">
            <a:extLst>
              <a:ext uri="{FF2B5EF4-FFF2-40B4-BE49-F238E27FC236}">
                <a16:creationId xmlns:a16="http://schemas.microsoft.com/office/drawing/2014/main" id="{C52D73AE-8B93-5F4B-84EA-15F809E38072}"/>
              </a:ext>
            </a:extLst>
          </p:cNvPr>
          <p:cNvCxnSpPr>
            <a:cxnSpLocks/>
            <a:stCxn id="53" idx="5"/>
            <a:endCxn id="55" idx="0"/>
          </p:cNvCxnSpPr>
          <p:nvPr/>
        </p:nvCxnSpPr>
        <p:spPr>
          <a:xfrm>
            <a:off x="3365987" y="3983090"/>
            <a:ext cx="478613" cy="1972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7F0B0F8-3E00-BC4A-848C-7184ACA2CE5E}"/>
              </a:ext>
            </a:extLst>
          </p:cNvPr>
          <p:cNvCxnSpPr>
            <a:stCxn id="53" idx="0"/>
            <a:endCxn id="54" idx="0"/>
          </p:cNvCxnSpPr>
          <p:nvPr/>
        </p:nvCxnSpPr>
        <p:spPr>
          <a:xfrm rot="16200000" flipH="1" flipV="1">
            <a:off x="2311171" y="3103649"/>
            <a:ext cx="498647" cy="1100232"/>
          </a:xfrm>
          <a:prstGeom prst="curvedConnector3">
            <a:avLst>
              <a:gd name="adj1" fmla="val -343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436">
            <a:extLst>
              <a:ext uri="{FF2B5EF4-FFF2-40B4-BE49-F238E27FC236}">
                <a16:creationId xmlns:a16="http://schemas.microsoft.com/office/drawing/2014/main" id="{6500A58D-E6D4-8A44-B990-B5F4D6CD1CE6}"/>
              </a:ext>
            </a:extLst>
          </p:cNvPr>
          <p:cNvSpPr txBox="1"/>
          <p:nvPr/>
        </p:nvSpPr>
        <p:spPr>
          <a:xfrm>
            <a:off x="3530384" y="3735452"/>
            <a:ext cx="255600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91697A-5949-5044-8DFB-6A0C07A8F123}"/>
              </a:ext>
            </a:extLst>
          </p:cNvPr>
          <p:cNvSpPr txBox="1"/>
          <p:nvPr/>
        </p:nvSpPr>
        <p:spPr>
          <a:xfrm>
            <a:off x="628650" y="1186857"/>
            <a:ext cx="7454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/>
              <a:t>The Subset Construction converts an NFA into a DFA </a:t>
            </a:r>
          </a:p>
        </p:txBody>
      </p:sp>
    </p:spTree>
    <p:extLst>
      <p:ext uri="{BB962C8B-B14F-4D97-AF65-F5344CB8AC3E}">
        <p14:creationId xmlns:p14="http://schemas.microsoft.com/office/powerpoint/2010/main" val="8124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62" grpId="0" animBg="1"/>
      <p:bldP spid="64" grpId="0" animBg="1"/>
      <p:bldP spid="76" grpId="0" animBg="1"/>
      <p:bldP spid="78" grpId="0" animBg="1"/>
      <p:bldP spid="83" grpId="0" animBg="1"/>
      <p:bldP spid="55" grpId="0" animBg="1"/>
      <p:bldP spid="8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/>
              <a:t>Nondeterministic to Deterministic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" name="Shape 434">
            <a:extLst>
              <a:ext uri="{FF2B5EF4-FFF2-40B4-BE49-F238E27FC236}">
                <a16:creationId xmlns:a16="http://schemas.microsoft.com/office/drawing/2014/main" id="{3E2C24FE-8071-CB40-AA4A-700E403363CF}"/>
              </a:ext>
            </a:extLst>
          </p:cNvPr>
          <p:cNvCxnSpPr>
            <a:cxnSpLocks/>
            <a:endCxn id="53" idx="3"/>
          </p:cNvCxnSpPr>
          <p:nvPr/>
        </p:nvCxnSpPr>
        <p:spPr>
          <a:xfrm flipV="1">
            <a:off x="4033729" y="2104178"/>
            <a:ext cx="483699" cy="163938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53" name="Shape 431">
            <a:extLst>
              <a:ext uri="{FF2B5EF4-FFF2-40B4-BE49-F238E27FC236}">
                <a16:creationId xmlns:a16="http://schemas.microsoft.com/office/drawing/2014/main" id="{30F8F1C3-3D42-B640-A6E1-976CE09FC1FB}"/>
              </a:ext>
            </a:extLst>
          </p:cNvPr>
          <p:cNvSpPr/>
          <p:nvPr/>
        </p:nvSpPr>
        <p:spPr>
          <a:xfrm>
            <a:off x="4411648" y="1525528"/>
            <a:ext cx="722313" cy="677930"/>
          </a:xfrm>
          <a:prstGeom prst="flowChartConnector">
            <a:avLst/>
          </a:prstGeom>
          <a:solidFill>
            <a:srgbClr val="FF9900"/>
          </a:solidFill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{A,B}</a:t>
            </a:r>
          </a:p>
        </p:txBody>
      </p:sp>
      <p:sp>
        <p:nvSpPr>
          <p:cNvPr id="54" name="Shape 431">
            <a:extLst>
              <a:ext uri="{FF2B5EF4-FFF2-40B4-BE49-F238E27FC236}">
                <a16:creationId xmlns:a16="http://schemas.microsoft.com/office/drawing/2014/main" id="{ED6F51EB-CE14-1E40-81ED-A18BB247F290}"/>
              </a:ext>
            </a:extLst>
          </p:cNvPr>
          <p:cNvSpPr/>
          <p:nvPr/>
        </p:nvSpPr>
        <p:spPr>
          <a:xfrm>
            <a:off x="3311416" y="2024175"/>
            <a:ext cx="722313" cy="67793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{A}</a:t>
            </a:r>
          </a:p>
        </p:txBody>
      </p:sp>
      <p:sp>
        <p:nvSpPr>
          <p:cNvPr id="62" name="Shape 436">
            <a:extLst>
              <a:ext uri="{FF2B5EF4-FFF2-40B4-BE49-F238E27FC236}">
                <a16:creationId xmlns:a16="http://schemas.microsoft.com/office/drawing/2014/main" id="{F8F7634C-CBD6-B849-815D-06389F4F9D1F}"/>
              </a:ext>
            </a:extLst>
          </p:cNvPr>
          <p:cNvSpPr txBox="1"/>
          <p:nvPr/>
        </p:nvSpPr>
        <p:spPr>
          <a:xfrm>
            <a:off x="4147778" y="2150580"/>
            <a:ext cx="255600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63" name="Shape 438">
            <a:extLst>
              <a:ext uri="{FF2B5EF4-FFF2-40B4-BE49-F238E27FC236}">
                <a16:creationId xmlns:a16="http://schemas.microsoft.com/office/drawing/2014/main" id="{D9145A8A-A845-6345-BFA0-BE70173420E3}"/>
              </a:ext>
            </a:extLst>
          </p:cNvPr>
          <p:cNvCxnSpPr/>
          <p:nvPr/>
        </p:nvCxnSpPr>
        <p:spPr>
          <a:xfrm rot="10800000" flipH="1">
            <a:off x="3306875" y="2065787"/>
            <a:ext cx="209925" cy="205200"/>
          </a:xfrm>
          <a:prstGeom prst="curvedConnector4">
            <a:avLst>
              <a:gd name="adj1" fmla="val -85166"/>
              <a:gd name="adj2" fmla="val 18708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64" name="Shape 439">
            <a:extLst>
              <a:ext uri="{FF2B5EF4-FFF2-40B4-BE49-F238E27FC236}">
                <a16:creationId xmlns:a16="http://schemas.microsoft.com/office/drawing/2014/main" id="{2E265506-E987-D84C-A8AE-0A9B41D6F2DF}"/>
              </a:ext>
            </a:extLst>
          </p:cNvPr>
          <p:cNvSpPr txBox="1"/>
          <p:nvPr/>
        </p:nvSpPr>
        <p:spPr>
          <a:xfrm>
            <a:off x="2922370" y="1665156"/>
            <a:ext cx="255494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76" name="Shape 439">
            <a:extLst>
              <a:ext uri="{FF2B5EF4-FFF2-40B4-BE49-F238E27FC236}">
                <a16:creationId xmlns:a16="http://schemas.microsoft.com/office/drawing/2014/main" id="{66D5FD7D-6BC0-9443-B7C8-AE3E29F9CD32}"/>
              </a:ext>
            </a:extLst>
          </p:cNvPr>
          <p:cNvSpPr txBox="1"/>
          <p:nvPr/>
        </p:nvSpPr>
        <p:spPr>
          <a:xfrm>
            <a:off x="4083066" y="1314450"/>
            <a:ext cx="255494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8" name="Shape 434">
            <a:extLst>
              <a:ext uri="{FF2B5EF4-FFF2-40B4-BE49-F238E27FC236}">
                <a16:creationId xmlns:a16="http://schemas.microsoft.com/office/drawing/2014/main" id="{88A7DA8A-BFE0-4743-B317-727475E8EA9A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3927949" y="2602824"/>
            <a:ext cx="1168203" cy="204564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7" name="Shape 438">
            <a:extLst>
              <a:ext uri="{FF2B5EF4-FFF2-40B4-BE49-F238E27FC236}">
                <a16:creationId xmlns:a16="http://schemas.microsoft.com/office/drawing/2014/main" id="{5051D28A-00DD-3F44-AA03-61D7A8094CD6}"/>
              </a:ext>
            </a:extLst>
          </p:cNvPr>
          <p:cNvCxnSpPr>
            <a:cxnSpLocks/>
            <a:stCxn id="55" idx="7"/>
            <a:endCxn id="55" idx="6"/>
          </p:cNvCxnSpPr>
          <p:nvPr/>
        </p:nvCxnSpPr>
        <p:spPr>
          <a:xfrm rot="16200000" flipH="1">
            <a:off x="5707243" y="2515677"/>
            <a:ext cx="300110" cy="120275"/>
          </a:xfrm>
          <a:prstGeom prst="curvedConnector4">
            <a:avLst>
              <a:gd name="adj1" fmla="val -98551"/>
              <a:gd name="adj2" fmla="val 24254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8" name="Shape 439">
            <a:extLst>
              <a:ext uri="{FF2B5EF4-FFF2-40B4-BE49-F238E27FC236}">
                <a16:creationId xmlns:a16="http://schemas.microsoft.com/office/drawing/2014/main" id="{AB9FF5FA-69B4-BF41-A7E8-6D73CD98B625}"/>
              </a:ext>
            </a:extLst>
          </p:cNvPr>
          <p:cNvSpPr txBox="1"/>
          <p:nvPr/>
        </p:nvSpPr>
        <p:spPr>
          <a:xfrm>
            <a:off x="5878151" y="1793317"/>
            <a:ext cx="281043" cy="346248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3" name="Shape 436">
            <a:extLst>
              <a:ext uri="{FF2B5EF4-FFF2-40B4-BE49-F238E27FC236}">
                <a16:creationId xmlns:a16="http://schemas.microsoft.com/office/drawing/2014/main" id="{E086C0F8-42EA-3B4E-B21F-F1E85A5519D3}"/>
              </a:ext>
            </a:extLst>
          </p:cNvPr>
          <p:cNvSpPr txBox="1"/>
          <p:nvPr/>
        </p:nvSpPr>
        <p:spPr>
          <a:xfrm>
            <a:off x="4329069" y="2693319"/>
            <a:ext cx="232364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55" name="Shape 431">
            <a:extLst>
              <a:ext uri="{FF2B5EF4-FFF2-40B4-BE49-F238E27FC236}">
                <a16:creationId xmlns:a16="http://schemas.microsoft.com/office/drawing/2014/main" id="{4A446111-6739-3E4D-964A-B03502E5DA31}"/>
              </a:ext>
            </a:extLst>
          </p:cNvPr>
          <p:cNvSpPr/>
          <p:nvPr/>
        </p:nvSpPr>
        <p:spPr>
          <a:xfrm>
            <a:off x="5096151" y="2301451"/>
            <a:ext cx="821285" cy="848837"/>
          </a:xfrm>
          <a:prstGeom prst="flowChartConnector">
            <a:avLst/>
          </a:prstGeom>
          <a:solidFill>
            <a:srgbClr val="FF9900"/>
          </a:solidFill>
          <a:ln w="28575" cap="flat" cmpd="thinThick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{A,B,C}</a:t>
            </a:r>
          </a:p>
        </p:txBody>
      </p:sp>
      <p:cxnSp>
        <p:nvCxnSpPr>
          <p:cNvPr id="66" name="Shape 434">
            <a:extLst>
              <a:ext uri="{FF2B5EF4-FFF2-40B4-BE49-F238E27FC236}">
                <a16:creationId xmlns:a16="http://schemas.microsoft.com/office/drawing/2014/main" id="{C52D73AE-8B93-5F4B-84EA-15F809E38072}"/>
              </a:ext>
            </a:extLst>
          </p:cNvPr>
          <p:cNvCxnSpPr>
            <a:cxnSpLocks/>
            <a:stCxn id="53" idx="5"/>
            <a:endCxn id="55" idx="0"/>
          </p:cNvCxnSpPr>
          <p:nvPr/>
        </p:nvCxnSpPr>
        <p:spPr>
          <a:xfrm>
            <a:off x="5028181" y="2104177"/>
            <a:ext cx="478613" cy="19727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47F0B0F8-3E00-BC4A-848C-7184ACA2CE5E}"/>
              </a:ext>
            </a:extLst>
          </p:cNvPr>
          <p:cNvCxnSpPr>
            <a:stCxn id="53" idx="0"/>
            <a:endCxn id="54" idx="0"/>
          </p:cNvCxnSpPr>
          <p:nvPr/>
        </p:nvCxnSpPr>
        <p:spPr>
          <a:xfrm rot="16200000" flipH="1" flipV="1">
            <a:off x="3973365" y="1224736"/>
            <a:ext cx="498647" cy="1100232"/>
          </a:xfrm>
          <a:prstGeom prst="curvedConnector3">
            <a:avLst>
              <a:gd name="adj1" fmla="val -343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hape 436">
            <a:extLst>
              <a:ext uri="{FF2B5EF4-FFF2-40B4-BE49-F238E27FC236}">
                <a16:creationId xmlns:a16="http://schemas.microsoft.com/office/drawing/2014/main" id="{6500A58D-E6D4-8A44-B990-B5F4D6CD1CE6}"/>
              </a:ext>
            </a:extLst>
          </p:cNvPr>
          <p:cNvSpPr txBox="1"/>
          <p:nvPr/>
        </p:nvSpPr>
        <p:spPr>
          <a:xfrm>
            <a:off x="5192577" y="1856539"/>
            <a:ext cx="255600" cy="346275"/>
          </a:xfrm>
          <a:prstGeom prst="rect">
            <a:avLst/>
          </a:prstGeom>
          <a:noFill/>
          <a:ln w="2857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grpSp>
        <p:nvGrpSpPr>
          <p:cNvPr id="60" name="Shape 293">
            <a:extLst>
              <a:ext uri="{FF2B5EF4-FFF2-40B4-BE49-F238E27FC236}">
                <a16:creationId xmlns:a16="http://schemas.microsoft.com/office/drawing/2014/main" id="{E3CBC5EB-D52C-6440-8C4B-0015884C3E1B}"/>
              </a:ext>
            </a:extLst>
          </p:cNvPr>
          <p:cNvGrpSpPr/>
          <p:nvPr/>
        </p:nvGrpSpPr>
        <p:grpSpPr>
          <a:xfrm>
            <a:off x="2839574" y="3259649"/>
            <a:ext cx="3932700" cy="1546650"/>
            <a:chOff x="1819275" y="3367088"/>
            <a:chExt cx="5243600" cy="2062200"/>
          </a:xfrm>
        </p:grpSpPr>
        <p:sp>
          <p:nvSpPr>
            <p:cNvPr id="61" name="Shape 294">
              <a:extLst>
                <a:ext uri="{FF2B5EF4-FFF2-40B4-BE49-F238E27FC236}">
                  <a16:creationId xmlns:a16="http://schemas.microsoft.com/office/drawing/2014/main" id="{4E475F8C-3D13-3640-98BC-43DBD4824DAC}"/>
                </a:ext>
              </a:extLst>
            </p:cNvPr>
            <p:cNvSpPr/>
            <p:nvPr/>
          </p:nvSpPr>
          <p:spPr>
            <a:xfrm>
              <a:off x="2362200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5" name="Shape 295">
              <a:extLst>
                <a:ext uri="{FF2B5EF4-FFF2-40B4-BE49-F238E27FC236}">
                  <a16:creationId xmlns:a16="http://schemas.microsoft.com/office/drawing/2014/main" id="{3BA217BA-1DA1-DB40-8848-87341E813484}"/>
                </a:ext>
              </a:extLst>
            </p:cNvPr>
            <p:cNvSpPr/>
            <p:nvPr/>
          </p:nvSpPr>
          <p:spPr>
            <a:xfrm>
              <a:off x="4038601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7" name="Shape 296">
              <a:extLst>
                <a:ext uri="{FF2B5EF4-FFF2-40B4-BE49-F238E27FC236}">
                  <a16:creationId xmlns:a16="http://schemas.microsoft.com/office/drawing/2014/main" id="{CDE266BE-2DB7-ED42-88F2-BE52331D29EB}"/>
                </a:ext>
              </a:extLst>
            </p:cNvPr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</a:p>
          </p:txBody>
        </p:sp>
        <p:sp>
          <p:nvSpPr>
            <p:cNvPr id="68" name="Shape 297">
              <a:extLst>
                <a:ext uri="{FF2B5EF4-FFF2-40B4-BE49-F238E27FC236}">
                  <a16:creationId xmlns:a16="http://schemas.microsoft.com/office/drawing/2014/main" id="{7731CC7B-52D6-C446-A911-5F3DCE2C79F9}"/>
                </a:ext>
              </a:extLst>
            </p:cNvPr>
            <p:cNvSpPr txBox="1"/>
            <p:nvPr/>
          </p:nvSpPr>
          <p:spPr>
            <a:xfrm>
              <a:off x="3216276" y="3976689"/>
              <a:ext cx="341399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69" name="Shape 298">
              <a:extLst>
                <a:ext uri="{FF2B5EF4-FFF2-40B4-BE49-F238E27FC236}">
                  <a16:creationId xmlns:a16="http://schemas.microsoft.com/office/drawing/2014/main" id="{22485A00-CE53-E947-A29C-A3B3172189EE}"/>
                </a:ext>
              </a:extLst>
            </p:cNvPr>
            <p:cNvSpPr txBox="1"/>
            <p:nvPr/>
          </p:nvSpPr>
          <p:spPr>
            <a:xfrm>
              <a:off x="5045076" y="39766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70" name="Shape 299">
              <a:extLst>
                <a:ext uri="{FF2B5EF4-FFF2-40B4-BE49-F238E27FC236}">
                  <a16:creationId xmlns:a16="http://schemas.microsoft.com/office/drawing/2014/main" id="{DFEAF572-45C4-7C4F-B13A-4FF1353EBAE5}"/>
                </a:ext>
              </a:extLst>
            </p:cNvPr>
            <p:cNvSpPr txBox="1"/>
            <p:nvPr/>
          </p:nvSpPr>
          <p:spPr>
            <a:xfrm>
              <a:off x="4205288" y="4967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71" name="Shape 300">
              <a:extLst>
                <a:ext uri="{FF2B5EF4-FFF2-40B4-BE49-F238E27FC236}">
                  <a16:creationId xmlns:a16="http://schemas.microsoft.com/office/drawing/2014/main" id="{45A95603-F734-B64B-87D8-752F8172EC27}"/>
                </a:ext>
              </a:extLst>
            </p:cNvPr>
            <p:cNvSpPr txBox="1"/>
            <p:nvPr/>
          </p:nvSpPr>
          <p:spPr>
            <a:xfrm>
              <a:off x="3367088" y="3367088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72" name="Shape 301">
              <a:extLst>
                <a:ext uri="{FF2B5EF4-FFF2-40B4-BE49-F238E27FC236}">
                  <a16:creationId xmlns:a16="http://schemas.microsoft.com/office/drawing/2014/main" id="{504382F8-6525-B142-913B-10438AF3B2B6}"/>
                </a:ext>
              </a:extLst>
            </p:cNvPr>
            <p:cNvSpPr txBox="1"/>
            <p:nvPr/>
          </p:nvSpPr>
          <p:spPr>
            <a:xfrm>
              <a:off x="6721476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73" name="Shape 302">
              <a:extLst>
                <a:ext uri="{FF2B5EF4-FFF2-40B4-BE49-F238E27FC236}">
                  <a16:creationId xmlns:a16="http://schemas.microsoft.com/office/drawing/2014/main" id="{E0777676-AEF9-6749-8EFB-4D07333A1220}"/>
                </a:ext>
              </a:extLst>
            </p:cNvPr>
            <p:cNvSpPr txBox="1"/>
            <p:nvPr/>
          </p:nvSpPr>
          <p:spPr>
            <a:xfrm>
              <a:off x="1819275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74" name="Shape 303">
              <a:extLst>
                <a:ext uri="{FF2B5EF4-FFF2-40B4-BE49-F238E27FC236}">
                  <a16:creationId xmlns:a16="http://schemas.microsoft.com/office/drawing/2014/main" id="{8E3411DA-AD6A-F34C-B603-AAA0E3BB5F16}"/>
                </a:ext>
              </a:extLst>
            </p:cNvPr>
            <p:cNvCxnSpPr>
              <a:endCxn id="65" idx="2"/>
            </p:cNvCxnSpPr>
            <p:nvPr/>
          </p:nvCxnSpPr>
          <p:spPr>
            <a:xfrm>
              <a:off x="2971801" y="4344151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5" name="Shape 304">
              <a:extLst>
                <a:ext uri="{FF2B5EF4-FFF2-40B4-BE49-F238E27FC236}">
                  <a16:creationId xmlns:a16="http://schemas.microsoft.com/office/drawing/2014/main" id="{117B808D-6A84-B84C-BA13-80AA08FE54EC}"/>
                </a:ext>
              </a:extLst>
            </p:cNvPr>
            <p:cNvCxnSpPr>
              <a:stCxn id="65" idx="6"/>
              <a:endCxn id="67" idx="2"/>
            </p:cNvCxnSpPr>
            <p:nvPr/>
          </p:nvCxnSpPr>
          <p:spPr>
            <a:xfrm rot="10800000" flipH="1">
              <a:off x="4648201" y="4343551"/>
              <a:ext cx="1219200" cy="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9" name="Shape 305">
              <a:extLst>
                <a:ext uri="{FF2B5EF4-FFF2-40B4-BE49-F238E27FC236}">
                  <a16:creationId xmlns:a16="http://schemas.microsoft.com/office/drawing/2014/main" id="{14BA6CC4-2355-B849-935E-3F830AFBD6F8}"/>
                </a:ext>
              </a:extLst>
            </p:cNvPr>
            <p:cNvCxnSpPr>
              <a:stCxn id="61" idx="0"/>
              <a:endCxn id="65" idx="0"/>
            </p:cNvCxnSpPr>
            <p:nvPr/>
          </p:nvCxnSpPr>
          <p:spPr>
            <a:xfrm rot="-5400000" flipH="1">
              <a:off x="3504900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80" name="Shape 306">
              <a:extLst>
                <a:ext uri="{FF2B5EF4-FFF2-40B4-BE49-F238E27FC236}">
                  <a16:creationId xmlns:a16="http://schemas.microsoft.com/office/drawing/2014/main" id="{48F87E0A-E529-BC4D-B066-0F0334B21819}"/>
                </a:ext>
              </a:extLst>
            </p:cNvPr>
            <p:cNvCxnSpPr>
              <a:stCxn id="61" idx="2"/>
              <a:endCxn id="61" idx="1"/>
            </p:cNvCxnSpPr>
            <p:nvPr/>
          </p:nvCxnSpPr>
          <p:spPr>
            <a:xfrm rot="10800000" flipH="1">
              <a:off x="2362200" y="4114651"/>
              <a:ext cx="89400" cy="229500"/>
            </a:xfrm>
            <a:prstGeom prst="curvedConnector4">
              <a:avLst>
                <a:gd name="adj1" fmla="val -266359"/>
                <a:gd name="adj2" fmla="val 24519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81" name="Shape 307">
              <a:extLst>
                <a:ext uri="{FF2B5EF4-FFF2-40B4-BE49-F238E27FC236}">
                  <a16:creationId xmlns:a16="http://schemas.microsoft.com/office/drawing/2014/main" id="{4CB5A3B2-F14A-0649-81E2-0B49DB17840C}"/>
                </a:ext>
              </a:extLst>
            </p:cNvPr>
            <p:cNvCxnSpPr>
              <a:stCxn id="67" idx="0"/>
              <a:endCxn id="67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82" name="Shape 308">
              <a:extLst>
                <a:ext uri="{FF2B5EF4-FFF2-40B4-BE49-F238E27FC236}">
                  <a16:creationId xmlns:a16="http://schemas.microsoft.com/office/drawing/2014/main" id="{937B4F40-F47F-4A4A-A858-5C149571B9BC}"/>
                </a:ext>
              </a:extLst>
            </p:cNvPr>
            <p:cNvCxnSpPr>
              <a:stCxn id="67" idx="4"/>
              <a:endCxn id="61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68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20243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Shape 4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NFAs vs DFAs</a:t>
            </a:r>
          </a:p>
        </p:txBody>
      </p:sp>
      <p:sp>
        <p:nvSpPr>
          <p:cNvPr id="467" name="Shape 46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indent="-257175">
              <a:spcBef>
                <a:spcPts val="0"/>
              </a:spcBef>
            </a:pPr>
            <a:r>
              <a:rPr lang="en-US" dirty="0"/>
              <a:t>NFAs and DFAs recognize the same set of languages</a:t>
            </a:r>
          </a:p>
          <a:p>
            <a:pPr lvl="1" indent="-214313"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Regular languages, the languages L(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) where </a:t>
            </a: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chemeClr val="accent2"/>
                </a:solidFill>
              </a:rPr>
              <a:t> is a regular expression </a:t>
            </a:r>
          </a:p>
          <a:p>
            <a:pPr indent="-257175"/>
            <a:r>
              <a:rPr lang="en-US" dirty="0"/>
              <a:t>DFAs are faster to execute</a:t>
            </a:r>
          </a:p>
          <a:p>
            <a:pPr lvl="1" indent="-214313"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There are no choices to consider – it is deterministic (hence the name)</a:t>
            </a:r>
          </a:p>
          <a:p>
            <a:pPr indent="-257175"/>
            <a:r>
              <a:rPr lang="en-US" dirty="0"/>
              <a:t>DFAs usually have fewer states than NFAs</a:t>
            </a:r>
          </a:p>
          <a:p>
            <a:pPr indent="-257175"/>
            <a:r>
              <a:rPr lang="en-US" dirty="0"/>
              <a:t>But in a worst-case analysis, DFAs can be larger than NFAs</a:t>
            </a:r>
          </a:p>
          <a:p>
            <a:pPr lvl="1" indent="-214313">
              <a:buClr>
                <a:schemeClr val="accent2"/>
              </a:buClr>
            </a:pPr>
            <a:r>
              <a:rPr lang="en-US" dirty="0">
                <a:solidFill>
                  <a:schemeClr val="accent2"/>
                </a:solidFill>
              </a:rPr>
              <a:t>Exponentially larger</a:t>
            </a:r>
          </a:p>
        </p:txBody>
      </p:sp>
      <p:sp>
        <p:nvSpPr>
          <p:cNvPr id="468" name="Shape 46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BBB6D-A955-4F45-841C-19907F3A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13210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34">
            <a:extLst>
              <a:ext uri="{FF2B5EF4-FFF2-40B4-BE49-F238E27FC236}">
                <a16:creationId xmlns:a16="http://schemas.microsoft.com/office/drawing/2014/main" id="{1948765B-55D4-2F42-884C-7BE33453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Nondeterministic Finite State Automata (NFA)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7D48C2-C89C-8041-A4BB-0BA8AE04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18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F0F0F4-A625-C24D-83D9-44FF7C673CD8}"/>
              </a:ext>
            </a:extLst>
          </p:cNvPr>
          <p:cNvGrpSpPr/>
          <p:nvPr/>
        </p:nvGrpSpPr>
        <p:grpSpPr>
          <a:xfrm>
            <a:off x="2366779" y="1978539"/>
            <a:ext cx="2138211" cy="1598562"/>
            <a:chOff x="2366779" y="1978539"/>
            <a:chExt cx="2138211" cy="1598562"/>
          </a:xfrm>
        </p:grpSpPr>
        <p:sp>
          <p:nvSpPr>
            <p:cNvPr id="4" name="Shape 241">
              <a:extLst>
                <a:ext uri="{FF2B5EF4-FFF2-40B4-BE49-F238E27FC236}">
                  <a16:creationId xmlns:a16="http://schemas.microsoft.com/office/drawing/2014/main" id="{36C58D74-77F3-9649-97FA-CADB2C093DC7}"/>
                </a:ext>
              </a:extLst>
            </p:cNvPr>
            <p:cNvSpPr/>
            <p:nvPr/>
          </p:nvSpPr>
          <p:spPr>
            <a:xfrm>
              <a:off x="2773974" y="2514480"/>
              <a:ext cx="457200" cy="486965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7" name="Shape 244">
              <a:extLst>
                <a:ext uri="{FF2B5EF4-FFF2-40B4-BE49-F238E27FC236}">
                  <a16:creationId xmlns:a16="http://schemas.microsoft.com/office/drawing/2014/main" id="{283457FC-4079-9F4E-A960-25519CAC326E}"/>
                </a:ext>
              </a:extLst>
            </p:cNvPr>
            <p:cNvSpPr txBox="1"/>
            <p:nvPr/>
          </p:nvSpPr>
          <p:spPr>
            <a:xfrm>
              <a:off x="3414530" y="2482333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8" name="Shape 245">
              <a:extLst>
                <a:ext uri="{FF2B5EF4-FFF2-40B4-BE49-F238E27FC236}">
                  <a16:creationId xmlns:a16="http://schemas.microsoft.com/office/drawing/2014/main" id="{896AF0E2-5889-4945-A84F-83107F5B10E3}"/>
                </a:ext>
              </a:extLst>
            </p:cNvPr>
            <p:cNvSpPr txBox="1"/>
            <p:nvPr/>
          </p:nvSpPr>
          <p:spPr>
            <a:xfrm>
              <a:off x="2645981" y="3230630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10" name="Shape 247">
              <a:extLst>
                <a:ext uri="{FF2B5EF4-FFF2-40B4-BE49-F238E27FC236}">
                  <a16:creationId xmlns:a16="http://schemas.microsoft.com/office/drawing/2014/main" id="{6C6C86E5-BFB0-8C4E-822C-39DBF1A5A365}"/>
                </a:ext>
              </a:extLst>
            </p:cNvPr>
            <p:cNvSpPr txBox="1"/>
            <p:nvPr/>
          </p:nvSpPr>
          <p:spPr>
            <a:xfrm>
              <a:off x="3542522" y="1978539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12" name="Shape 249">
              <a:extLst>
                <a:ext uri="{FF2B5EF4-FFF2-40B4-BE49-F238E27FC236}">
                  <a16:creationId xmlns:a16="http://schemas.microsoft.com/office/drawing/2014/main" id="{12A95E82-74AC-3945-A9AD-8D7D89485AEE}"/>
                </a:ext>
              </a:extLst>
            </p:cNvPr>
            <p:cNvSpPr txBox="1"/>
            <p:nvPr/>
          </p:nvSpPr>
          <p:spPr>
            <a:xfrm>
              <a:off x="2366779" y="2082284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3" name="Shape 250">
              <a:extLst>
                <a:ext uri="{FF2B5EF4-FFF2-40B4-BE49-F238E27FC236}">
                  <a16:creationId xmlns:a16="http://schemas.microsoft.com/office/drawing/2014/main" id="{BEB6AC2B-82C7-3A4A-86DE-E284398AA15F}"/>
                </a:ext>
              </a:extLst>
            </p:cNvPr>
            <p:cNvCxnSpPr>
              <a:cxnSpLocks/>
              <a:stCxn id="4" idx="6"/>
              <a:endCxn id="23" idx="2"/>
            </p:cNvCxnSpPr>
            <p:nvPr/>
          </p:nvCxnSpPr>
          <p:spPr>
            <a:xfrm>
              <a:off x="3231174" y="2757963"/>
              <a:ext cx="816616" cy="1488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16" name="Shape 253">
              <a:extLst>
                <a:ext uri="{FF2B5EF4-FFF2-40B4-BE49-F238E27FC236}">
                  <a16:creationId xmlns:a16="http://schemas.microsoft.com/office/drawing/2014/main" id="{08240FAD-CCA7-4E41-9AC1-1B650073C6D5}"/>
                </a:ext>
              </a:extLst>
            </p:cNvPr>
            <p:cNvCxnSpPr>
              <a:cxnSpLocks/>
              <a:stCxn id="4" idx="2"/>
              <a:endCxn id="4" idx="1"/>
            </p:cNvCxnSpPr>
            <p:nvPr/>
          </p:nvCxnSpPr>
          <p:spPr>
            <a:xfrm rot="10800000" flipH="1">
              <a:off x="2773973" y="2585795"/>
              <a:ext cx="66955" cy="172169"/>
            </a:xfrm>
            <a:prstGeom prst="curvedConnector4">
              <a:avLst>
                <a:gd name="adj1" fmla="val -341423"/>
                <a:gd name="adj2" fmla="val 27419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23" name="Shape 243">
              <a:extLst>
                <a:ext uri="{FF2B5EF4-FFF2-40B4-BE49-F238E27FC236}">
                  <a16:creationId xmlns:a16="http://schemas.microsoft.com/office/drawing/2014/main" id="{BC41DBE5-810F-0946-BE87-807D67BE735E}"/>
                </a:ext>
              </a:extLst>
            </p:cNvPr>
            <p:cNvSpPr/>
            <p:nvPr/>
          </p:nvSpPr>
          <p:spPr>
            <a:xfrm>
              <a:off x="4047790" y="2544245"/>
              <a:ext cx="457200" cy="4572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6" name="Shape 255">
              <a:extLst>
                <a:ext uri="{FF2B5EF4-FFF2-40B4-BE49-F238E27FC236}">
                  <a16:creationId xmlns:a16="http://schemas.microsoft.com/office/drawing/2014/main" id="{A3948301-2803-7C48-933D-D3DDF95EB44E}"/>
                </a:ext>
              </a:extLst>
            </p:cNvPr>
            <p:cNvCxnSpPr>
              <a:cxnSpLocks/>
              <a:stCxn id="4" idx="0"/>
              <a:endCxn id="23" idx="0"/>
            </p:cNvCxnSpPr>
            <p:nvPr/>
          </p:nvCxnSpPr>
          <p:spPr>
            <a:xfrm rot="16200000" flipH="1">
              <a:off x="3624599" y="1892454"/>
              <a:ext cx="29765" cy="1273816"/>
            </a:xfrm>
            <a:prstGeom prst="curvedConnector3">
              <a:avLst>
                <a:gd name="adj1" fmla="val -76801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9" name="Shape 253">
              <a:extLst>
                <a:ext uri="{FF2B5EF4-FFF2-40B4-BE49-F238E27FC236}">
                  <a16:creationId xmlns:a16="http://schemas.microsoft.com/office/drawing/2014/main" id="{66F7C238-302D-4541-B6F0-BFDEA2F56EA2}"/>
                </a:ext>
              </a:extLst>
            </p:cNvPr>
            <p:cNvCxnSpPr>
              <a:cxnSpLocks/>
              <a:stCxn id="4" idx="2"/>
              <a:endCxn id="4" idx="4"/>
            </p:cNvCxnSpPr>
            <p:nvPr/>
          </p:nvCxnSpPr>
          <p:spPr>
            <a:xfrm rot="10800000" flipH="1" flipV="1">
              <a:off x="2773974" y="2757963"/>
              <a:ext cx="228600" cy="243482"/>
            </a:xfrm>
            <a:prstGeom prst="curvedConnector4">
              <a:avLst>
                <a:gd name="adj1" fmla="val -100000"/>
                <a:gd name="adj2" fmla="val 193888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</p:grpSp>
      <p:sp>
        <p:nvSpPr>
          <p:cNvPr id="34" name="Rectangular Callout 33">
            <a:extLst>
              <a:ext uri="{FF2B5EF4-FFF2-40B4-BE49-F238E27FC236}">
                <a16:creationId xmlns:a16="http://schemas.microsoft.com/office/drawing/2014/main" id="{9880A50B-CBB6-8A4D-A98F-6335C246F254}"/>
              </a:ext>
            </a:extLst>
          </p:cNvPr>
          <p:cNvSpPr/>
          <p:nvPr/>
        </p:nvSpPr>
        <p:spPr>
          <a:xfrm>
            <a:off x="4750139" y="3403865"/>
            <a:ext cx="1302311" cy="770311"/>
          </a:xfrm>
          <a:prstGeom prst="wedgeRectCallout">
            <a:avLst>
              <a:gd name="adj1" fmla="val -32856"/>
              <a:gd name="adj2" fmla="val -678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Q: Draw an NFA for </a:t>
            </a:r>
            <a:r>
              <a:rPr lang="en-US" sz="1400" dirty="0" err="1"/>
              <a:t>regexp</a:t>
            </a:r>
            <a:r>
              <a:rPr lang="en-US" sz="1400" dirty="0"/>
              <a:t>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(0|1)(0|1)*</a:t>
            </a:r>
          </a:p>
        </p:txBody>
      </p:sp>
    </p:spTree>
    <p:extLst>
      <p:ext uri="{BB962C8B-B14F-4D97-AF65-F5344CB8AC3E}">
        <p14:creationId xmlns:p14="http://schemas.microsoft.com/office/powerpoint/2010/main" val="578299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000" dirty="0"/>
              <a:t>Nondeterministic to Deterministic</a:t>
            </a:r>
          </a:p>
        </p:txBody>
      </p:sp>
      <p:sp>
        <p:nvSpPr>
          <p:cNvPr id="429" name="Shape 4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19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5B6E5A-BBBD-AF4E-91B7-00DA42143470}"/>
              </a:ext>
            </a:extLst>
          </p:cNvPr>
          <p:cNvGrpSpPr/>
          <p:nvPr/>
        </p:nvGrpSpPr>
        <p:grpSpPr>
          <a:xfrm>
            <a:off x="4820571" y="1960245"/>
            <a:ext cx="2577536" cy="346248"/>
            <a:chOff x="4640975" y="3039815"/>
            <a:chExt cx="3436715" cy="461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1" name="Shape 451"/>
                <p:cNvSpPr txBox="1"/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68569" tIns="34275" rIns="68569" bIns="34275" anchor="t" anchorCtr="0">
                  <a:noAutofit/>
                </a:bodyPr>
                <a:lstStyle/>
                <a:p>
                  <a:pPr algn="ctr">
                    <a:buSzPct val="25000"/>
                  </a:pPr>
                  <a:r>
                    <a:rPr lang="en-US" sz="18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DFA state,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Σ</m:t>
                      </m:r>
                    </m:oMath>
                  </a14:m>
                  <a:endParaRPr lang="en-US" sz="18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 xmlns="">
            <p:sp>
              <p:nvSpPr>
                <p:cNvPr id="451" name="Shape 4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975" y="3039815"/>
                  <a:ext cx="1718693" cy="461664"/>
                </a:xfrm>
                <a:prstGeom prst="rect">
                  <a:avLst/>
                </a:prstGeom>
                <a:blipFill>
                  <a:blip r:embed="rId3"/>
                  <a:stretch>
                    <a:fillRect l="-4412" t="-5405" b="-2702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2" name="Shape 452"/>
            <p:cNvSpPr txBox="1"/>
            <p:nvPr/>
          </p:nvSpPr>
          <p:spPr>
            <a:xfrm>
              <a:off x="6601501" y="3039815"/>
              <a:ext cx="1476189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DFA state</a:t>
              </a:r>
            </a:p>
          </p:txBody>
        </p:sp>
        <p:cxnSp>
          <p:nvCxnSpPr>
            <p:cNvPr id="453" name="Shape 453"/>
            <p:cNvCxnSpPr>
              <a:cxnSpLocks/>
            </p:cNvCxnSpPr>
            <p:nvPr/>
          </p:nvCxnSpPr>
          <p:spPr>
            <a:xfrm>
              <a:off x="4640975" y="3471863"/>
              <a:ext cx="343671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0" name="Shape 453">
            <a:extLst>
              <a:ext uri="{FF2B5EF4-FFF2-40B4-BE49-F238E27FC236}">
                <a16:creationId xmlns:a16="http://schemas.microsoft.com/office/drawing/2014/main" id="{07DC6060-7E18-5F4D-A21C-0324D213D740}"/>
              </a:ext>
            </a:extLst>
          </p:cNvPr>
          <p:cNvCxnSpPr>
            <a:cxnSpLocks/>
          </p:cNvCxnSpPr>
          <p:nvPr/>
        </p:nvCxnSpPr>
        <p:spPr>
          <a:xfrm>
            <a:off x="4867948" y="3105110"/>
            <a:ext cx="2577536" cy="0"/>
          </a:xfrm>
          <a:prstGeom prst="straightConnector1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CEB9F-8579-6D48-8757-F46F1EC1FDB8}"/>
              </a:ext>
            </a:extLst>
          </p:cNvPr>
          <p:cNvGrpSpPr/>
          <p:nvPr/>
        </p:nvGrpSpPr>
        <p:grpSpPr>
          <a:xfrm>
            <a:off x="5192611" y="2324873"/>
            <a:ext cx="1993255" cy="349325"/>
            <a:chOff x="5137029" y="3525986"/>
            <a:chExt cx="2657673" cy="465766"/>
          </a:xfrm>
        </p:grpSpPr>
        <p:sp>
          <p:nvSpPr>
            <p:cNvPr id="443" name="Shape 443"/>
            <p:cNvSpPr txBox="1"/>
            <p:nvPr/>
          </p:nvSpPr>
          <p:spPr>
            <a:xfrm>
              <a:off x="5137029" y="3530088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0</a:t>
              </a:r>
            </a:p>
          </p:txBody>
        </p:sp>
        <p:sp>
          <p:nvSpPr>
            <p:cNvPr id="41" name="Shape 443">
              <a:extLst>
                <a:ext uri="{FF2B5EF4-FFF2-40B4-BE49-F238E27FC236}">
                  <a16:creationId xmlns:a16="http://schemas.microsoft.com/office/drawing/2014/main" id="{C61D68BE-5D8F-5F40-AAC1-69DE471BC7E1}"/>
                </a:ext>
              </a:extLst>
            </p:cNvPr>
            <p:cNvSpPr txBox="1"/>
            <p:nvPr/>
          </p:nvSpPr>
          <p:spPr>
            <a:xfrm>
              <a:off x="6553200" y="3525986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0ABED5-6E53-754E-BA34-D5942D1A9178}"/>
              </a:ext>
            </a:extLst>
          </p:cNvPr>
          <p:cNvGrpSpPr/>
          <p:nvPr/>
        </p:nvGrpSpPr>
        <p:grpSpPr>
          <a:xfrm>
            <a:off x="5192611" y="2670923"/>
            <a:ext cx="1993254" cy="367902"/>
            <a:chOff x="5137029" y="3987387"/>
            <a:chExt cx="2657671" cy="490536"/>
          </a:xfrm>
        </p:grpSpPr>
        <p:sp>
          <p:nvSpPr>
            <p:cNvPr id="37" name="Shape 443">
              <a:extLst>
                <a:ext uri="{FF2B5EF4-FFF2-40B4-BE49-F238E27FC236}">
                  <a16:creationId xmlns:a16="http://schemas.microsoft.com/office/drawing/2014/main" id="{3C4CBAB0-E036-3E47-87A5-DBC298417A30}"/>
                </a:ext>
              </a:extLst>
            </p:cNvPr>
            <p:cNvSpPr txBox="1"/>
            <p:nvPr/>
          </p:nvSpPr>
          <p:spPr>
            <a:xfrm>
              <a:off x="5137029" y="4016259"/>
              <a:ext cx="96383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{A}, 1</a:t>
              </a:r>
            </a:p>
          </p:txBody>
        </p:sp>
        <p:sp>
          <p:nvSpPr>
            <p:cNvPr id="42" name="Shape 443">
              <a:extLst>
                <a:ext uri="{FF2B5EF4-FFF2-40B4-BE49-F238E27FC236}">
                  <a16:creationId xmlns:a16="http://schemas.microsoft.com/office/drawing/2014/main" id="{B8CE654C-2DAD-E64A-B0C3-F2F078DBE1BE}"/>
                </a:ext>
              </a:extLst>
            </p:cNvPr>
            <p:cNvSpPr txBox="1"/>
            <p:nvPr/>
          </p:nvSpPr>
          <p:spPr>
            <a:xfrm>
              <a:off x="6553198" y="3987387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89DDCF0-E5C7-7843-A047-75A06C1F97A0}"/>
              </a:ext>
            </a:extLst>
          </p:cNvPr>
          <p:cNvGrpSpPr/>
          <p:nvPr/>
        </p:nvGrpSpPr>
        <p:grpSpPr>
          <a:xfrm>
            <a:off x="4984363" y="3137994"/>
            <a:ext cx="2201503" cy="368289"/>
            <a:chOff x="4859363" y="4610144"/>
            <a:chExt cx="2935337" cy="491051"/>
          </a:xfrm>
        </p:grpSpPr>
        <p:sp>
          <p:nvSpPr>
            <p:cNvPr id="43" name="Shape 443">
              <a:extLst>
                <a:ext uri="{FF2B5EF4-FFF2-40B4-BE49-F238E27FC236}">
                  <a16:creationId xmlns:a16="http://schemas.microsoft.com/office/drawing/2014/main" id="{968F9BAF-5CF5-5C41-9672-4E9BCBB3CAAB}"/>
                </a:ext>
              </a:extLst>
            </p:cNvPr>
            <p:cNvSpPr txBox="1"/>
            <p:nvPr/>
          </p:nvSpPr>
          <p:spPr>
            <a:xfrm>
              <a:off x="4859363" y="4610144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0</a:t>
              </a:r>
            </a:p>
          </p:txBody>
        </p:sp>
        <p:sp>
          <p:nvSpPr>
            <p:cNvPr id="45" name="Shape 443">
              <a:extLst>
                <a:ext uri="{FF2B5EF4-FFF2-40B4-BE49-F238E27FC236}">
                  <a16:creationId xmlns:a16="http://schemas.microsoft.com/office/drawing/2014/main" id="{6DD551D6-6FA8-5149-A4A2-CC0A9EF25438}"/>
                </a:ext>
              </a:extLst>
            </p:cNvPr>
            <p:cNvSpPr txBox="1"/>
            <p:nvPr/>
          </p:nvSpPr>
          <p:spPr>
            <a:xfrm>
              <a:off x="6553199" y="4639532"/>
              <a:ext cx="1241501" cy="461663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4B2A3E-C86C-5340-B6C6-DD0A7C7DE296}"/>
              </a:ext>
            </a:extLst>
          </p:cNvPr>
          <p:cNvGrpSpPr/>
          <p:nvPr/>
        </p:nvGrpSpPr>
        <p:grpSpPr>
          <a:xfrm>
            <a:off x="4984362" y="3489333"/>
            <a:ext cx="2199764" cy="359536"/>
            <a:chOff x="4859363" y="5078598"/>
            <a:chExt cx="2933018" cy="479381"/>
          </a:xfrm>
        </p:grpSpPr>
        <p:sp>
          <p:nvSpPr>
            <p:cNvPr id="44" name="Shape 443">
              <a:extLst>
                <a:ext uri="{FF2B5EF4-FFF2-40B4-BE49-F238E27FC236}">
                  <a16:creationId xmlns:a16="http://schemas.microsoft.com/office/drawing/2014/main" id="{93C2505F-AE96-AF4B-9F05-1E55D02B6F06}"/>
                </a:ext>
              </a:extLst>
            </p:cNvPr>
            <p:cNvSpPr txBox="1"/>
            <p:nvPr/>
          </p:nvSpPr>
          <p:spPr>
            <a:xfrm>
              <a:off x="4859363" y="5096315"/>
              <a:ext cx="12415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B}, 1</a:t>
              </a:r>
            </a:p>
          </p:txBody>
        </p:sp>
        <p:sp>
          <p:nvSpPr>
            <p:cNvPr id="46" name="Shape 443">
              <a:extLst>
                <a:ext uri="{FF2B5EF4-FFF2-40B4-BE49-F238E27FC236}">
                  <a16:creationId xmlns:a16="http://schemas.microsoft.com/office/drawing/2014/main" id="{99490C44-C8D5-0F47-A81E-1BC8746E077C}"/>
                </a:ext>
              </a:extLst>
            </p:cNvPr>
            <p:cNvSpPr txBox="1"/>
            <p:nvPr/>
          </p:nvSpPr>
          <p:spPr>
            <a:xfrm>
              <a:off x="6550878" y="5078598"/>
              <a:ext cx="124150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{A, B}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4069E37-AD64-304F-B725-A30800C6B7E4}"/>
              </a:ext>
            </a:extLst>
          </p:cNvPr>
          <p:cNvGrpSpPr/>
          <p:nvPr/>
        </p:nvGrpSpPr>
        <p:grpSpPr>
          <a:xfrm>
            <a:off x="1713951" y="1194634"/>
            <a:ext cx="2138211" cy="1598562"/>
            <a:chOff x="2366779" y="1978539"/>
            <a:chExt cx="2138211" cy="1598562"/>
          </a:xfrm>
        </p:grpSpPr>
        <p:sp>
          <p:nvSpPr>
            <p:cNvPr id="60" name="Shape 241">
              <a:extLst>
                <a:ext uri="{FF2B5EF4-FFF2-40B4-BE49-F238E27FC236}">
                  <a16:creationId xmlns:a16="http://schemas.microsoft.com/office/drawing/2014/main" id="{7326E2F7-5A7A-AB45-A47B-1F1ABF1F84E3}"/>
                </a:ext>
              </a:extLst>
            </p:cNvPr>
            <p:cNvSpPr/>
            <p:nvPr/>
          </p:nvSpPr>
          <p:spPr>
            <a:xfrm>
              <a:off x="2773974" y="2514480"/>
              <a:ext cx="457200" cy="486965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61" name="Shape 244">
              <a:extLst>
                <a:ext uri="{FF2B5EF4-FFF2-40B4-BE49-F238E27FC236}">
                  <a16:creationId xmlns:a16="http://schemas.microsoft.com/office/drawing/2014/main" id="{DF8E2073-E913-EC47-8077-1DB2BD8CD7DC}"/>
                </a:ext>
              </a:extLst>
            </p:cNvPr>
            <p:cNvSpPr txBox="1"/>
            <p:nvPr/>
          </p:nvSpPr>
          <p:spPr>
            <a:xfrm>
              <a:off x="3414530" y="2482333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65" name="Shape 245">
              <a:extLst>
                <a:ext uri="{FF2B5EF4-FFF2-40B4-BE49-F238E27FC236}">
                  <a16:creationId xmlns:a16="http://schemas.microsoft.com/office/drawing/2014/main" id="{C3FECB32-98CE-E540-8BBE-025ED4F54FDD}"/>
                </a:ext>
              </a:extLst>
            </p:cNvPr>
            <p:cNvSpPr txBox="1"/>
            <p:nvPr/>
          </p:nvSpPr>
          <p:spPr>
            <a:xfrm>
              <a:off x="2645981" y="3230630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67" name="Shape 247">
              <a:extLst>
                <a:ext uri="{FF2B5EF4-FFF2-40B4-BE49-F238E27FC236}">
                  <a16:creationId xmlns:a16="http://schemas.microsoft.com/office/drawing/2014/main" id="{F6EF8F3C-B832-D64B-B842-15B487877E61}"/>
                </a:ext>
              </a:extLst>
            </p:cNvPr>
            <p:cNvSpPr txBox="1"/>
            <p:nvPr/>
          </p:nvSpPr>
          <p:spPr>
            <a:xfrm>
              <a:off x="3542522" y="1978539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68" name="Shape 249">
              <a:extLst>
                <a:ext uri="{FF2B5EF4-FFF2-40B4-BE49-F238E27FC236}">
                  <a16:creationId xmlns:a16="http://schemas.microsoft.com/office/drawing/2014/main" id="{C28D1259-CBE8-FE4F-9233-65F1B85E1B87}"/>
                </a:ext>
              </a:extLst>
            </p:cNvPr>
            <p:cNvSpPr txBox="1"/>
            <p:nvPr/>
          </p:nvSpPr>
          <p:spPr>
            <a:xfrm>
              <a:off x="2366779" y="2082284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69" name="Shape 250">
              <a:extLst>
                <a:ext uri="{FF2B5EF4-FFF2-40B4-BE49-F238E27FC236}">
                  <a16:creationId xmlns:a16="http://schemas.microsoft.com/office/drawing/2014/main" id="{3B76BB99-16A3-B64B-AAB6-DC194639CC3F}"/>
                </a:ext>
              </a:extLst>
            </p:cNvPr>
            <p:cNvCxnSpPr>
              <a:cxnSpLocks/>
              <a:stCxn id="60" idx="6"/>
              <a:endCxn id="71" idx="2"/>
            </p:cNvCxnSpPr>
            <p:nvPr/>
          </p:nvCxnSpPr>
          <p:spPr>
            <a:xfrm>
              <a:off x="3231174" y="2757963"/>
              <a:ext cx="816616" cy="1488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0" name="Shape 253">
              <a:extLst>
                <a:ext uri="{FF2B5EF4-FFF2-40B4-BE49-F238E27FC236}">
                  <a16:creationId xmlns:a16="http://schemas.microsoft.com/office/drawing/2014/main" id="{75B666D4-983C-164C-94BC-2D6F1617D413}"/>
                </a:ext>
              </a:extLst>
            </p:cNvPr>
            <p:cNvCxnSpPr>
              <a:cxnSpLocks/>
              <a:stCxn id="60" idx="2"/>
              <a:endCxn id="60" idx="1"/>
            </p:cNvCxnSpPr>
            <p:nvPr/>
          </p:nvCxnSpPr>
          <p:spPr>
            <a:xfrm rot="10800000" flipH="1">
              <a:off x="2773973" y="2585795"/>
              <a:ext cx="66955" cy="172169"/>
            </a:xfrm>
            <a:prstGeom prst="curvedConnector4">
              <a:avLst>
                <a:gd name="adj1" fmla="val -341423"/>
                <a:gd name="adj2" fmla="val 27419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71" name="Shape 243">
              <a:extLst>
                <a:ext uri="{FF2B5EF4-FFF2-40B4-BE49-F238E27FC236}">
                  <a16:creationId xmlns:a16="http://schemas.microsoft.com/office/drawing/2014/main" id="{59077CE4-6E03-EC4D-A780-4D57B699EEC9}"/>
                </a:ext>
              </a:extLst>
            </p:cNvPr>
            <p:cNvSpPr/>
            <p:nvPr/>
          </p:nvSpPr>
          <p:spPr>
            <a:xfrm>
              <a:off x="4047790" y="2544245"/>
              <a:ext cx="457200" cy="4572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72" name="Shape 255">
              <a:extLst>
                <a:ext uri="{FF2B5EF4-FFF2-40B4-BE49-F238E27FC236}">
                  <a16:creationId xmlns:a16="http://schemas.microsoft.com/office/drawing/2014/main" id="{D6BF374A-BC35-4344-8661-139C5E7B41AC}"/>
                </a:ext>
              </a:extLst>
            </p:cNvPr>
            <p:cNvCxnSpPr>
              <a:cxnSpLocks/>
              <a:stCxn id="60" idx="0"/>
              <a:endCxn id="71" idx="0"/>
            </p:cNvCxnSpPr>
            <p:nvPr/>
          </p:nvCxnSpPr>
          <p:spPr>
            <a:xfrm rot="16200000" flipH="1">
              <a:off x="3624599" y="1892454"/>
              <a:ext cx="29765" cy="1273816"/>
            </a:xfrm>
            <a:prstGeom prst="curvedConnector3">
              <a:avLst>
                <a:gd name="adj1" fmla="val -76801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73" name="Shape 253">
              <a:extLst>
                <a:ext uri="{FF2B5EF4-FFF2-40B4-BE49-F238E27FC236}">
                  <a16:creationId xmlns:a16="http://schemas.microsoft.com/office/drawing/2014/main" id="{F58635E8-DE16-BF4D-ACAA-E78464CC958F}"/>
                </a:ext>
              </a:extLst>
            </p:cNvPr>
            <p:cNvCxnSpPr>
              <a:cxnSpLocks/>
              <a:stCxn id="60" idx="2"/>
              <a:endCxn id="60" idx="4"/>
            </p:cNvCxnSpPr>
            <p:nvPr/>
          </p:nvCxnSpPr>
          <p:spPr>
            <a:xfrm rot="10800000" flipH="1" flipV="1">
              <a:off x="2773974" y="2757963"/>
              <a:ext cx="228600" cy="243482"/>
            </a:xfrm>
            <a:prstGeom prst="curvedConnector4">
              <a:avLst>
                <a:gd name="adj1" fmla="val -100000"/>
                <a:gd name="adj2" fmla="val 193888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8C469A1-B6DD-CC45-A121-98A4C350C38A}"/>
              </a:ext>
            </a:extLst>
          </p:cNvPr>
          <p:cNvGrpSpPr/>
          <p:nvPr/>
        </p:nvGrpSpPr>
        <p:grpSpPr>
          <a:xfrm>
            <a:off x="1867294" y="3083192"/>
            <a:ext cx="2048799" cy="1504777"/>
            <a:chOff x="2183370" y="3066221"/>
            <a:chExt cx="2048799" cy="1504777"/>
          </a:xfrm>
        </p:grpSpPr>
        <p:sp>
          <p:nvSpPr>
            <p:cNvPr id="75" name="Shape 241">
              <a:extLst>
                <a:ext uri="{FF2B5EF4-FFF2-40B4-BE49-F238E27FC236}">
                  <a16:creationId xmlns:a16="http://schemas.microsoft.com/office/drawing/2014/main" id="{9FCD5906-3D1D-1545-99A7-880E338B3A5D}"/>
                </a:ext>
              </a:extLst>
            </p:cNvPr>
            <p:cNvSpPr/>
            <p:nvPr/>
          </p:nvSpPr>
          <p:spPr>
            <a:xfrm>
              <a:off x="2183370" y="3602162"/>
              <a:ext cx="457200" cy="486965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79" name="Shape 244">
              <a:extLst>
                <a:ext uri="{FF2B5EF4-FFF2-40B4-BE49-F238E27FC236}">
                  <a16:creationId xmlns:a16="http://schemas.microsoft.com/office/drawing/2014/main" id="{E07972FF-5360-FA4C-A6B3-DFC6A8225F24}"/>
                </a:ext>
              </a:extLst>
            </p:cNvPr>
            <p:cNvSpPr txBox="1"/>
            <p:nvPr/>
          </p:nvSpPr>
          <p:spPr>
            <a:xfrm>
              <a:off x="2823926" y="3570015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80" name="Shape 245">
              <a:extLst>
                <a:ext uri="{FF2B5EF4-FFF2-40B4-BE49-F238E27FC236}">
                  <a16:creationId xmlns:a16="http://schemas.microsoft.com/office/drawing/2014/main" id="{3C7248B4-5F5E-474C-8CE1-CE3B6E6183C2}"/>
                </a:ext>
              </a:extLst>
            </p:cNvPr>
            <p:cNvSpPr txBox="1"/>
            <p:nvPr/>
          </p:nvSpPr>
          <p:spPr>
            <a:xfrm>
              <a:off x="3976185" y="4224527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81" name="Shape 247">
              <a:extLst>
                <a:ext uri="{FF2B5EF4-FFF2-40B4-BE49-F238E27FC236}">
                  <a16:creationId xmlns:a16="http://schemas.microsoft.com/office/drawing/2014/main" id="{B88C3B63-38EB-8648-83CB-74B88604112B}"/>
                </a:ext>
              </a:extLst>
            </p:cNvPr>
            <p:cNvSpPr txBox="1"/>
            <p:nvPr/>
          </p:nvSpPr>
          <p:spPr>
            <a:xfrm>
              <a:off x="2951918" y="3066221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82" name="Shape 249">
              <a:extLst>
                <a:ext uri="{FF2B5EF4-FFF2-40B4-BE49-F238E27FC236}">
                  <a16:creationId xmlns:a16="http://schemas.microsoft.com/office/drawing/2014/main" id="{019E1D7E-A25E-1145-A701-312FB7F78953}"/>
                </a:ext>
              </a:extLst>
            </p:cNvPr>
            <p:cNvSpPr txBox="1"/>
            <p:nvPr/>
          </p:nvSpPr>
          <p:spPr>
            <a:xfrm>
              <a:off x="3976185" y="3105110"/>
              <a:ext cx="255984" cy="346471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85" name="Shape 250">
              <a:extLst>
                <a:ext uri="{FF2B5EF4-FFF2-40B4-BE49-F238E27FC236}">
                  <a16:creationId xmlns:a16="http://schemas.microsoft.com/office/drawing/2014/main" id="{8484ACA1-0555-2B4E-A65C-FFB3CAD2B987}"/>
                </a:ext>
              </a:extLst>
            </p:cNvPr>
            <p:cNvCxnSpPr>
              <a:cxnSpLocks/>
              <a:stCxn id="75" idx="6"/>
              <a:endCxn id="87" idx="2"/>
            </p:cNvCxnSpPr>
            <p:nvPr/>
          </p:nvCxnSpPr>
          <p:spPr>
            <a:xfrm>
              <a:off x="2640570" y="3845645"/>
              <a:ext cx="816616" cy="14882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6" name="Shape 253">
              <a:extLst>
                <a:ext uri="{FF2B5EF4-FFF2-40B4-BE49-F238E27FC236}">
                  <a16:creationId xmlns:a16="http://schemas.microsoft.com/office/drawing/2014/main" id="{57C6CBC7-1122-E64F-8C3E-516BD77FBEC9}"/>
                </a:ext>
              </a:extLst>
            </p:cNvPr>
            <p:cNvCxnSpPr>
              <a:cxnSpLocks/>
              <a:stCxn id="87" idx="0"/>
              <a:endCxn id="87" idx="6"/>
            </p:cNvCxnSpPr>
            <p:nvPr/>
          </p:nvCxnSpPr>
          <p:spPr>
            <a:xfrm rot="16200000" flipH="1">
              <a:off x="3685786" y="3631927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sp>
          <p:nvSpPr>
            <p:cNvPr id="87" name="Shape 243">
              <a:extLst>
                <a:ext uri="{FF2B5EF4-FFF2-40B4-BE49-F238E27FC236}">
                  <a16:creationId xmlns:a16="http://schemas.microsoft.com/office/drawing/2014/main" id="{57C7A114-70AD-0B48-BB6B-048251FF2A0F}"/>
                </a:ext>
              </a:extLst>
            </p:cNvPr>
            <p:cNvSpPr/>
            <p:nvPr/>
          </p:nvSpPr>
          <p:spPr>
            <a:xfrm>
              <a:off x="3457186" y="3631927"/>
              <a:ext cx="457200" cy="4572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A,B</a:t>
              </a:r>
            </a:p>
          </p:txBody>
        </p:sp>
        <p:cxnSp>
          <p:nvCxnSpPr>
            <p:cNvPr id="88" name="Shape 255">
              <a:extLst>
                <a:ext uri="{FF2B5EF4-FFF2-40B4-BE49-F238E27FC236}">
                  <a16:creationId xmlns:a16="http://schemas.microsoft.com/office/drawing/2014/main" id="{ABC24CFD-DFFA-1A4B-8C63-EDAB7499C93F}"/>
                </a:ext>
              </a:extLst>
            </p:cNvPr>
            <p:cNvCxnSpPr>
              <a:cxnSpLocks/>
              <a:stCxn id="75" idx="0"/>
              <a:endCxn id="87" idx="0"/>
            </p:cNvCxnSpPr>
            <p:nvPr/>
          </p:nvCxnSpPr>
          <p:spPr>
            <a:xfrm rot="16200000" flipH="1">
              <a:off x="3033995" y="2980136"/>
              <a:ext cx="29765" cy="1273816"/>
            </a:xfrm>
            <a:prstGeom prst="curvedConnector3">
              <a:avLst>
                <a:gd name="adj1" fmla="val -76801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89" name="Shape 253">
              <a:extLst>
                <a:ext uri="{FF2B5EF4-FFF2-40B4-BE49-F238E27FC236}">
                  <a16:creationId xmlns:a16="http://schemas.microsoft.com/office/drawing/2014/main" id="{374ACFFB-49C5-FE44-99AC-4DC9738B55FD}"/>
                </a:ext>
              </a:extLst>
            </p:cNvPr>
            <p:cNvCxnSpPr>
              <a:cxnSpLocks/>
              <a:stCxn id="87" idx="4"/>
              <a:endCxn id="87" idx="6"/>
            </p:cNvCxnSpPr>
            <p:nvPr/>
          </p:nvCxnSpPr>
          <p:spPr>
            <a:xfrm rot="5400000" flipH="1" flipV="1">
              <a:off x="3685786" y="3860527"/>
              <a:ext cx="228600" cy="228600"/>
            </a:xfrm>
            <a:prstGeom prst="curvedConnector4">
              <a:avLst>
                <a:gd name="adj1" fmla="val -100000"/>
                <a:gd name="adj2" fmla="val 2000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</p:grpSp>
    </p:spTree>
    <p:extLst>
      <p:ext uri="{BB962C8B-B14F-4D97-AF65-F5344CB8AC3E}">
        <p14:creationId xmlns:p14="http://schemas.microsoft.com/office/powerpoint/2010/main" val="62887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AB6A-5852-2547-924A-C9405A31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2D059-18BD-724C-8CBE-2FC6481AB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write down a </a:t>
                </a:r>
                <a:r>
                  <a:rPr lang="en-US" b="1" dirty="0"/>
                  <a:t>pattern</a:t>
                </a:r>
                <a:r>
                  <a:rPr lang="en-US" dirty="0"/>
                  <a:t> in order to describe all lexemes for a token</a:t>
                </a:r>
              </a:p>
              <a:p>
                <a:r>
                  <a:rPr lang="en-US" dirty="0"/>
                  <a:t>We need a decision procedure (an algorithm) for matching lexemes</a:t>
                </a:r>
              </a:p>
              <a:p>
                <a:r>
                  <a:rPr lang="en-US" dirty="0"/>
                  <a:t>Given a pattern described as a </a:t>
                </a:r>
                <a:r>
                  <a:rPr lang="en-US" dirty="0" err="1"/>
                  <a:t>regexp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input string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return True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return False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decision procedure is called a </a:t>
                </a:r>
                <a:r>
                  <a:rPr lang="en-US" b="1" dirty="0"/>
                  <a:t>recognition</a:t>
                </a:r>
                <a:r>
                  <a:rPr lang="en-US" dirty="0"/>
                  <a:t> algorithm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E2D059-18BD-724C-8CBE-2FC6481AB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4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4EC7F-7AEB-5B4A-BABB-07DBF3C2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9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AB6A-5852-2547-924A-C9405A319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2D059-18BD-724C-8CBE-2FC6481A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do this by compiling the regular expression into a data structure called a finite state automata (FA)</a:t>
            </a:r>
          </a:p>
          <a:p>
            <a:r>
              <a:rPr lang="en-US" dirty="0"/>
              <a:t>Finite state automata can be:</a:t>
            </a:r>
          </a:p>
          <a:p>
            <a:pPr lvl="1"/>
            <a:r>
              <a:rPr lang="en-US" dirty="0"/>
              <a:t>Deterministic (DFA)</a:t>
            </a:r>
          </a:p>
          <a:p>
            <a:pPr lvl="1"/>
            <a:r>
              <a:rPr lang="en-US" dirty="0"/>
              <a:t>Non-deterministic (NFA)</a:t>
            </a:r>
          </a:p>
          <a:p>
            <a:r>
              <a:rPr lang="en-US" dirty="0"/>
              <a:t>DFA and NFA each have their own </a:t>
            </a:r>
            <a:r>
              <a:rPr lang="en-US" b="1" dirty="0"/>
              <a:t>recognition</a:t>
            </a:r>
            <a:r>
              <a:rPr lang="en-US" dirty="0"/>
              <a:t> algorithm for matching against an input string.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4EC7F-7AEB-5B4A-BABB-07DBF3C2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3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2400" dirty="0"/>
              <a:t>Finite State Automata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Shape 164"/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indent="-257175">
                  <a:spcBef>
                    <a:spcPts val="0"/>
                  </a:spcBef>
                </a:pPr>
                <a:r>
                  <a:rPr lang="en-US" dirty="0"/>
                  <a:t>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of input symbols</a:t>
                </a:r>
              </a:p>
              <a:p>
                <a:pPr indent="-257175"/>
                <a:r>
                  <a:rPr lang="en-US" dirty="0"/>
                  <a:t>A finite 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 indent="-214313">
                  <a:buClr>
                    <a:schemeClr val="accent2"/>
                  </a:buClr>
                </a:pPr>
                <a:r>
                  <a:rPr lang="en-US" dirty="0">
                    <a:solidFill>
                      <a:schemeClr val="accent2"/>
                    </a:solidFill>
                  </a:rPr>
                  <a:t>One start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baseline="-250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</a:t>
                </a:r>
              </a:p>
              <a:p>
                <a:pPr lvl="1" indent="-214313">
                  <a:buClr>
                    <a:schemeClr val="accent2"/>
                  </a:buClr>
                </a:pPr>
                <a:r>
                  <a:rPr lang="en-US" dirty="0">
                    <a:solidFill>
                      <a:schemeClr val="accent2"/>
                    </a:solidFill>
                  </a:rPr>
                  <a:t>zero or more final (accepting)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indent="-257175"/>
                <a:r>
                  <a:rPr lang="en-US" dirty="0"/>
                  <a:t>A transition function :</a:t>
                </a:r>
              </a:p>
              <a:p>
                <a:pPr lvl="1" indent="-214313">
                  <a:buClr>
                    <a:schemeClr val="accent2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i="0" dirty="0" err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 indent="-257175"/>
                <a:r>
                  <a:rPr lang="en-US" dirty="0"/>
                  <a:t>Example: </a:t>
                </a:r>
                <a:r>
                  <a:rPr lang="en-US" dirty="0" err="1"/>
                  <a:t>δ</a:t>
                </a:r>
                <a:r>
                  <a:rPr lang="en-US" dirty="0"/>
                  <a:t>(1, a) = 2</a:t>
                </a:r>
              </a:p>
            </p:txBody>
          </p:sp>
        </mc:Choice>
        <mc:Fallback>
          <p:sp>
            <p:nvSpPr>
              <p:cNvPr id="164" name="Shape 16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l="-966" t="-3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Shape 16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3628018" y="1850716"/>
            <a:ext cx="349200" cy="342900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6" name="Shape 166"/>
          <p:cNvSpPr/>
          <p:nvPr/>
        </p:nvSpPr>
        <p:spPr>
          <a:xfrm>
            <a:off x="3096995" y="2228850"/>
            <a:ext cx="349200" cy="3429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</a:p>
        </p:txBody>
      </p:sp>
      <p:sp>
        <p:nvSpPr>
          <p:cNvPr id="167" name="Shape 167"/>
          <p:cNvSpPr/>
          <p:nvPr/>
        </p:nvSpPr>
        <p:spPr>
          <a:xfrm>
            <a:off x="4949402" y="2634148"/>
            <a:ext cx="324675" cy="298800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/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4284176" y="4275670"/>
            <a:ext cx="349188" cy="357053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69" name="Shape 169"/>
          <p:cNvSpPr/>
          <p:nvPr/>
        </p:nvSpPr>
        <p:spPr>
          <a:xfrm>
            <a:off x="5285139" y="4269622"/>
            <a:ext cx="349188" cy="357053"/>
          </a:xfrm>
          <a:prstGeom prst="flowChartConnector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cxnSp>
        <p:nvCxnSpPr>
          <p:cNvPr id="170" name="Shape 170"/>
          <p:cNvCxnSpPr>
            <a:stCxn id="168" idx="7"/>
            <a:endCxn id="169" idx="1"/>
          </p:cNvCxnSpPr>
          <p:nvPr/>
        </p:nvCxnSpPr>
        <p:spPr>
          <a:xfrm rot="-5400000">
            <a:off x="4956177" y="3947933"/>
            <a:ext cx="6075" cy="753975"/>
          </a:xfrm>
          <a:prstGeom prst="curvedConnector3">
            <a:avLst>
              <a:gd name="adj1" fmla="val 3782512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1" name="Shape 171"/>
          <p:cNvSpPr txBox="1"/>
          <p:nvPr/>
        </p:nvSpPr>
        <p:spPr>
          <a:xfrm>
            <a:off x="4824237" y="3797174"/>
            <a:ext cx="324035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grpSp>
        <p:nvGrpSpPr>
          <p:cNvPr id="172" name="Shape 172"/>
          <p:cNvGrpSpPr/>
          <p:nvPr/>
        </p:nvGrpSpPr>
        <p:grpSpPr>
          <a:xfrm>
            <a:off x="3329863" y="3353152"/>
            <a:ext cx="687600" cy="346275"/>
            <a:chOff x="7543650" y="3130248"/>
            <a:chExt cx="916800" cy="461700"/>
          </a:xfrm>
        </p:grpSpPr>
        <p:sp>
          <p:nvSpPr>
            <p:cNvPr id="173" name="Shape 173"/>
            <p:cNvSpPr/>
            <p:nvPr/>
          </p:nvSpPr>
          <p:spPr>
            <a:xfrm>
              <a:off x="7994850" y="3130248"/>
              <a:ext cx="465600" cy="461700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</a:t>
              </a:r>
            </a:p>
          </p:txBody>
        </p:sp>
        <p:cxnSp>
          <p:nvCxnSpPr>
            <p:cNvPr id="174" name="Shape 174"/>
            <p:cNvCxnSpPr>
              <a:endCxn id="173" idx="2"/>
            </p:cNvCxnSpPr>
            <p:nvPr/>
          </p:nvCxnSpPr>
          <p:spPr>
            <a:xfrm rot="10800000" flipH="1">
              <a:off x="7543650" y="3361098"/>
              <a:ext cx="451200" cy="67800"/>
            </a:xfrm>
            <a:prstGeom prst="straightConnector1">
              <a:avLst/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uiExpand="1" build="p"/>
      <p:bldP spid="165" grpId="0" animBg="1"/>
      <p:bldP spid="166" grpId="0" animBg="1"/>
      <p:bldP spid="167" grpId="0" animBg="1"/>
      <p:bldP spid="168" grpId="0" animBg="1"/>
      <p:bldP spid="169" grpId="0" animBg="1"/>
      <p:bldP spid="1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FA: Example 1</a:t>
            </a:r>
          </a:p>
        </p:txBody>
      </p:sp>
      <p:sp>
        <p:nvSpPr>
          <p:cNvPr id="180" name="Shape 18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2412470" y="2647726"/>
            <a:ext cx="457199" cy="486891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84" name="Shape 184"/>
          <p:cNvSpPr/>
          <p:nvPr/>
        </p:nvSpPr>
        <p:spPr>
          <a:xfrm>
            <a:off x="3788833" y="2662572"/>
            <a:ext cx="457199" cy="4571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185" name="Shape 185"/>
          <p:cNvCxnSpPr>
            <a:endCxn id="184" idx="2"/>
          </p:cNvCxnSpPr>
          <p:nvPr/>
        </p:nvCxnSpPr>
        <p:spPr>
          <a:xfrm>
            <a:off x="2901882" y="2891172"/>
            <a:ext cx="8869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6" name="Shape 186"/>
          <p:cNvSpPr txBox="1"/>
          <p:nvPr/>
        </p:nvSpPr>
        <p:spPr>
          <a:xfrm>
            <a:off x="3165785" y="2463737"/>
            <a:ext cx="255494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1682431" y="3509087"/>
            <a:ext cx="2422867" cy="623247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Language of a FA: set of accepted strings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7002594" y="2744484"/>
            <a:ext cx="791322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sp>
        <p:nvSpPr>
          <p:cNvPr id="189" name="Shape 189"/>
          <p:cNvSpPr txBox="1"/>
          <p:nvPr/>
        </p:nvSpPr>
        <p:spPr>
          <a:xfrm>
            <a:off x="7025367" y="3305621"/>
            <a:ext cx="723696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7032476" y="4169717"/>
            <a:ext cx="723696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Reject </a:t>
            </a:r>
          </a:p>
        </p:txBody>
      </p:sp>
      <p:grpSp>
        <p:nvGrpSpPr>
          <p:cNvPr id="191" name="Shape 191"/>
          <p:cNvGrpSpPr/>
          <p:nvPr/>
        </p:nvGrpSpPr>
        <p:grpSpPr>
          <a:xfrm>
            <a:off x="5795788" y="2495531"/>
            <a:ext cx="1065644" cy="346248"/>
            <a:chOff x="6203717" y="3327375"/>
            <a:chExt cx="1420858" cy="461664"/>
          </a:xfrm>
        </p:grpSpPr>
        <p:sp>
          <p:nvSpPr>
            <p:cNvPr id="192" name="Shape 192"/>
            <p:cNvSpPr txBox="1"/>
            <p:nvPr/>
          </p:nvSpPr>
          <p:spPr>
            <a:xfrm>
              <a:off x="6203717" y="33273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193" name="Shape 193"/>
            <p:cNvSpPr txBox="1"/>
            <p:nvPr/>
          </p:nvSpPr>
          <p:spPr>
            <a:xfrm>
              <a:off x="7286021" y="3327375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4" name="Shape 194"/>
            <p:cNvCxnSpPr/>
            <p:nvPr/>
          </p:nvCxnSpPr>
          <p:spPr>
            <a:xfrm rot="10800000">
              <a:off x="7308303" y="35730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195" name="Shape 195"/>
          <p:cNvGrpSpPr/>
          <p:nvPr/>
        </p:nvGrpSpPr>
        <p:grpSpPr>
          <a:xfrm>
            <a:off x="5809066" y="2765560"/>
            <a:ext cx="1047221" cy="368462"/>
            <a:chOff x="6221421" y="3687414"/>
            <a:chExt cx="1396294" cy="491282"/>
          </a:xfrm>
        </p:grpSpPr>
        <p:sp>
          <p:nvSpPr>
            <p:cNvPr id="196" name="Shape 196"/>
            <p:cNvSpPr txBox="1"/>
            <p:nvPr/>
          </p:nvSpPr>
          <p:spPr>
            <a:xfrm>
              <a:off x="6221421" y="3717032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197" name="Shape 197"/>
            <p:cNvSpPr txBox="1"/>
            <p:nvPr/>
          </p:nvSpPr>
          <p:spPr>
            <a:xfrm>
              <a:off x="7279160" y="368741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198" name="Shape 198"/>
            <p:cNvCxnSpPr/>
            <p:nvPr/>
          </p:nvCxnSpPr>
          <p:spPr>
            <a:xfrm rot="10800000">
              <a:off x="7553471" y="39330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199" name="Shape 199"/>
          <p:cNvGrpSpPr/>
          <p:nvPr/>
        </p:nvGrpSpPr>
        <p:grpSpPr>
          <a:xfrm>
            <a:off x="5660099" y="3219263"/>
            <a:ext cx="2133817" cy="433032"/>
            <a:chOff x="6022798" y="4292351"/>
            <a:chExt cx="2845089" cy="577376"/>
          </a:xfrm>
        </p:grpSpPr>
        <p:cxnSp>
          <p:nvCxnSpPr>
            <p:cNvPr id="200" name="Shape 200"/>
            <p:cNvCxnSpPr/>
            <p:nvPr/>
          </p:nvCxnSpPr>
          <p:spPr>
            <a:xfrm>
              <a:off x="6022798" y="4292351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Shape 201"/>
            <p:cNvSpPr txBox="1"/>
            <p:nvPr/>
          </p:nvSpPr>
          <p:spPr>
            <a:xfrm>
              <a:off x="6202380" y="440749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7279160" y="4407494"/>
              <a:ext cx="338554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cxnSp>
          <p:nvCxnSpPr>
            <p:cNvPr id="203" name="Shape 203"/>
            <p:cNvCxnSpPr/>
            <p:nvPr/>
          </p:nvCxnSpPr>
          <p:spPr>
            <a:xfrm rot="10800000">
              <a:off x="7294584" y="4653704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04" name="Shape 204"/>
          <p:cNvGrpSpPr/>
          <p:nvPr/>
        </p:nvGrpSpPr>
        <p:grpSpPr>
          <a:xfrm>
            <a:off x="5678542" y="3759883"/>
            <a:ext cx="2133817" cy="432047"/>
            <a:chOff x="6047389" y="5013176"/>
            <a:chExt cx="2845089" cy="576063"/>
          </a:xfrm>
        </p:grpSpPr>
        <p:cxnSp>
          <p:nvCxnSpPr>
            <p:cNvPr id="205" name="Shape 205"/>
            <p:cNvCxnSpPr/>
            <p:nvPr/>
          </p:nvCxnSpPr>
          <p:spPr>
            <a:xfrm>
              <a:off x="6047389" y="5013176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6" name="Shape 206"/>
            <p:cNvSpPr txBox="1"/>
            <p:nvPr/>
          </p:nvSpPr>
          <p:spPr>
            <a:xfrm>
              <a:off x="6206392" y="5127575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7167757" y="5127575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08" name="Shape 208"/>
            <p:cNvCxnSpPr/>
            <p:nvPr/>
          </p:nvCxnSpPr>
          <p:spPr>
            <a:xfrm rot="10800000">
              <a:off x="7208288" y="53732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09" name="Shape 209"/>
          <p:cNvGrpSpPr/>
          <p:nvPr/>
        </p:nvGrpSpPr>
        <p:grpSpPr>
          <a:xfrm>
            <a:off x="5813056" y="4169717"/>
            <a:ext cx="1143518" cy="368106"/>
            <a:chOff x="6226742" y="5559623"/>
            <a:chExt cx="1524690" cy="490808"/>
          </a:xfrm>
        </p:grpSpPr>
        <p:sp>
          <p:nvSpPr>
            <p:cNvPr id="210" name="Shape 210"/>
            <p:cNvSpPr txBox="1"/>
            <p:nvPr/>
          </p:nvSpPr>
          <p:spPr>
            <a:xfrm>
              <a:off x="6226742" y="555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11" name="Shape 211"/>
            <p:cNvSpPr txBox="1"/>
            <p:nvPr/>
          </p:nvSpPr>
          <p:spPr>
            <a:xfrm>
              <a:off x="7182045" y="5559623"/>
              <a:ext cx="56938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1 0</a:t>
              </a:r>
            </a:p>
          </p:txBody>
        </p:sp>
        <p:cxnSp>
          <p:nvCxnSpPr>
            <p:cNvPr id="212" name="Shape 212"/>
            <p:cNvCxnSpPr/>
            <p:nvPr/>
          </p:nvCxnSpPr>
          <p:spPr>
            <a:xfrm rot="10800000">
              <a:off x="7452320" y="583440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13" name="Shape 213"/>
          <p:cNvGrpSpPr/>
          <p:nvPr/>
        </p:nvGrpSpPr>
        <p:grpSpPr>
          <a:xfrm>
            <a:off x="5635923" y="2139701"/>
            <a:ext cx="2182162" cy="346248"/>
            <a:chOff x="5990564" y="2852935"/>
            <a:chExt cx="2909549" cy="461664"/>
          </a:xfrm>
        </p:grpSpPr>
        <p:sp>
          <p:nvSpPr>
            <p:cNvPr id="214" name="Shape 21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15" name="Shape 21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16" name="Shape 21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5366722-06BB-E947-872F-3B618AF3904D}"/>
              </a:ext>
            </a:extLst>
          </p:cNvPr>
          <p:cNvSpPr txBox="1"/>
          <p:nvPr/>
        </p:nvSpPr>
        <p:spPr>
          <a:xfrm>
            <a:off x="2087724" y="1332484"/>
            <a:ext cx="5455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finite automaton that accepts only ‘1’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/>
      <p:bldP spid="189" grpId="0"/>
      <p:bldP spid="1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FA: Example 2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6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Shape 224"/>
          <p:cNvSpPr/>
          <p:nvPr/>
        </p:nvSpPr>
        <p:spPr>
          <a:xfrm>
            <a:off x="3653898" y="3186364"/>
            <a:ext cx="457200" cy="486900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225" name="Shape 225"/>
          <p:cNvSpPr/>
          <p:nvPr/>
        </p:nvSpPr>
        <p:spPr>
          <a:xfrm>
            <a:off x="5030261" y="3201210"/>
            <a:ext cx="457199" cy="4571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226" name="Shape 226"/>
          <p:cNvCxnSpPr>
            <a:endCxn id="225" idx="2"/>
          </p:cNvCxnSpPr>
          <p:nvPr/>
        </p:nvCxnSpPr>
        <p:spPr>
          <a:xfrm>
            <a:off x="4143311" y="3429809"/>
            <a:ext cx="8869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7" name="Shape 227"/>
          <p:cNvSpPr txBox="1"/>
          <p:nvPr/>
        </p:nvSpPr>
        <p:spPr>
          <a:xfrm>
            <a:off x="4408001" y="3075059"/>
            <a:ext cx="253916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cxnSp>
        <p:nvCxnSpPr>
          <p:cNvPr id="228" name="Shape 228"/>
          <p:cNvCxnSpPr/>
          <p:nvPr/>
        </p:nvCxnSpPr>
        <p:spPr>
          <a:xfrm rot="-5400000">
            <a:off x="3625318" y="3188415"/>
            <a:ext cx="249975" cy="239400"/>
          </a:xfrm>
          <a:prstGeom prst="curvedConnector4">
            <a:avLst>
              <a:gd name="adj1" fmla="val 0"/>
              <a:gd name="adj2" fmla="val -11359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29" name="Shape 229"/>
          <p:cNvSpPr txBox="1"/>
          <p:nvPr/>
        </p:nvSpPr>
        <p:spPr>
          <a:xfrm>
            <a:off x="3043006" y="3143110"/>
            <a:ext cx="254025" cy="346275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F789C-F939-4746-844F-BFDEF8C8DEEE}"/>
              </a:ext>
            </a:extLst>
          </p:cNvPr>
          <p:cNvSpPr txBox="1"/>
          <p:nvPr/>
        </p:nvSpPr>
        <p:spPr>
          <a:xfrm>
            <a:off x="1441175" y="1402366"/>
            <a:ext cx="6768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/>
              <a:t>A finite automaton accepting any number of 1’s followed by a single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FA: Example 3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/>
          <p:nvPr/>
        </p:nvSpPr>
        <p:spPr>
          <a:xfrm>
            <a:off x="6437607" y="3937187"/>
            <a:ext cx="2061896" cy="39241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Answer: (0|1)*00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081598" y="3898107"/>
            <a:ext cx="1553850" cy="652725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start state</a:t>
            </a:r>
          </a:p>
          <a:p>
            <a:pPr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final state</a:t>
            </a:r>
          </a:p>
        </p:txBody>
      </p:sp>
      <p:grpSp>
        <p:nvGrpSpPr>
          <p:cNvPr id="240" name="Shape 240"/>
          <p:cNvGrpSpPr/>
          <p:nvPr/>
        </p:nvGrpSpPr>
        <p:grpSpPr>
          <a:xfrm>
            <a:off x="2507456" y="2525317"/>
            <a:ext cx="3932634" cy="1546622"/>
            <a:chOff x="1819275" y="3367088"/>
            <a:chExt cx="5243512" cy="2062163"/>
          </a:xfrm>
        </p:grpSpPr>
        <p:sp>
          <p:nvSpPr>
            <p:cNvPr id="241" name="Shape 241"/>
            <p:cNvSpPr/>
            <p:nvPr/>
          </p:nvSpPr>
          <p:spPr>
            <a:xfrm>
              <a:off x="2362201" y="4019551"/>
              <a:ext cx="609600" cy="649287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4038601" y="4019551"/>
              <a:ext cx="609600" cy="649287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32162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5" name="Shape 245"/>
            <p:cNvSpPr txBox="1"/>
            <p:nvPr/>
          </p:nvSpPr>
          <p:spPr>
            <a:xfrm>
              <a:off x="5045076" y="39766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4205288" y="4967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7" name="Shape 247"/>
            <p:cNvSpPr txBox="1"/>
            <p:nvPr/>
          </p:nvSpPr>
          <p:spPr>
            <a:xfrm>
              <a:off x="3367088" y="3367088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48" name="Shape 248"/>
            <p:cNvSpPr txBox="1"/>
            <p:nvPr/>
          </p:nvSpPr>
          <p:spPr>
            <a:xfrm>
              <a:off x="6721476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49" name="Shape 249"/>
            <p:cNvSpPr txBox="1"/>
            <p:nvPr/>
          </p:nvSpPr>
          <p:spPr>
            <a:xfrm>
              <a:off x="1819275" y="3443289"/>
              <a:ext cx="341312" cy="461962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250" name="Shape 250"/>
            <p:cNvCxnSpPr>
              <a:endCxn id="242" idx="2"/>
            </p:cNvCxnSpPr>
            <p:nvPr/>
          </p:nvCxnSpPr>
          <p:spPr>
            <a:xfrm>
              <a:off x="2971801" y="4344195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1" name="Shape 251"/>
            <p:cNvCxnSpPr>
              <a:stCxn id="242" idx="6"/>
              <a:endCxn id="243" idx="2"/>
            </p:cNvCxnSpPr>
            <p:nvPr/>
          </p:nvCxnSpPr>
          <p:spPr>
            <a:xfrm rot="10800000" flipH="1">
              <a:off x="4648201" y="4343295"/>
              <a:ext cx="1219200" cy="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252" name="Shape 252"/>
            <p:cNvCxnSpPr>
              <a:stCxn id="241" idx="0"/>
              <a:endCxn id="242" idx="0"/>
            </p:cNvCxnSpPr>
            <p:nvPr/>
          </p:nvCxnSpPr>
          <p:spPr>
            <a:xfrm rot="-5400000" flipH="1">
              <a:off x="3504901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3" name="Shape 253"/>
            <p:cNvCxnSpPr>
              <a:stCxn id="241" idx="2"/>
              <a:endCxn id="241" idx="1"/>
            </p:cNvCxnSpPr>
            <p:nvPr/>
          </p:nvCxnSpPr>
          <p:spPr>
            <a:xfrm rot="10800000" flipH="1">
              <a:off x="2362201" y="4114695"/>
              <a:ext cx="89400" cy="229500"/>
            </a:xfrm>
            <a:prstGeom prst="curvedConnector4">
              <a:avLst>
                <a:gd name="adj1" fmla="val -266359"/>
                <a:gd name="adj2" fmla="val 24521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4" name="Shape 254"/>
            <p:cNvCxnSpPr>
              <a:stCxn id="243" idx="0"/>
              <a:endCxn id="243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255" name="Shape 255"/>
            <p:cNvCxnSpPr>
              <a:stCxn id="243" idx="4"/>
              <a:endCxn id="241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799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2DD2096-07A3-484A-8090-4A84402EB748}"/>
              </a:ext>
            </a:extLst>
          </p:cNvPr>
          <p:cNvSpPr txBox="1"/>
          <p:nvPr/>
        </p:nvSpPr>
        <p:spPr>
          <a:xfrm>
            <a:off x="944219" y="1440220"/>
            <a:ext cx="7665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57175"/>
            <a:r>
              <a:rPr lang="en-US" sz="2400" dirty="0"/>
              <a:t>What regular expression does this automaton accept?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dirty="0"/>
              <a:t>FA simulation == recognition algorithm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1253246" y="2625225"/>
            <a:ext cx="2216798" cy="392414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SzPct val="25000"/>
            </a:pPr>
            <a:r>
              <a:rPr lang="en-US" sz="2100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Input string: 00100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7164288" y="4331735"/>
            <a:ext cx="791322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20ACADB-C160-4441-B632-9066CE6F9919}"/>
              </a:ext>
            </a:extLst>
          </p:cNvPr>
          <p:cNvGrpSpPr/>
          <p:nvPr/>
        </p:nvGrpSpPr>
        <p:grpSpPr>
          <a:xfrm>
            <a:off x="5467705" y="2582111"/>
            <a:ext cx="1365382" cy="346249"/>
            <a:chOff x="5766273" y="3442814"/>
            <a:chExt cx="1820509" cy="461665"/>
          </a:xfrm>
        </p:grpSpPr>
        <p:sp>
          <p:nvSpPr>
            <p:cNvPr id="266" name="Shape 266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67" name="Shape 267"/>
            <p:cNvSpPr txBox="1"/>
            <p:nvPr/>
          </p:nvSpPr>
          <p:spPr>
            <a:xfrm>
              <a:off x="6622156" y="3442814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cxnSp>
          <p:nvCxnSpPr>
            <p:cNvPr id="268" name="Shape 268"/>
            <p:cNvCxnSpPr/>
            <p:nvPr/>
          </p:nvCxnSpPr>
          <p:spPr>
            <a:xfrm rot="10800000">
              <a:off x="6660232" y="368845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69" name="Shape 269"/>
          <p:cNvGrpSpPr/>
          <p:nvPr/>
        </p:nvGrpSpPr>
        <p:grpSpPr>
          <a:xfrm>
            <a:off x="5477050" y="2917217"/>
            <a:ext cx="1356037" cy="410616"/>
            <a:chOff x="5778733" y="3889623"/>
            <a:chExt cx="1808049" cy="547488"/>
          </a:xfrm>
        </p:grpSpPr>
        <p:sp>
          <p:nvSpPr>
            <p:cNvPr id="270" name="Shape 270"/>
            <p:cNvSpPr txBox="1"/>
            <p:nvPr/>
          </p:nvSpPr>
          <p:spPr>
            <a:xfrm>
              <a:off x="6622156" y="3889623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1" name="Shape 271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72" name="Shape 272"/>
            <p:cNvCxnSpPr/>
            <p:nvPr/>
          </p:nvCxnSpPr>
          <p:spPr>
            <a:xfrm rot="10800000">
              <a:off x="6876256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73" name="Shape 273"/>
          <p:cNvGrpSpPr/>
          <p:nvPr/>
        </p:nvGrpSpPr>
        <p:grpSpPr>
          <a:xfrm>
            <a:off x="5303908" y="2279861"/>
            <a:ext cx="2182162" cy="346248"/>
            <a:chOff x="5990564" y="2852935"/>
            <a:chExt cx="2909549" cy="461664"/>
          </a:xfrm>
        </p:grpSpPr>
        <p:sp>
          <p:nvSpPr>
            <p:cNvPr id="274" name="Shape 274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275" name="Shape 275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276" name="Shape 276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7" name="Shape 277"/>
          <p:cNvGrpSpPr/>
          <p:nvPr/>
        </p:nvGrpSpPr>
        <p:grpSpPr>
          <a:xfrm>
            <a:off x="5483648" y="3241253"/>
            <a:ext cx="1354796" cy="410616"/>
            <a:chOff x="5787530" y="4321671"/>
            <a:chExt cx="1806395" cy="547488"/>
          </a:xfrm>
        </p:grpSpPr>
        <p:sp>
          <p:nvSpPr>
            <p:cNvPr id="278" name="Shape 278"/>
            <p:cNvSpPr txBox="1"/>
            <p:nvPr/>
          </p:nvSpPr>
          <p:spPr>
            <a:xfrm>
              <a:off x="6629299" y="432167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79" name="Shape 279"/>
            <p:cNvSpPr txBox="1"/>
            <p:nvPr/>
          </p:nvSpPr>
          <p:spPr>
            <a:xfrm>
              <a:off x="5787530" y="4321671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80" name="Shape 280"/>
            <p:cNvCxnSpPr/>
            <p:nvPr/>
          </p:nvCxnSpPr>
          <p:spPr>
            <a:xfrm rot="10800000">
              <a:off x="7034560" y="4653136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1" name="Shape 281"/>
          <p:cNvGrpSpPr/>
          <p:nvPr/>
        </p:nvGrpSpPr>
        <p:grpSpPr>
          <a:xfrm>
            <a:off x="5478287" y="3597864"/>
            <a:ext cx="1360583" cy="410615"/>
            <a:chOff x="5780383" y="4797151"/>
            <a:chExt cx="1814110" cy="547487"/>
          </a:xfrm>
        </p:grpSpPr>
        <p:sp>
          <p:nvSpPr>
            <p:cNvPr id="282" name="Shape 282"/>
            <p:cNvSpPr txBox="1"/>
            <p:nvPr/>
          </p:nvSpPr>
          <p:spPr>
            <a:xfrm>
              <a:off x="6629867" y="4797151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3" name="Shape 283"/>
            <p:cNvSpPr txBox="1"/>
            <p:nvPr/>
          </p:nvSpPr>
          <p:spPr>
            <a:xfrm>
              <a:off x="5780383" y="4797151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cxnSp>
          <p:nvCxnSpPr>
            <p:cNvPr id="284" name="Shape 284"/>
            <p:cNvCxnSpPr/>
            <p:nvPr/>
          </p:nvCxnSpPr>
          <p:spPr>
            <a:xfrm rot="10800000">
              <a:off x="7178575" y="512861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5" name="Shape 285"/>
          <p:cNvGrpSpPr/>
          <p:nvPr/>
        </p:nvGrpSpPr>
        <p:grpSpPr>
          <a:xfrm>
            <a:off x="5484190" y="3943333"/>
            <a:ext cx="1356036" cy="410615"/>
            <a:chOff x="5788253" y="5257776"/>
            <a:chExt cx="1808048" cy="547487"/>
          </a:xfrm>
        </p:grpSpPr>
        <p:sp>
          <p:nvSpPr>
            <p:cNvPr id="286" name="Shape 286"/>
            <p:cNvSpPr txBox="1"/>
            <p:nvPr/>
          </p:nvSpPr>
          <p:spPr>
            <a:xfrm>
              <a:off x="6631675" y="52577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87" name="Shape 287"/>
            <p:cNvSpPr txBox="1"/>
            <p:nvPr/>
          </p:nvSpPr>
          <p:spPr>
            <a:xfrm>
              <a:off x="5788253" y="5257776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288" name="Shape 288"/>
            <p:cNvCxnSpPr/>
            <p:nvPr/>
          </p:nvCxnSpPr>
          <p:spPr>
            <a:xfrm rot="10800000">
              <a:off x="7322592" y="55892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89" name="Shape 289"/>
          <p:cNvGrpSpPr/>
          <p:nvPr/>
        </p:nvGrpSpPr>
        <p:grpSpPr>
          <a:xfrm>
            <a:off x="5496147" y="4310233"/>
            <a:ext cx="1354796" cy="410615"/>
            <a:chOff x="5804196" y="5746976"/>
            <a:chExt cx="1806394" cy="547487"/>
          </a:xfrm>
        </p:grpSpPr>
        <p:sp>
          <p:nvSpPr>
            <p:cNvPr id="290" name="Shape 290"/>
            <p:cNvSpPr txBox="1"/>
            <p:nvPr/>
          </p:nvSpPr>
          <p:spPr>
            <a:xfrm>
              <a:off x="6645964" y="5746976"/>
              <a:ext cx="964626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00100</a:t>
              </a:r>
            </a:p>
          </p:txBody>
        </p:sp>
        <p:sp>
          <p:nvSpPr>
            <p:cNvPr id="291" name="Shape 291"/>
            <p:cNvSpPr txBox="1"/>
            <p:nvPr/>
          </p:nvSpPr>
          <p:spPr>
            <a:xfrm>
              <a:off x="5804196" y="5746976"/>
              <a:ext cx="348773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cxnSp>
          <p:nvCxnSpPr>
            <p:cNvPr id="292" name="Shape 292"/>
            <p:cNvCxnSpPr/>
            <p:nvPr/>
          </p:nvCxnSpPr>
          <p:spPr>
            <a:xfrm rot="10800000">
              <a:off x="7524328" y="6078440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293" name="Shape 293"/>
          <p:cNvGrpSpPr/>
          <p:nvPr/>
        </p:nvGrpSpPr>
        <p:grpSpPr>
          <a:xfrm>
            <a:off x="2605650" y="1100522"/>
            <a:ext cx="3932700" cy="1546650"/>
            <a:chOff x="1819275" y="3367088"/>
            <a:chExt cx="5243600" cy="2062200"/>
          </a:xfrm>
        </p:grpSpPr>
        <p:sp>
          <p:nvSpPr>
            <p:cNvPr id="294" name="Shape 294"/>
            <p:cNvSpPr/>
            <p:nvPr/>
          </p:nvSpPr>
          <p:spPr>
            <a:xfrm>
              <a:off x="2362200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4038601" y="4019551"/>
              <a:ext cx="609600" cy="649200"/>
            </a:xfrm>
            <a:prstGeom prst="flowChartConnector">
              <a:avLst/>
            </a:prstGeom>
            <a:solidFill>
              <a:srgbClr val="FF99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1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5867401" y="4038601"/>
              <a:ext cx="609600" cy="609600"/>
            </a:xfrm>
            <a:prstGeom prst="flowChartConnector">
              <a:avLst/>
            </a:prstGeom>
            <a:solidFill>
              <a:srgbClr val="FF9900"/>
            </a:solidFill>
            <a:ln w="73025" cap="flat" cmpd="dbl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</a:p>
          </p:txBody>
        </p:sp>
        <p:sp>
          <p:nvSpPr>
            <p:cNvPr id="297" name="Shape 297"/>
            <p:cNvSpPr txBox="1"/>
            <p:nvPr/>
          </p:nvSpPr>
          <p:spPr>
            <a:xfrm>
              <a:off x="3216276" y="3976689"/>
              <a:ext cx="341399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8" name="Shape 298"/>
            <p:cNvSpPr txBox="1"/>
            <p:nvPr/>
          </p:nvSpPr>
          <p:spPr>
            <a:xfrm>
              <a:off x="5045076" y="39766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4205288" y="4967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3367088" y="3367088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301" name="Shape 301"/>
            <p:cNvSpPr txBox="1"/>
            <p:nvPr/>
          </p:nvSpPr>
          <p:spPr>
            <a:xfrm>
              <a:off x="6721476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</a:p>
          </p:txBody>
        </p:sp>
        <p:sp>
          <p:nvSpPr>
            <p:cNvPr id="302" name="Shape 302"/>
            <p:cNvSpPr txBox="1"/>
            <p:nvPr/>
          </p:nvSpPr>
          <p:spPr>
            <a:xfrm>
              <a:off x="1819275" y="3443289"/>
              <a:ext cx="341400" cy="462000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</a:p>
          </p:txBody>
        </p:sp>
        <p:cxnSp>
          <p:nvCxnSpPr>
            <p:cNvPr id="303" name="Shape 303"/>
            <p:cNvCxnSpPr>
              <a:endCxn id="295" idx="2"/>
            </p:cNvCxnSpPr>
            <p:nvPr/>
          </p:nvCxnSpPr>
          <p:spPr>
            <a:xfrm>
              <a:off x="2971801" y="4344151"/>
              <a:ext cx="10668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4" name="Shape 304"/>
            <p:cNvCxnSpPr>
              <a:stCxn id="295" idx="6"/>
              <a:endCxn id="296" idx="2"/>
            </p:cNvCxnSpPr>
            <p:nvPr/>
          </p:nvCxnSpPr>
          <p:spPr>
            <a:xfrm rot="10800000" flipH="1">
              <a:off x="4648201" y="4343551"/>
              <a:ext cx="1219200" cy="6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cxnSp>
          <p:nvCxnSpPr>
            <p:cNvPr id="305" name="Shape 305"/>
            <p:cNvCxnSpPr>
              <a:stCxn id="294" idx="0"/>
              <a:endCxn id="295" idx="0"/>
            </p:cNvCxnSpPr>
            <p:nvPr/>
          </p:nvCxnSpPr>
          <p:spPr>
            <a:xfrm rot="-5400000" flipH="1">
              <a:off x="3504900" y="3181651"/>
              <a:ext cx="600" cy="1676400"/>
            </a:xfrm>
            <a:prstGeom prst="curvedConnector3">
              <a:avLst>
                <a:gd name="adj1" fmla="val -39687500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6" name="Shape 306"/>
            <p:cNvCxnSpPr>
              <a:stCxn id="294" idx="2"/>
              <a:endCxn id="294" idx="1"/>
            </p:cNvCxnSpPr>
            <p:nvPr/>
          </p:nvCxnSpPr>
          <p:spPr>
            <a:xfrm rot="10800000" flipH="1">
              <a:off x="2362200" y="4114651"/>
              <a:ext cx="89400" cy="229500"/>
            </a:xfrm>
            <a:prstGeom prst="curvedConnector4">
              <a:avLst>
                <a:gd name="adj1" fmla="val -266359"/>
                <a:gd name="adj2" fmla="val 245196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7" name="Shape 307"/>
            <p:cNvCxnSpPr>
              <a:stCxn id="296" idx="0"/>
              <a:endCxn id="296" idx="6"/>
            </p:cNvCxnSpPr>
            <p:nvPr/>
          </p:nvCxnSpPr>
          <p:spPr>
            <a:xfrm rot="-5400000" flipH="1">
              <a:off x="6172201" y="4038601"/>
              <a:ext cx="304800" cy="304800"/>
            </a:xfrm>
            <a:prstGeom prst="curvedConnector4">
              <a:avLst>
                <a:gd name="adj1" fmla="val -78125"/>
                <a:gd name="adj2" fmla="val 178125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triangle" w="lg" len="lg"/>
              <a:tailEnd type="none" w="lg" len="lg"/>
            </a:ln>
          </p:spPr>
        </p:cxnSp>
        <p:cxnSp>
          <p:nvCxnSpPr>
            <p:cNvPr id="308" name="Shape 308"/>
            <p:cNvCxnSpPr>
              <a:stCxn id="296" idx="4"/>
              <a:endCxn id="294" idx="5"/>
            </p:cNvCxnSpPr>
            <p:nvPr/>
          </p:nvCxnSpPr>
          <p:spPr>
            <a:xfrm rot="5400000" flipH="1">
              <a:off x="4490101" y="2966101"/>
              <a:ext cx="74400" cy="3289800"/>
            </a:xfrm>
            <a:prstGeom prst="curvedConnector3">
              <a:avLst>
                <a:gd name="adj1" fmla="val -347681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lg" len="lg"/>
              <a:tailEnd type="triangle" w="lg" len="lg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/>
              <a:t>ε-move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9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/>
          <p:nvPr/>
        </p:nvSpPr>
        <p:spPr>
          <a:xfrm>
            <a:off x="4088588" y="2305013"/>
            <a:ext cx="457199" cy="486891"/>
          </a:xfrm>
          <a:prstGeom prst="flowChartConnector">
            <a:avLst/>
          </a:prstGeom>
          <a:solidFill>
            <a:srgbClr val="FF9900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1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317" name="Shape 317"/>
          <p:cNvSpPr/>
          <p:nvPr/>
        </p:nvSpPr>
        <p:spPr>
          <a:xfrm>
            <a:off x="5464951" y="2319859"/>
            <a:ext cx="457199" cy="457199"/>
          </a:xfrm>
          <a:prstGeom prst="flowChartConnector">
            <a:avLst/>
          </a:prstGeom>
          <a:solidFill>
            <a:srgbClr val="FF9900"/>
          </a:solidFill>
          <a:ln w="73025" cap="flat" cmpd="dbl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 anchor="ctr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cxnSp>
        <p:nvCxnSpPr>
          <p:cNvPr id="318" name="Shape 318"/>
          <p:cNvCxnSpPr>
            <a:endCxn id="317" idx="2"/>
          </p:cNvCxnSpPr>
          <p:nvPr/>
        </p:nvCxnSpPr>
        <p:spPr>
          <a:xfrm>
            <a:off x="4578000" y="2548458"/>
            <a:ext cx="88695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19" name="Shape 319"/>
          <p:cNvSpPr txBox="1"/>
          <p:nvPr/>
        </p:nvSpPr>
        <p:spPr>
          <a:xfrm>
            <a:off x="4847820" y="2193707"/>
            <a:ext cx="243659" cy="346248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algn="ctr">
              <a:buSzPct val="25000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x="2283604" y="3360053"/>
            <a:ext cx="1401468" cy="399829"/>
            <a:chOff x="5766273" y="3442814"/>
            <a:chExt cx="1868624" cy="533105"/>
          </a:xfrm>
        </p:grpSpPr>
        <p:sp>
          <p:nvSpPr>
            <p:cNvPr id="321" name="Shape 321"/>
            <p:cNvSpPr txBox="1"/>
            <p:nvPr/>
          </p:nvSpPr>
          <p:spPr>
            <a:xfrm>
              <a:off x="5766273" y="3442814"/>
              <a:ext cx="364202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</a:p>
          </p:txBody>
        </p:sp>
        <p:sp>
          <p:nvSpPr>
            <p:cNvPr id="322" name="Shape 322"/>
            <p:cNvSpPr txBox="1"/>
            <p:nvPr/>
          </p:nvSpPr>
          <p:spPr>
            <a:xfrm>
              <a:off x="6574040" y="3442814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18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18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18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cxnSp>
          <p:nvCxnSpPr>
            <p:cNvPr id="323" name="Shape 323"/>
            <p:cNvCxnSpPr/>
            <p:nvPr/>
          </p:nvCxnSpPr>
          <p:spPr>
            <a:xfrm rot="10800000">
              <a:off x="6930971" y="3759895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24" name="Shape 324"/>
          <p:cNvGrpSpPr/>
          <p:nvPr/>
        </p:nvGrpSpPr>
        <p:grpSpPr>
          <a:xfrm>
            <a:off x="2292949" y="3759881"/>
            <a:ext cx="1392122" cy="410616"/>
            <a:chOff x="5778733" y="3889623"/>
            <a:chExt cx="1856162" cy="547488"/>
          </a:xfrm>
        </p:grpSpPr>
        <p:sp>
          <p:nvSpPr>
            <p:cNvPr id="325" name="Shape 325"/>
            <p:cNvSpPr txBox="1"/>
            <p:nvPr/>
          </p:nvSpPr>
          <p:spPr>
            <a:xfrm>
              <a:off x="6574039" y="3889623"/>
              <a:ext cx="1060857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en-US" sz="18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18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x</a:t>
              </a:r>
              <a:r>
                <a:rPr lang="en-US" sz="18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326" name="Shape 326"/>
            <p:cNvSpPr txBox="1"/>
            <p:nvPr/>
          </p:nvSpPr>
          <p:spPr>
            <a:xfrm>
              <a:off x="5778733" y="3889623"/>
              <a:ext cx="35208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</a:p>
          </p:txBody>
        </p:sp>
        <p:cxnSp>
          <p:nvCxnSpPr>
            <p:cNvPr id="327" name="Shape 327"/>
            <p:cNvCxnSpPr/>
            <p:nvPr/>
          </p:nvCxnSpPr>
          <p:spPr>
            <a:xfrm rot="10800000">
              <a:off x="6945259" y="4221088"/>
              <a:ext cx="0" cy="216023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lg" len="lg"/>
            </a:ln>
          </p:spPr>
        </p:cxnSp>
      </p:grpSp>
      <p:grpSp>
        <p:nvGrpSpPr>
          <p:cNvPr id="328" name="Shape 328"/>
          <p:cNvGrpSpPr/>
          <p:nvPr/>
        </p:nvGrpSpPr>
        <p:grpSpPr>
          <a:xfrm>
            <a:off x="2119808" y="3057803"/>
            <a:ext cx="2182162" cy="346248"/>
            <a:chOff x="5990564" y="2852935"/>
            <a:chExt cx="2909549" cy="461664"/>
          </a:xfrm>
        </p:grpSpPr>
        <p:sp>
          <p:nvSpPr>
            <p:cNvPr id="329" name="Shape 329"/>
            <p:cNvSpPr txBox="1"/>
            <p:nvPr/>
          </p:nvSpPr>
          <p:spPr>
            <a:xfrm>
              <a:off x="5990564" y="2852935"/>
              <a:ext cx="811791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state</a:t>
              </a:r>
            </a:p>
          </p:txBody>
        </p:sp>
        <p:sp>
          <p:nvSpPr>
            <p:cNvPr id="330" name="Shape 330"/>
            <p:cNvSpPr txBox="1"/>
            <p:nvPr/>
          </p:nvSpPr>
          <p:spPr>
            <a:xfrm>
              <a:off x="7044189" y="2852935"/>
              <a:ext cx="843500" cy="461664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 algn="ctr">
                <a:buSzPct val="25000"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</a:p>
          </p:txBody>
        </p:sp>
        <p:cxnSp>
          <p:nvCxnSpPr>
            <p:cNvPr id="331" name="Shape 331"/>
            <p:cNvCxnSpPr/>
            <p:nvPr/>
          </p:nvCxnSpPr>
          <p:spPr>
            <a:xfrm>
              <a:off x="6055023" y="3284983"/>
              <a:ext cx="28450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C77915-C935-1148-BCFB-0A36C2A5D6D1}"/>
                  </a:ext>
                </a:extLst>
              </p:cNvPr>
              <p:cNvSpPr txBox="1"/>
              <p:nvPr/>
            </p:nvSpPr>
            <p:spPr>
              <a:xfrm>
                <a:off x="2089373" y="1289802"/>
                <a:ext cx="76655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257175"/>
                <a:r>
                  <a:rPr lang="en-US" sz="2400" dirty="0"/>
                  <a:t>Another kind of transition: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-moves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C77915-C935-1148-BCFB-0A36C2A5D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373" y="1289802"/>
                <a:ext cx="7665554" cy="461665"/>
              </a:xfrm>
              <a:prstGeom prst="rect">
                <a:avLst/>
              </a:prstGeom>
              <a:blipFill>
                <a:blip r:embed="rId3"/>
                <a:stretch>
                  <a:fillRect l="-1325" t="-11111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</TotalTime>
  <Words>855</Words>
  <Application>Microsoft Macintosh PowerPoint</Application>
  <PresentationFormat>On-screen Show (16:9)</PresentationFormat>
  <Paragraphs>282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Consolas</vt:lpstr>
      <vt:lpstr>Times New Roman</vt:lpstr>
      <vt:lpstr>Office Theme</vt:lpstr>
      <vt:lpstr>Lexical Analysis</vt:lpstr>
      <vt:lpstr>Regular Expressions</vt:lpstr>
      <vt:lpstr>Regular Expressions</vt:lpstr>
      <vt:lpstr>Finite State Automata</vt:lpstr>
      <vt:lpstr>FA: Example 1</vt:lpstr>
      <vt:lpstr>FA: Example 2</vt:lpstr>
      <vt:lpstr>FA: Example 3</vt:lpstr>
      <vt:lpstr>FA simulation == recognition algorithm</vt:lpstr>
      <vt:lpstr>ε-move</vt:lpstr>
      <vt:lpstr>Deterministic Finite Automata (DFA)</vt:lpstr>
      <vt:lpstr>Nondeterministic Finite State Automata (NFA)</vt:lpstr>
      <vt:lpstr>Nondeterministic Finite State Automata (NFA)</vt:lpstr>
      <vt:lpstr>Nondeterministic Finite State Automata (NFA)</vt:lpstr>
      <vt:lpstr>Nondeterministic to Deterministic</vt:lpstr>
      <vt:lpstr>Nondeterministic to Deterministic</vt:lpstr>
      <vt:lpstr>NFAs vs DFAs</vt:lpstr>
      <vt:lpstr>Extra Slides</vt:lpstr>
      <vt:lpstr>Nondeterministic Finite State Automata (NFA)</vt:lpstr>
      <vt:lpstr>Nondeterministic to Deterministic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cp:lastModifiedBy>Anoop Sarkar</cp:lastModifiedBy>
  <cp:revision>41</cp:revision>
  <dcterms:modified xsi:type="dcterms:W3CDTF">2020-09-17T16:06:37Z</dcterms:modified>
</cp:coreProperties>
</file>