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40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5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5" autoAdjust="0"/>
    <p:restoredTop sz="90963"/>
  </p:normalViewPr>
  <p:slideViewPr>
    <p:cSldViewPr>
      <p:cViewPr varScale="1">
        <p:scale>
          <a:sx n="141" d="100"/>
          <a:sy n="141" d="100"/>
        </p:scale>
        <p:origin x="89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A9028-9C03-6A4A-84A4-15FFF81D4E36}" type="slidenum">
              <a:rPr lang="en-US"/>
              <a:pPr/>
              <a:t>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E42B9-C8C1-FB4A-98AD-5D41BF64058D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45831-AE3E-A048-9774-48677730B5CC}" type="slidenum">
              <a:rPr lang="en-US"/>
              <a:pPr/>
              <a:t>5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12C35-2A8E-E546-B31B-94E942B8D91A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1E40C-A265-484A-B95E-248D3E8975CD}" type="slidenum">
              <a:rPr lang="en-US"/>
              <a:pPr/>
              <a:t>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121F6-BC00-CA4D-957B-7575CDA43631}" type="slidenum">
              <a:rPr lang="en-US"/>
              <a:pPr/>
              <a:t>8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97DE8-4927-D140-BF22-AAC292490C6C}" type="slidenum">
              <a:rPr lang="en-US"/>
              <a:pPr/>
              <a:t>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9B9-4DA6-4E45-855B-59F13A1B7473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59D-461F-2247-85AA-C390F00A6570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B57E-8019-7F4C-A6A4-81AD5BADA0B8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1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28B75D4-12CD-F643-ADF1-0075E919921C}" type="datetime1">
              <a:rPr lang="en-CA" smtClean="0"/>
              <a:t>2020-09-17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75A-185D-6547-A5D9-CFEC8800EEB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8DA6-0F0B-2944-AE18-217EB722D71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4B4B-7078-304B-B6B3-1076ED77DF84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679B-08F1-614F-8F8C-B9F475DDC652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A25B-9B77-E845-8DAF-E7967F755354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8DDC-0DCB-644B-951B-B2ED14584CB6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BBD9-F5FD-F241-BE87-053C809F28DC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C1A-E692-5242-99F4-A61A21D69DD4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8405-5D4C-F94A-94F9-4DA68647E5B6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623702" y="339502"/>
            <a:ext cx="3222721" cy="5109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LEX8: Lexical Analyzer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70845-0908-5346-AAAE-48C064AF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NFAs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each token convert its </a:t>
            </a:r>
            <a:r>
              <a:rPr lang="en-US" sz="2400" dirty="0" err="1"/>
              <a:t>regexp</a:t>
            </a:r>
            <a:r>
              <a:rPr lang="en-US" sz="2400" dirty="0"/>
              <a:t> into a DFA or NFA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Create a new start state and create a transition on </a:t>
            </a:r>
            <a:r>
              <a:rPr lang="en-US" sz="2400" dirty="0">
                <a:sym typeface="Symbol" charset="2"/>
              </a:rPr>
              <a:t></a:t>
            </a:r>
            <a:r>
              <a:rPr lang="en-US" sz="2400" dirty="0"/>
              <a:t> to the start state of the automaton for each token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input </a:t>
            </a:r>
            <a:r>
              <a:rPr lang="en-US" sz="2400" i="1" dirty="0"/>
              <a:t>i</a:t>
            </a:r>
            <a:r>
              <a:rPr lang="en-US" sz="2400" i="1" baseline="-25000" dirty="0"/>
              <a:t>1</a:t>
            </a:r>
            <a:r>
              <a:rPr lang="en-US" sz="2400" i="1" dirty="0"/>
              <a:t>, i</a:t>
            </a:r>
            <a:r>
              <a:rPr lang="en-US" sz="2400" i="1" baseline="-25000" dirty="0"/>
              <a:t>2</a:t>
            </a:r>
            <a:r>
              <a:rPr lang="en-US" sz="2400" i="1" dirty="0"/>
              <a:t>, …, i</a:t>
            </a:r>
            <a:r>
              <a:rPr lang="en-US" sz="2400" i="1" baseline="-25000" dirty="0"/>
              <a:t>n</a:t>
            </a:r>
            <a:r>
              <a:rPr lang="en-US" sz="2400" dirty="0"/>
              <a:t> run NFA simulation which returns some final states (each final state indicates a token)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no final state is reached then raise an error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Pick the final state (token) that has the longest match in the input,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e.g. prefer DFA #8 over all others because it read the input until </a:t>
            </a:r>
            <a:r>
              <a:rPr lang="en-US" sz="2000" i="1" dirty="0"/>
              <a:t>i</a:t>
            </a:r>
            <a:r>
              <a:rPr lang="en-US" sz="2000" i="1" baseline="-25000" dirty="0"/>
              <a:t>30</a:t>
            </a:r>
            <a:r>
              <a:rPr lang="en-US" sz="2000" dirty="0"/>
              <a:t> and none of the other DFAs reached </a:t>
            </a:r>
            <a:r>
              <a:rPr lang="en-US" sz="2000" i="1" dirty="0"/>
              <a:t>i</a:t>
            </a:r>
            <a:r>
              <a:rPr lang="en-US" sz="2000" i="1" baseline="-25000" dirty="0"/>
              <a:t>30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two DFAs reach the same input character then pick the one that is listed first in the ordered list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9788-FA8D-9445-95E7-0FB7245702A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E2CC-15B7-B441-AC80-4830BF25BBBD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47184" name="Group 48"/>
          <p:cNvGrpSpPr>
            <a:grpSpLocks/>
          </p:cNvGrpSpPr>
          <p:nvPr/>
        </p:nvGrpSpPr>
        <p:grpSpPr bwMode="auto">
          <a:xfrm>
            <a:off x="1600200" y="881063"/>
            <a:ext cx="1752600" cy="685800"/>
            <a:chOff x="1008" y="1095"/>
            <a:chExt cx="1104" cy="432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008" y="1191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1728" y="1143"/>
              <a:ext cx="384" cy="384"/>
              <a:chOff x="1632" y="912"/>
              <a:chExt cx="384" cy="384"/>
            </a:xfrm>
          </p:grpSpPr>
          <p:sp>
            <p:nvSpPr>
              <p:cNvPr id="347141" name="Oval 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47142" name="Oval 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7" name="AutoShape 21"/>
            <p:cNvCxnSpPr>
              <a:cxnSpLocks noChangeShapeType="1"/>
              <a:stCxn id="347140" idx="6"/>
              <a:endCxn id="347142" idx="2"/>
            </p:cNvCxnSpPr>
            <p:nvPr/>
          </p:nvCxnSpPr>
          <p:spPr bwMode="auto">
            <a:xfrm>
              <a:off x="1308" y="1335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1392" y="10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1600200" y="1947863"/>
            <a:ext cx="4191000" cy="685800"/>
            <a:chOff x="1008" y="1767"/>
            <a:chExt cx="2640" cy="432"/>
          </a:xfrm>
        </p:grpSpPr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008" y="186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76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2544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>
              <a:off x="3264" y="1815"/>
              <a:ext cx="384" cy="384"/>
              <a:chOff x="1632" y="912"/>
              <a:chExt cx="384" cy="384"/>
            </a:xfrm>
          </p:grpSpPr>
          <p:sp>
            <p:nvSpPr>
              <p:cNvPr id="347149" name="Oval 13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47150" name="Oval 14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9" name="AutoShape 23"/>
            <p:cNvCxnSpPr>
              <a:cxnSpLocks noChangeShapeType="1"/>
              <a:stCxn id="347144" idx="6"/>
            </p:cNvCxnSpPr>
            <p:nvPr/>
          </p:nvCxnSpPr>
          <p:spPr bwMode="auto">
            <a:xfrm>
              <a:off x="1308" y="2007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1440" y="176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47161" name="AutoShape 25"/>
            <p:cNvCxnSpPr>
              <a:cxnSpLocks noChangeShapeType="1"/>
              <a:endCxn id="347146" idx="2"/>
            </p:cNvCxnSpPr>
            <p:nvPr/>
          </p:nvCxnSpPr>
          <p:spPr bwMode="auto">
            <a:xfrm>
              <a:off x="2064" y="2007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160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3" name="AutoShape 27"/>
            <p:cNvCxnSpPr>
              <a:cxnSpLocks noChangeShapeType="1"/>
              <a:stCxn id="347146" idx="6"/>
              <a:endCxn id="347150" idx="2"/>
            </p:cNvCxnSpPr>
            <p:nvPr/>
          </p:nvCxnSpPr>
          <p:spPr bwMode="auto">
            <a:xfrm>
              <a:off x="2832" y="2007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928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1295400" y="2938463"/>
            <a:ext cx="2393950" cy="952500"/>
            <a:chOff x="816" y="2391"/>
            <a:chExt cx="1508" cy="600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1776" y="2439"/>
              <a:ext cx="384" cy="384"/>
              <a:chOff x="1632" y="912"/>
              <a:chExt cx="384" cy="384"/>
            </a:xfrm>
          </p:grpSpPr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008" y="2487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47165" name="AutoShape 29"/>
            <p:cNvCxnSpPr>
              <a:cxnSpLocks noChangeShapeType="1"/>
              <a:stCxn id="347154" idx="6"/>
              <a:endCxn id="347153" idx="2"/>
            </p:cNvCxnSpPr>
            <p:nvPr/>
          </p:nvCxnSpPr>
          <p:spPr bwMode="auto">
            <a:xfrm>
              <a:off x="1308" y="2631"/>
              <a:ext cx="4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1440" y="23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7" name="AutoShape 31"/>
            <p:cNvCxnSpPr>
              <a:cxnSpLocks noChangeShapeType="1"/>
              <a:stCxn id="347154" idx="5"/>
              <a:endCxn id="347154" idx="3"/>
            </p:cNvCxnSpPr>
            <p:nvPr/>
          </p:nvCxnSpPr>
          <p:spPr bwMode="auto">
            <a:xfrm rot="5400000">
              <a:off x="1151" y="2644"/>
              <a:ext cx="1" cy="204"/>
            </a:xfrm>
            <a:prstGeom prst="curvedConnector3">
              <a:avLst>
                <a:gd name="adj1" fmla="val 17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168" name="AutoShape 32"/>
            <p:cNvCxnSpPr>
              <a:cxnSpLocks noChangeShapeType="1"/>
              <a:stCxn id="347153" idx="5"/>
              <a:endCxn id="347153" idx="3"/>
            </p:cNvCxnSpPr>
            <p:nvPr/>
          </p:nvCxnSpPr>
          <p:spPr bwMode="auto">
            <a:xfrm rot="5400000">
              <a:off x="1967" y="2632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816" y="27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2112" y="2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6248400" y="990601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6248401" y="2057401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6248401" y="3181351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</p:spTree>
    <p:extLst>
      <p:ext uri="{BB962C8B-B14F-4D97-AF65-F5344CB8AC3E}">
        <p14:creationId xmlns:p14="http://schemas.microsoft.com/office/powerpoint/2010/main" val="29837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  <p:bldP spid="347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600200" y="881063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600200" y="1947863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95400" y="2938463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248400" y="990601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6248401" y="2057401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6248401" y="3181351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  <p:grpSp>
        <p:nvGrpSpPr>
          <p:cNvPr id="361509" name="Group 37"/>
          <p:cNvGrpSpPr>
            <a:grpSpLocks/>
          </p:cNvGrpSpPr>
          <p:nvPr/>
        </p:nvGrpSpPr>
        <p:grpSpPr bwMode="auto">
          <a:xfrm>
            <a:off x="381000" y="1262063"/>
            <a:ext cx="1219200" cy="2057400"/>
            <a:chOff x="240" y="1335"/>
            <a:chExt cx="768" cy="1296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240" y="1839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486" y="1335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540" y="1983"/>
              <a:ext cx="468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486" y="2097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576" y="138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672" y="17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528" y="2199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361517" name="Text Box 45"/>
          <p:cNvSpPr txBox="1">
            <a:spLocks noChangeArrowheads="1"/>
          </p:cNvSpPr>
          <p:nvPr/>
        </p:nvSpPr>
        <p:spPr bwMode="auto">
          <a:xfrm>
            <a:off x="228600" y="3943351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361518" name="AutoShape 46"/>
          <p:cNvSpPr>
            <a:spLocks noChangeArrowheads="1"/>
          </p:cNvSpPr>
          <p:nvPr/>
        </p:nvSpPr>
        <p:spPr bwMode="auto">
          <a:xfrm>
            <a:off x="1981201" y="4095750"/>
            <a:ext cx="530225" cy="16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0,1,3,7</a:t>
            </a:r>
          </a:p>
        </p:txBody>
      </p:sp>
      <p:sp>
        <p:nvSpPr>
          <p:cNvPr id="361519" name="AutoShape 47"/>
          <p:cNvSpPr>
            <a:spLocks noChangeArrowheads="1"/>
          </p:cNvSpPr>
          <p:nvPr/>
        </p:nvSpPr>
        <p:spPr bwMode="auto">
          <a:xfrm>
            <a:off x="3429001" y="4265614"/>
            <a:ext cx="530225" cy="1273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sp>
        <p:nvSpPr>
          <p:cNvPr id="361520" name="AutoShape 48"/>
          <p:cNvSpPr>
            <a:spLocks noChangeArrowheads="1"/>
          </p:cNvSpPr>
          <p:nvPr/>
        </p:nvSpPr>
        <p:spPr bwMode="auto">
          <a:xfrm>
            <a:off x="4876801" y="4648200"/>
            <a:ext cx="53022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6326188" y="4646811"/>
            <a:ext cx="527050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8</a:t>
            </a:r>
          </a:p>
        </p:txBody>
      </p:sp>
      <p:grpSp>
        <p:nvGrpSpPr>
          <p:cNvPr id="361533" name="Group 61"/>
          <p:cNvGrpSpPr>
            <a:grpSpLocks/>
          </p:cNvGrpSpPr>
          <p:nvPr/>
        </p:nvGrpSpPr>
        <p:grpSpPr bwMode="auto">
          <a:xfrm>
            <a:off x="2511426" y="4476750"/>
            <a:ext cx="898525" cy="457200"/>
            <a:chOff x="1582" y="3360"/>
            <a:chExt cx="566" cy="288"/>
          </a:xfrm>
        </p:grpSpPr>
        <p:cxnSp>
          <p:nvCxnSpPr>
            <p:cNvPr id="361522" name="AutoShape 50"/>
            <p:cNvCxnSpPr>
              <a:cxnSpLocks noChangeShapeType="1"/>
              <a:stCxn id="361518" idx="3"/>
              <a:endCxn id="361519" idx="1"/>
            </p:cNvCxnSpPr>
            <p:nvPr/>
          </p:nvCxnSpPr>
          <p:spPr bwMode="auto">
            <a:xfrm>
              <a:off x="1582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5" name="Text Box 53"/>
            <p:cNvSpPr txBox="1">
              <a:spLocks noChangeArrowheads="1"/>
            </p:cNvSpPr>
            <p:nvPr/>
          </p:nvSpPr>
          <p:spPr bwMode="auto">
            <a:xfrm>
              <a:off x="1776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534" name="Group 62"/>
          <p:cNvGrpSpPr>
            <a:grpSpLocks/>
          </p:cNvGrpSpPr>
          <p:nvPr/>
        </p:nvGrpSpPr>
        <p:grpSpPr bwMode="auto">
          <a:xfrm>
            <a:off x="3978276" y="4476750"/>
            <a:ext cx="898525" cy="457200"/>
            <a:chOff x="2506" y="3360"/>
            <a:chExt cx="566" cy="288"/>
          </a:xfrm>
        </p:grpSpPr>
        <p:cxnSp>
          <p:nvCxnSpPr>
            <p:cNvPr id="361523" name="AutoShape 51"/>
            <p:cNvCxnSpPr>
              <a:cxnSpLocks noChangeShapeType="1"/>
              <a:stCxn id="361519" idx="3"/>
              <a:endCxn id="361520" idx="1"/>
            </p:cNvCxnSpPr>
            <p:nvPr/>
          </p:nvCxnSpPr>
          <p:spPr bwMode="auto">
            <a:xfrm>
              <a:off x="2506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6" name="Text Box 54"/>
            <p:cNvSpPr txBox="1">
              <a:spLocks noChangeArrowheads="1"/>
            </p:cNvSpPr>
            <p:nvPr/>
          </p:nvSpPr>
          <p:spPr bwMode="auto">
            <a:xfrm>
              <a:off x="2688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535" name="Group 63"/>
          <p:cNvGrpSpPr>
            <a:grpSpLocks/>
          </p:cNvGrpSpPr>
          <p:nvPr/>
        </p:nvGrpSpPr>
        <p:grpSpPr bwMode="auto">
          <a:xfrm>
            <a:off x="5407026" y="4476750"/>
            <a:ext cx="919163" cy="457200"/>
            <a:chOff x="3406" y="3360"/>
            <a:chExt cx="579" cy="288"/>
          </a:xfrm>
        </p:grpSpPr>
        <p:cxnSp>
          <p:nvCxnSpPr>
            <p:cNvPr id="361524" name="AutoShape 52"/>
            <p:cNvCxnSpPr>
              <a:cxnSpLocks noChangeShapeType="1"/>
              <a:stCxn id="361520" idx="3"/>
              <a:endCxn id="361521" idx="1"/>
            </p:cNvCxnSpPr>
            <p:nvPr/>
          </p:nvCxnSpPr>
          <p:spPr bwMode="auto">
            <a:xfrm>
              <a:off x="3406" y="3628"/>
              <a:ext cx="5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7" name="Text Box 55"/>
            <p:cNvSpPr txBox="1">
              <a:spLocks noChangeArrowheads="1"/>
            </p:cNvSpPr>
            <p:nvPr/>
          </p:nvSpPr>
          <p:spPr bwMode="auto">
            <a:xfrm>
              <a:off x="3600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1529" name="AutoShape 57"/>
          <p:cNvSpPr>
            <a:spLocks noChangeArrowheads="1"/>
          </p:cNvSpPr>
          <p:nvPr/>
        </p:nvSpPr>
        <p:spPr bwMode="auto">
          <a:xfrm>
            <a:off x="7618414" y="4648200"/>
            <a:ext cx="1144587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grpSp>
        <p:nvGrpSpPr>
          <p:cNvPr id="361536" name="Group 64"/>
          <p:cNvGrpSpPr>
            <a:grpSpLocks/>
          </p:cNvGrpSpPr>
          <p:nvPr/>
        </p:nvGrpSpPr>
        <p:grpSpPr bwMode="auto">
          <a:xfrm>
            <a:off x="6853239" y="4476750"/>
            <a:ext cx="765175" cy="457200"/>
            <a:chOff x="4317" y="3360"/>
            <a:chExt cx="482" cy="288"/>
          </a:xfrm>
        </p:grpSpPr>
        <p:sp>
          <p:nvSpPr>
            <p:cNvPr id="361528" name="Text Box 56"/>
            <p:cNvSpPr txBox="1">
              <a:spLocks noChangeArrowheads="1"/>
            </p:cNvSpPr>
            <p:nvPr/>
          </p:nvSpPr>
          <p:spPr bwMode="auto">
            <a:xfrm>
              <a:off x="4464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530" name="AutoShape 58"/>
            <p:cNvCxnSpPr>
              <a:cxnSpLocks noChangeShapeType="1"/>
              <a:stCxn id="361521" idx="3"/>
              <a:endCxn id="361529" idx="1"/>
            </p:cNvCxnSpPr>
            <p:nvPr/>
          </p:nvCxnSpPr>
          <p:spPr bwMode="auto">
            <a:xfrm>
              <a:off x="4317" y="3628"/>
              <a:ext cx="4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1531" name="Text Box 59"/>
          <p:cNvSpPr txBox="1">
            <a:spLocks noChangeArrowheads="1"/>
          </p:cNvSpPr>
          <p:nvPr/>
        </p:nvSpPr>
        <p:spPr bwMode="auto">
          <a:xfrm>
            <a:off x="3886201" y="5467351"/>
            <a:ext cx="263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TOKEN_A matches 0,1</a:t>
            </a:r>
          </a:p>
        </p:txBody>
      </p:sp>
      <p:sp>
        <p:nvSpPr>
          <p:cNvPr id="361532" name="Text Box 60"/>
          <p:cNvSpPr txBox="1">
            <a:spLocks noChangeArrowheads="1"/>
          </p:cNvSpPr>
          <p:nvPr/>
        </p:nvSpPr>
        <p:spPr bwMode="auto">
          <a:xfrm>
            <a:off x="6400800" y="4019551"/>
            <a:ext cx="261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TOKEN_C matches 0,3</a:t>
            </a:r>
          </a:p>
        </p:txBody>
      </p:sp>
      <p:sp>
        <p:nvSpPr>
          <p:cNvPr id="361537" name="Text Box 65"/>
          <p:cNvSpPr txBox="1">
            <a:spLocks noChangeArrowheads="1"/>
          </p:cNvSpPr>
          <p:nvPr/>
        </p:nvSpPr>
        <p:spPr bwMode="auto">
          <a:xfrm>
            <a:off x="2514600" y="39243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361538" name="Text Box 66"/>
          <p:cNvSpPr txBox="1">
            <a:spLocks noChangeArrowheads="1"/>
          </p:cNvSpPr>
          <p:nvPr/>
        </p:nvSpPr>
        <p:spPr bwMode="auto">
          <a:xfrm>
            <a:off x="3886200" y="39243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361539" name="Text Box 67"/>
          <p:cNvSpPr txBox="1">
            <a:spLocks noChangeArrowheads="1"/>
          </p:cNvSpPr>
          <p:nvPr/>
        </p:nvSpPr>
        <p:spPr bwMode="auto">
          <a:xfrm>
            <a:off x="5334000" y="43624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361540" name="Text Box 68"/>
          <p:cNvSpPr txBox="1">
            <a:spLocks noChangeArrowheads="1"/>
          </p:cNvSpPr>
          <p:nvPr/>
        </p:nvSpPr>
        <p:spPr bwMode="auto">
          <a:xfrm>
            <a:off x="6781800" y="436245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7" grpId="0"/>
      <p:bldP spid="361518" grpId="0" animBg="1"/>
      <p:bldP spid="361519" grpId="0" animBg="1"/>
      <p:bldP spid="361520" grpId="0" animBg="1"/>
      <p:bldP spid="361521" grpId="0" animBg="1"/>
      <p:bldP spid="361529" grpId="0" animBg="1"/>
      <p:bldP spid="361531" grpId="0"/>
      <p:bldP spid="361532" grpId="0"/>
      <p:bldP spid="361537" grpId="0"/>
      <p:bldP spid="361538" grpId="0"/>
      <p:bldP spid="361539" grpId="0"/>
      <p:bldP spid="361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BB70-EBA3-944A-9FA2-05CF3EFB56A2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63523" name="Group 3"/>
          <p:cNvGrpSpPr>
            <a:grpSpLocks/>
          </p:cNvGrpSpPr>
          <p:nvPr/>
        </p:nvGrpSpPr>
        <p:grpSpPr bwMode="auto">
          <a:xfrm>
            <a:off x="1600200" y="881063"/>
            <a:ext cx="1752600" cy="685800"/>
            <a:chOff x="1008" y="1200"/>
            <a:chExt cx="1104" cy="432"/>
          </a:xfrm>
        </p:grpSpPr>
        <p:sp>
          <p:nvSpPr>
            <p:cNvPr id="363524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3525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3526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3527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3528" name="AutoShape 8"/>
            <p:cNvCxnSpPr>
              <a:cxnSpLocks noChangeShapeType="1"/>
              <a:stCxn id="363524" idx="6"/>
              <a:endCxn id="363527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29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3530" name="Group 10"/>
          <p:cNvGrpSpPr>
            <a:grpSpLocks/>
          </p:cNvGrpSpPr>
          <p:nvPr/>
        </p:nvGrpSpPr>
        <p:grpSpPr bwMode="auto">
          <a:xfrm>
            <a:off x="1600200" y="1947863"/>
            <a:ext cx="4191000" cy="685800"/>
            <a:chOff x="1008" y="1872"/>
            <a:chExt cx="2640" cy="432"/>
          </a:xfrm>
        </p:grpSpPr>
        <p:sp>
          <p:nvSpPr>
            <p:cNvPr id="363531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3532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3534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3535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3536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3537" name="AutoShape 17"/>
            <p:cNvCxnSpPr>
              <a:cxnSpLocks noChangeShapeType="1"/>
              <a:stCxn id="363531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38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3539" name="AutoShape 19"/>
            <p:cNvCxnSpPr>
              <a:cxnSpLocks noChangeShapeType="1"/>
              <a:endCxn id="363533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3541" name="AutoShape 21"/>
            <p:cNvCxnSpPr>
              <a:cxnSpLocks noChangeShapeType="1"/>
              <a:stCxn id="363533" idx="6"/>
              <a:endCxn id="363536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2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3543" name="Group 23"/>
          <p:cNvGrpSpPr>
            <a:grpSpLocks/>
          </p:cNvGrpSpPr>
          <p:nvPr/>
        </p:nvGrpSpPr>
        <p:grpSpPr bwMode="auto">
          <a:xfrm>
            <a:off x="1295400" y="2938463"/>
            <a:ext cx="2393950" cy="952500"/>
            <a:chOff x="816" y="2496"/>
            <a:chExt cx="1508" cy="600"/>
          </a:xfrm>
        </p:grpSpPr>
        <p:grpSp>
          <p:nvGrpSpPr>
            <p:cNvPr id="363544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3545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3546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3547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3548" name="AutoShape 28"/>
            <p:cNvCxnSpPr>
              <a:cxnSpLocks noChangeShapeType="1"/>
              <a:stCxn id="363547" idx="6"/>
              <a:endCxn id="363546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9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3550" name="AutoShape 30"/>
            <p:cNvCxnSpPr>
              <a:cxnSpLocks noChangeShapeType="1"/>
              <a:stCxn id="363547" idx="5"/>
              <a:endCxn id="363547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51" name="AutoShape 31"/>
            <p:cNvCxnSpPr>
              <a:cxnSpLocks noChangeShapeType="1"/>
              <a:stCxn id="363546" idx="5"/>
              <a:endCxn id="363546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52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3553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248400" y="990601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248401" y="2057401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6248401" y="3181351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  <p:grpSp>
        <p:nvGrpSpPr>
          <p:cNvPr id="363557" name="Group 37"/>
          <p:cNvGrpSpPr>
            <a:grpSpLocks/>
          </p:cNvGrpSpPr>
          <p:nvPr/>
        </p:nvGrpSpPr>
        <p:grpSpPr bwMode="auto">
          <a:xfrm>
            <a:off x="381000" y="1262063"/>
            <a:ext cx="1219200" cy="2057400"/>
            <a:chOff x="240" y="1335"/>
            <a:chExt cx="768" cy="1296"/>
          </a:xfrm>
        </p:grpSpPr>
        <p:sp>
          <p:nvSpPr>
            <p:cNvPr id="363558" name="Oval 38"/>
            <p:cNvSpPr>
              <a:spLocks noChangeArrowheads="1"/>
            </p:cNvSpPr>
            <p:nvPr/>
          </p:nvSpPr>
          <p:spPr bwMode="auto">
            <a:xfrm>
              <a:off x="240" y="1839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3559" name="AutoShape 39"/>
            <p:cNvCxnSpPr>
              <a:cxnSpLocks noChangeShapeType="1"/>
              <a:stCxn id="363558" idx="7"/>
              <a:endCxn id="363524" idx="2"/>
            </p:cNvCxnSpPr>
            <p:nvPr/>
          </p:nvCxnSpPr>
          <p:spPr bwMode="auto">
            <a:xfrm flipV="1">
              <a:off x="486" y="1335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60" name="AutoShape 40"/>
            <p:cNvCxnSpPr>
              <a:cxnSpLocks noChangeShapeType="1"/>
              <a:stCxn id="363558" idx="6"/>
              <a:endCxn id="363531" idx="2"/>
            </p:cNvCxnSpPr>
            <p:nvPr/>
          </p:nvCxnSpPr>
          <p:spPr bwMode="auto">
            <a:xfrm>
              <a:off x="540" y="1983"/>
              <a:ext cx="468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61" name="AutoShape 41"/>
            <p:cNvCxnSpPr>
              <a:cxnSpLocks noChangeShapeType="1"/>
              <a:stCxn id="363558" idx="5"/>
              <a:endCxn id="363547" idx="2"/>
            </p:cNvCxnSpPr>
            <p:nvPr/>
          </p:nvCxnSpPr>
          <p:spPr bwMode="auto">
            <a:xfrm>
              <a:off x="486" y="2097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62" name="Text Box 42"/>
            <p:cNvSpPr txBox="1">
              <a:spLocks noChangeArrowheads="1"/>
            </p:cNvSpPr>
            <p:nvPr/>
          </p:nvSpPr>
          <p:spPr bwMode="auto">
            <a:xfrm>
              <a:off x="576" y="138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3563" name="Text Box 43"/>
            <p:cNvSpPr txBox="1">
              <a:spLocks noChangeArrowheads="1"/>
            </p:cNvSpPr>
            <p:nvPr/>
          </p:nvSpPr>
          <p:spPr bwMode="auto">
            <a:xfrm>
              <a:off x="672" y="17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3564" name="Text Box 44"/>
            <p:cNvSpPr txBox="1">
              <a:spLocks noChangeArrowheads="1"/>
            </p:cNvSpPr>
            <p:nvPr/>
          </p:nvSpPr>
          <p:spPr bwMode="auto">
            <a:xfrm>
              <a:off x="528" y="2199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228600" y="3943351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363566" name="AutoShape 46"/>
          <p:cNvSpPr>
            <a:spLocks noChangeArrowheads="1"/>
          </p:cNvSpPr>
          <p:nvPr/>
        </p:nvSpPr>
        <p:spPr bwMode="auto">
          <a:xfrm>
            <a:off x="1981201" y="4095750"/>
            <a:ext cx="530225" cy="16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0,1,3,7</a:t>
            </a:r>
          </a:p>
        </p:txBody>
      </p:sp>
      <p:sp>
        <p:nvSpPr>
          <p:cNvPr id="363567" name="AutoShape 47"/>
          <p:cNvSpPr>
            <a:spLocks noChangeArrowheads="1"/>
          </p:cNvSpPr>
          <p:nvPr/>
        </p:nvSpPr>
        <p:spPr bwMode="auto">
          <a:xfrm>
            <a:off x="3429001" y="4265614"/>
            <a:ext cx="530225" cy="1273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grpSp>
        <p:nvGrpSpPr>
          <p:cNvPr id="363583" name="Group 63"/>
          <p:cNvGrpSpPr>
            <a:grpSpLocks/>
          </p:cNvGrpSpPr>
          <p:nvPr/>
        </p:nvGrpSpPr>
        <p:grpSpPr bwMode="auto">
          <a:xfrm>
            <a:off x="2511426" y="4476750"/>
            <a:ext cx="898525" cy="457200"/>
            <a:chOff x="1582" y="3360"/>
            <a:chExt cx="566" cy="288"/>
          </a:xfrm>
        </p:grpSpPr>
        <p:cxnSp>
          <p:nvCxnSpPr>
            <p:cNvPr id="363570" name="AutoShape 50"/>
            <p:cNvCxnSpPr>
              <a:cxnSpLocks noChangeShapeType="1"/>
              <a:stCxn id="363566" idx="3"/>
              <a:endCxn id="363567" idx="1"/>
            </p:cNvCxnSpPr>
            <p:nvPr/>
          </p:nvCxnSpPr>
          <p:spPr bwMode="auto">
            <a:xfrm>
              <a:off x="1582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73" name="Text Box 53"/>
            <p:cNvSpPr txBox="1">
              <a:spLocks noChangeArrowheads="1"/>
            </p:cNvSpPr>
            <p:nvPr/>
          </p:nvSpPr>
          <p:spPr bwMode="auto">
            <a:xfrm>
              <a:off x="1776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3584" name="Group 64"/>
          <p:cNvGrpSpPr>
            <a:grpSpLocks/>
          </p:cNvGrpSpPr>
          <p:nvPr/>
        </p:nvGrpSpPr>
        <p:grpSpPr bwMode="auto">
          <a:xfrm>
            <a:off x="3978276" y="4476750"/>
            <a:ext cx="898525" cy="457200"/>
            <a:chOff x="2506" y="3360"/>
            <a:chExt cx="566" cy="288"/>
          </a:xfrm>
        </p:grpSpPr>
        <p:cxnSp>
          <p:nvCxnSpPr>
            <p:cNvPr id="363571" name="AutoShape 51"/>
            <p:cNvCxnSpPr>
              <a:cxnSpLocks noChangeShapeType="1"/>
              <a:stCxn id="363567" idx="3"/>
              <a:endCxn id="363577" idx="1"/>
            </p:cNvCxnSpPr>
            <p:nvPr/>
          </p:nvCxnSpPr>
          <p:spPr bwMode="auto">
            <a:xfrm>
              <a:off x="2506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74" name="Text Box 54"/>
            <p:cNvSpPr txBox="1">
              <a:spLocks noChangeArrowheads="1"/>
            </p:cNvSpPr>
            <p:nvPr/>
          </p:nvSpPr>
          <p:spPr bwMode="auto">
            <a:xfrm>
              <a:off x="2688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$</a:t>
              </a:r>
            </a:p>
          </p:txBody>
        </p:sp>
      </p:grpSp>
      <p:sp>
        <p:nvSpPr>
          <p:cNvPr id="363577" name="AutoShape 57"/>
          <p:cNvSpPr>
            <a:spLocks noChangeArrowheads="1"/>
          </p:cNvSpPr>
          <p:nvPr/>
        </p:nvSpPr>
        <p:spPr bwMode="auto">
          <a:xfrm>
            <a:off x="4876800" y="4648200"/>
            <a:ext cx="1144588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sp>
        <p:nvSpPr>
          <p:cNvPr id="363581" name="Text Box 61"/>
          <p:cNvSpPr txBox="1">
            <a:spLocks noChangeArrowheads="1"/>
          </p:cNvSpPr>
          <p:nvPr/>
        </p:nvSpPr>
        <p:spPr bwMode="auto">
          <a:xfrm>
            <a:off x="2514600" y="39719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363582" name="Text Box 62"/>
          <p:cNvSpPr txBox="1">
            <a:spLocks noChangeArrowheads="1"/>
          </p:cNvSpPr>
          <p:nvPr/>
        </p:nvSpPr>
        <p:spPr bwMode="auto">
          <a:xfrm>
            <a:off x="3962400" y="3971926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363585" name="Text Box 65"/>
          <p:cNvSpPr txBox="1">
            <a:spLocks noChangeArrowheads="1"/>
          </p:cNvSpPr>
          <p:nvPr/>
        </p:nvSpPr>
        <p:spPr bwMode="auto">
          <a:xfrm>
            <a:off x="3886200" y="5391151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TOKEN_A matches 3,4</a:t>
            </a:r>
          </a:p>
        </p:txBody>
      </p:sp>
      <p:sp>
        <p:nvSpPr>
          <p:cNvPr id="363586" name="Text Box 66"/>
          <p:cNvSpPr txBox="1">
            <a:spLocks noChangeArrowheads="1"/>
          </p:cNvSpPr>
          <p:nvPr/>
        </p:nvSpPr>
        <p:spPr bwMode="auto">
          <a:xfrm>
            <a:off x="6324600" y="4171951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 </a:t>
            </a:r>
          </a:p>
          <a:p>
            <a:r>
              <a:rPr lang="en-US" sz="2000"/>
              <a:t>TOKEN_C aab [0,3]</a:t>
            </a:r>
          </a:p>
          <a:p>
            <a:r>
              <a:rPr lang="en-US" sz="2000"/>
              <a:t>TOKEN_A a [3,4]</a:t>
            </a:r>
          </a:p>
        </p:txBody>
      </p:sp>
    </p:spTree>
    <p:extLst>
      <p:ext uri="{BB962C8B-B14F-4D97-AF65-F5344CB8AC3E}">
        <p14:creationId xmlns:p14="http://schemas.microsoft.com/office/powerpoint/2010/main" val="402684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66" grpId="0" animBg="1"/>
      <p:bldP spid="363567" grpId="0" animBg="1"/>
      <p:bldP spid="363577" grpId="0" animBg="1"/>
      <p:bldP spid="363581" grpId="0"/>
      <p:bldP spid="363582" grpId="0"/>
      <p:bldP spid="363585" grpId="0"/>
      <p:bldP spid="363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DFAs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token is defined using a regexp </a:t>
            </a:r>
            <a:r>
              <a:rPr lang="en-US" i="1"/>
              <a:t>r</a:t>
            </a:r>
            <a:r>
              <a:rPr lang="en-US" i="1" baseline="-25000"/>
              <a:t>i</a:t>
            </a:r>
            <a:endParaRPr lang="en-US"/>
          </a:p>
          <a:p>
            <a:r>
              <a:rPr lang="en-US"/>
              <a:t>Merge all regexps into one big regexp</a:t>
            </a:r>
          </a:p>
          <a:p>
            <a:pPr lvl="1"/>
            <a:r>
              <a:rPr lang="en-US" i="1"/>
              <a:t>R = (r</a:t>
            </a:r>
            <a:r>
              <a:rPr lang="en-US" i="1" baseline="-25000"/>
              <a:t>1</a:t>
            </a:r>
            <a:r>
              <a:rPr lang="en-US"/>
              <a:t> |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 | … | </a:t>
            </a:r>
            <a:r>
              <a:rPr lang="en-US" i="1"/>
              <a:t>r</a:t>
            </a:r>
            <a:r>
              <a:rPr lang="en-US" i="1" baseline="-25000"/>
              <a:t>n</a:t>
            </a:r>
            <a:r>
              <a:rPr lang="en-US" i="1"/>
              <a:t>)</a:t>
            </a:r>
            <a:endParaRPr lang="en-US"/>
          </a:p>
          <a:p>
            <a:r>
              <a:rPr lang="en-US"/>
              <a:t>Convert </a:t>
            </a:r>
            <a:r>
              <a:rPr lang="en-US" i="1"/>
              <a:t>R</a:t>
            </a:r>
            <a:r>
              <a:rPr lang="en-US"/>
              <a:t> to an NFA, then DFA, then minimize</a:t>
            </a:r>
          </a:p>
          <a:p>
            <a:pPr lvl="1"/>
            <a:r>
              <a:rPr lang="en-US"/>
              <a:t>remember orig NFA final states with each DFA state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3771-BE1D-4645-A2A4-86B7D4AF884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DFAs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The DFA recognizer has to find the </a:t>
            </a:r>
            <a:r>
              <a:rPr lang="en-US" sz="2800" i="1"/>
              <a:t>longest leftmost match</a:t>
            </a:r>
            <a:r>
              <a:rPr lang="en-US" sz="2800"/>
              <a:t> for a token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continue matching and report the last final state reached once DFA simulation cannot continue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longest match: &lt;</a:t>
            </a:r>
            <a:r>
              <a:rPr lang="en-US" sz="2400" i="1"/>
              <a:t>print&gt;</a:t>
            </a:r>
            <a:r>
              <a:rPr lang="en-US" sz="2400"/>
              <a:t> and not &lt;</a:t>
            </a:r>
            <a:r>
              <a:rPr lang="en-US" sz="2400" i="1"/>
              <a:t>pr&gt;, &lt;int&gt;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leftmost match: for input string </a:t>
            </a:r>
            <a:r>
              <a:rPr lang="en-US" sz="2400" i="1"/>
              <a:t>aabaaaaab</a:t>
            </a:r>
            <a:r>
              <a:rPr lang="en-US" sz="2400"/>
              <a:t> the regexp a</a:t>
            </a:r>
            <a:r>
              <a:rPr lang="en-US" sz="2400" baseline="30000"/>
              <a:t>+</a:t>
            </a:r>
            <a:r>
              <a:rPr lang="en-US" sz="2400"/>
              <a:t>b will match </a:t>
            </a:r>
            <a:r>
              <a:rPr lang="en-US" sz="2400" i="1"/>
              <a:t>aab</a:t>
            </a:r>
            <a:r>
              <a:rPr lang="en-US" sz="2400"/>
              <a:t> and not </a:t>
            </a:r>
            <a:r>
              <a:rPr lang="en-US" sz="2400" i="1"/>
              <a:t>aaaaab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If two patterns match the same token, pick the one that was listed earlier in 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prefer final state (in the original NFA) of </a:t>
            </a:r>
            <a:r>
              <a:rPr lang="en-US" sz="2400" i="1"/>
              <a:t>r</a:t>
            </a:r>
            <a:r>
              <a:rPr lang="en-US" sz="2400" i="1" baseline="-25000"/>
              <a:t>2</a:t>
            </a:r>
            <a:r>
              <a:rPr lang="en-US" sz="2400"/>
              <a:t> over </a:t>
            </a:r>
            <a:r>
              <a:rPr lang="en-US" sz="2400" i="1"/>
              <a:t>r</a:t>
            </a:r>
            <a:r>
              <a:rPr lang="en-US" sz="2400" i="1" baseline="-25000"/>
              <a:t>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6849-D90A-264E-AB22-59E9F5BB609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Lookahead operator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Implementing r</a:t>
            </a:r>
            <a:r>
              <a:rPr lang="en-US" sz="2800" baseline="-25000"/>
              <a:t>1</a:t>
            </a:r>
            <a:r>
              <a:rPr lang="en-US" sz="2800"/>
              <a:t>/r</a:t>
            </a:r>
            <a:r>
              <a:rPr lang="en-US" sz="2800" baseline="-25000"/>
              <a:t>2</a:t>
            </a:r>
            <a:r>
              <a:rPr lang="en-US" sz="2800"/>
              <a:t> : match r</a:t>
            </a:r>
            <a:r>
              <a:rPr lang="en-US" sz="2800" baseline="-25000"/>
              <a:t>1</a:t>
            </a:r>
            <a:r>
              <a:rPr lang="en-US" sz="2800"/>
              <a:t> when followed by r</a:t>
            </a:r>
            <a:r>
              <a:rPr lang="en-US" sz="2800" baseline="-25000"/>
              <a:t>2</a:t>
            </a:r>
            <a:r>
              <a:rPr lang="en-US" sz="2800"/>
              <a:t> </a:t>
            </a:r>
          </a:p>
          <a:p>
            <a:r>
              <a:rPr lang="en-US" sz="2800"/>
              <a:t>e.g. </a:t>
            </a:r>
            <a:r>
              <a:rPr lang="en-US" sz="2800" i="1"/>
              <a:t>a*b+/a*c</a:t>
            </a:r>
            <a:r>
              <a:rPr lang="en-US" sz="2800"/>
              <a:t> accepts a string </a:t>
            </a:r>
            <a:r>
              <a:rPr lang="en-US" sz="2800" i="1"/>
              <a:t>bac</a:t>
            </a:r>
            <a:r>
              <a:rPr lang="en-US" sz="2800"/>
              <a:t> but not </a:t>
            </a:r>
            <a:r>
              <a:rPr lang="en-US" sz="2800" i="1"/>
              <a:t>abd</a:t>
            </a:r>
            <a:endParaRPr lang="en-US" sz="2800"/>
          </a:p>
          <a:p>
            <a:r>
              <a:rPr lang="en-US" sz="2800"/>
              <a:t>The lexical analyzer matches r</a:t>
            </a:r>
            <a:r>
              <a:rPr lang="en-US" sz="2800" baseline="-25000"/>
              <a:t>1</a:t>
            </a:r>
            <a:r>
              <a:rPr lang="en-US" sz="2800">
                <a:sym typeface="Symbol" charset="2"/>
              </a:rPr>
              <a:t>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lang="en-US" sz="2800"/>
              <a:t> up to position </a:t>
            </a:r>
            <a:r>
              <a:rPr lang="en-US" sz="2800" i="1"/>
              <a:t>q</a:t>
            </a:r>
            <a:r>
              <a:rPr lang="en-US" sz="2800"/>
              <a:t> in the input</a:t>
            </a:r>
          </a:p>
          <a:p>
            <a:r>
              <a:rPr lang="en-US" sz="2800"/>
              <a:t>But remembers the position </a:t>
            </a:r>
            <a:r>
              <a:rPr lang="en-US" sz="2800" i="1"/>
              <a:t>p</a:t>
            </a:r>
            <a:r>
              <a:rPr lang="en-US" sz="2800"/>
              <a:t> in the input where r</a:t>
            </a:r>
            <a:r>
              <a:rPr lang="en-US" sz="2800" baseline="-25000"/>
              <a:t>1</a:t>
            </a:r>
            <a:r>
              <a:rPr lang="en-US" sz="2800"/>
              <a:t> matched but not r</a:t>
            </a:r>
            <a:r>
              <a:rPr lang="en-US" sz="2800" baseline="-25000"/>
              <a:t>2</a:t>
            </a:r>
            <a:endParaRPr lang="en-US" sz="2800"/>
          </a:p>
          <a:p>
            <a:r>
              <a:rPr lang="en-US" sz="2800"/>
              <a:t>Reset to start state and start from position </a:t>
            </a:r>
            <a:r>
              <a:rPr lang="en-US" sz="2800" i="1"/>
              <a:t>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595-9250-FE46-B947-7B7379F7159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Token 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Pattern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Pattern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Regular Expression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Regular Expression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NFA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Thompson’s Rules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NFA </a:t>
            </a:r>
            <a:r>
              <a:rPr lang="en-US" sz="2800" dirty="0">
                <a:sym typeface="Symbol" charset="2"/>
              </a:rPr>
              <a:t> DFA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Subset construction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DFA </a:t>
            </a:r>
            <a:r>
              <a:rPr lang="en-US" sz="2800" dirty="0">
                <a:sym typeface="Symbol" charset="2"/>
              </a:rPr>
              <a:t> minimal DFA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Minimization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 Lexical Analyzer (multiple patterns)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654-9845-0841-9376-CA7DA64803F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602</Words>
  <Application>Microsoft Macintosh PowerPoint</Application>
  <PresentationFormat>On-screen Show (16:9)</PresentationFormat>
  <Paragraphs>154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Office Theme</vt:lpstr>
      <vt:lpstr>Lexical Analysis</vt:lpstr>
      <vt:lpstr>Lexical Analyzer using NFAs</vt:lpstr>
      <vt:lpstr>Lexical Analysis using NFAs</vt:lpstr>
      <vt:lpstr>Lexical Analysis using NFAs</vt:lpstr>
      <vt:lpstr>Lexical Analysis using NFAs</vt:lpstr>
      <vt:lpstr>Lexical Analyzer using DFAs</vt:lpstr>
      <vt:lpstr>Lexical Analyzer using DFAs</vt:lpstr>
      <vt:lpstr>Lookahead operator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388</cp:revision>
  <cp:lastPrinted>2010-09-15T00:24:59Z</cp:lastPrinted>
  <dcterms:created xsi:type="dcterms:W3CDTF">2011-09-22T21:27:19Z</dcterms:created>
  <dcterms:modified xsi:type="dcterms:W3CDTF">2020-09-17T18:44:14Z</dcterms:modified>
</cp:coreProperties>
</file>