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720"/>
  </p:normalViewPr>
  <p:slideViewPr>
    <p:cSldViewPr snapToGrid="0" snapToObjects="1">
      <p:cViewPr varScale="1">
        <p:scale>
          <a:sx n="160" d="100"/>
          <a:sy n="160" d="100"/>
        </p:scale>
        <p:origin x="184" y="4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digit+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letter(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letter|digit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The set of regular languages: each element is a regular language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R= {R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, R</a:t>
            </a:r>
            <a:r>
              <a:rPr lang="en-US" baseline="-25000" dirty="0">
                <a:solidFill>
                  <a:schemeClr val="accent2"/>
                </a:solidFill>
              </a:rPr>
              <a:t>2 </a:t>
            </a:r>
            <a:r>
              <a:rPr lang="en-US" dirty="0">
                <a:solidFill>
                  <a:schemeClr val="accent2"/>
                </a:solidFill>
              </a:rPr>
              <a:t>, …, R</a:t>
            </a:r>
            <a:r>
              <a:rPr lang="en-US" baseline="-25000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,…}</a:t>
            </a:r>
          </a:p>
          <a:p>
            <a:pPr indent="-257175"/>
            <a:r>
              <a:rPr lang="en-US" dirty="0"/>
              <a:t>Each regular language is an example of a (formal) language, i.e. a set of strings</a:t>
            </a:r>
          </a:p>
          <a:p>
            <a:pPr lvl="1" indent="-214313">
              <a:buClr>
                <a:schemeClr val="accent2"/>
              </a:buClr>
              <a:buSzPct val="25000"/>
              <a:buNone/>
            </a:pP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= {a}, R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= {a, aa, </a:t>
            </a:r>
            <a:r>
              <a:rPr lang="en-US" dirty="0" err="1">
                <a:solidFill>
                  <a:schemeClr val="accent2"/>
                </a:solidFill>
              </a:rPr>
              <a:t>aaa</a:t>
            </a:r>
            <a:r>
              <a:rPr lang="en-US" dirty="0">
                <a:solidFill>
                  <a:schemeClr val="accent2"/>
                </a:solidFill>
              </a:rPr>
              <a:t>, ...}, R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{b},</a:t>
            </a:r>
          </a:p>
          <a:p>
            <a:pPr lvl="1" indent="-214313">
              <a:buClr>
                <a:schemeClr val="accent2"/>
              </a:buClr>
              <a:buSzPct val="25000"/>
              <a:buNone/>
            </a:pP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baseline="-25000" dirty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 = {</a:t>
            </a:r>
            <a:r>
              <a:rPr lang="en-US" dirty="0" err="1">
                <a:solidFill>
                  <a:schemeClr val="accent2"/>
                </a:solidFill>
              </a:rPr>
              <a:t>ba</a:t>
            </a:r>
            <a:r>
              <a:rPr lang="en-US" dirty="0">
                <a:solidFill>
                  <a:schemeClr val="accent2"/>
                </a:solidFill>
              </a:rPr>
              <a:t>, ab}, R</a:t>
            </a:r>
            <a:r>
              <a:rPr lang="en-US" baseline="-25000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 = {</a:t>
            </a:r>
            <a:r>
              <a:rPr lang="en-US" dirty="0" err="1">
                <a:solidFill>
                  <a:schemeClr val="accent2"/>
                </a:solidFill>
              </a:rPr>
              <a:t>ε</a:t>
            </a:r>
            <a:r>
              <a:rPr lang="en-US" dirty="0">
                <a:solidFill>
                  <a:schemeClr val="accent2"/>
                </a:solidFill>
              </a:rPr>
              <a:t>, b, bb, </a:t>
            </a:r>
            <a:r>
              <a:rPr lang="en-US" dirty="0" err="1">
                <a:solidFill>
                  <a:schemeClr val="accent2"/>
                </a:solidFill>
              </a:rPr>
              <a:t>bbb</a:t>
            </a:r>
            <a:r>
              <a:rPr lang="en-US" dirty="0">
                <a:solidFill>
                  <a:schemeClr val="accent2"/>
                </a:solidFill>
              </a:rPr>
              <a:t>, …}, …</a:t>
            </a:r>
          </a:p>
          <a:p>
            <a:pPr lvl="1" indent="-214313">
              <a:buClr>
                <a:schemeClr val="accent2"/>
              </a:buClr>
              <a:buSzPct val="25000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 indent="-214313">
              <a:buSzPct val="250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Expressions: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A|B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AB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 b="-58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35705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345    ,    345.04  ,   2.14+e7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/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|)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507808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1043</Words>
  <Application>Microsoft Macintosh PowerPoint</Application>
  <PresentationFormat>On-screen Show (16:9)</PresentationFormat>
  <Paragraphs>259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Expressions: Definition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46</cp:revision>
  <cp:lastPrinted>2019-05-21T15:35:04Z</cp:lastPrinted>
  <dcterms:modified xsi:type="dcterms:W3CDTF">2020-09-13T06:26:59Z</dcterms:modified>
</cp:coreProperties>
</file>