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81"/>
  </p:notesMasterIdLst>
  <p:handoutMasterIdLst>
    <p:handoutMasterId r:id="rId82"/>
  </p:handoutMasterIdLst>
  <p:sldIdLst>
    <p:sldId id="491" r:id="rId2"/>
    <p:sldId id="365" r:id="rId3"/>
    <p:sldId id="366" r:id="rId4"/>
    <p:sldId id="368" r:id="rId5"/>
    <p:sldId id="477" r:id="rId6"/>
    <p:sldId id="478" r:id="rId7"/>
    <p:sldId id="479" r:id="rId8"/>
    <p:sldId id="480" r:id="rId9"/>
    <p:sldId id="482" r:id="rId10"/>
    <p:sldId id="483" r:id="rId11"/>
    <p:sldId id="492" r:id="rId12"/>
    <p:sldId id="370" r:id="rId13"/>
    <p:sldId id="371" r:id="rId14"/>
    <p:sldId id="373" r:id="rId15"/>
    <p:sldId id="314" r:id="rId16"/>
    <p:sldId id="374" r:id="rId17"/>
    <p:sldId id="414" r:id="rId18"/>
    <p:sldId id="423" r:id="rId19"/>
    <p:sldId id="494" r:id="rId20"/>
    <p:sldId id="416" r:id="rId21"/>
    <p:sldId id="484" r:id="rId22"/>
    <p:sldId id="485" r:id="rId23"/>
    <p:sldId id="486" r:id="rId24"/>
    <p:sldId id="487" r:id="rId25"/>
    <p:sldId id="488" r:id="rId26"/>
    <p:sldId id="417" r:id="rId27"/>
    <p:sldId id="422" r:id="rId28"/>
    <p:sldId id="424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96" r:id="rId39"/>
    <p:sldId id="497" r:id="rId40"/>
    <p:sldId id="495" r:id="rId41"/>
    <p:sldId id="498" r:id="rId42"/>
    <p:sldId id="499" r:id="rId43"/>
    <p:sldId id="500" r:id="rId44"/>
    <p:sldId id="501" r:id="rId45"/>
    <p:sldId id="443" r:id="rId46"/>
    <p:sldId id="445" r:id="rId47"/>
    <p:sldId id="446" r:id="rId48"/>
    <p:sldId id="447" r:id="rId49"/>
    <p:sldId id="476" r:id="rId50"/>
    <p:sldId id="493" r:id="rId51"/>
    <p:sldId id="502" r:id="rId52"/>
    <p:sldId id="448" r:id="rId53"/>
    <p:sldId id="449" r:id="rId54"/>
    <p:sldId id="450" r:id="rId55"/>
    <p:sldId id="451" r:id="rId56"/>
    <p:sldId id="453" r:id="rId57"/>
    <p:sldId id="454" r:id="rId58"/>
    <p:sldId id="452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90" r:id="rId79"/>
    <p:sldId id="475" r:id="rId80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CC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/>
    <p:restoredTop sz="90949"/>
  </p:normalViewPr>
  <p:slideViewPr>
    <p:cSldViewPr snapToGrid="0">
      <p:cViewPr>
        <p:scale>
          <a:sx n="190" d="100"/>
          <a:sy n="190" d="100"/>
        </p:scale>
        <p:origin x="1552" y="10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Although they</a:t>
            </a:r>
            <a:r>
              <a:rPr lang="en-CA" baseline="0" dirty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3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2020-10-25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2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Scoping and Symbol Tables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588224" y="367004"/>
            <a:ext cx="214695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SEM1: Scoping</a:t>
            </a: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Attribute Grammars</a:t>
            </a:r>
          </a:p>
          <a:p>
            <a:pPr lvl="1"/>
            <a:r>
              <a:rPr lang="en-CA" sz="2400" dirty="0"/>
              <a:t>Augment parsing rules to do checking during parsing</a:t>
            </a:r>
          </a:p>
          <a:p>
            <a:pPr lvl="1"/>
            <a:r>
              <a:rPr lang="en-CA" sz="2400" dirty="0"/>
              <a:t>Single pass semantic analysis</a:t>
            </a:r>
          </a:p>
          <a:p>
            <a:r>
              <a:rPr lang="en-CA" sz="2400" dirty="0"/>
              <a:t>Recursive AST Walk</a:t>
            </a:r>
          </a:p>
          <a:p>
            <a:pPr lvl="1"/>
            <a:r>
              <a:rPr lang="en-CA" sz="2400" dirty="0"/>
              <a:t>Construct the AST, then use recursion to explore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20E4-3770-E240-B474-3D07B9C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D6B-EBBD-7C42-BBBE-EDA40260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237547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sz="2400" dirty="0"/>
              <a:t>The same name (identifier) in a program may refer to fundamentally different things: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sz="2400" dirty="0"/>
              <a:t>This is perfectly legal Java code: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char </a:t>
            </a:r>
            <a:r>
              <a:rPr lang="en-CA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5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= ‘A’;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CA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en-CA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5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4E61-7B9E-B24E-84B8-2FB6D42F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dirty="0"/>
              <a:t>The same name (identifier) in a program may refer to completely different objects: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dirty="0"/>
              <a:t>This is perfectly legal C++ code: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int Awful ()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x = 137;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string x = “Scope!”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if (float x = 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	    double x = x;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	if (x == 137) </a:t>
            </a:r>
            <a:r>
              <a:rPr lang="en-CA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&lt;&lt; “Y”;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1A1-A92C-F746-A9EF-2389443A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21252-3535-6D47-8C93-9134624ED488}"/>
              </a:ext>
            </a:extLst>
          </p:cNvPr>
          <p:cNvSpPr/>
          <p:nvPr/>
        </p:nvSpPr>
        <p:spPr>
          <a:xfrm>
            <a:off x="3292996" y="3357114"/>
            <a:ext cx="216024" cy="2908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7271A-2616-4D41-90C5-FE182D8E9DF8}"/>
              </a:ext>
            </a:extLst>
          </p:cNvPr>
          <p:cNvSpPr/>
          <p:nvPr/>
        </p:nvSpPr>
        <p:spPr>
          <a:xfrm>
            <a:off x="2959850" y="3361428"/>
            <a:ext cx="216024" cy="29085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accent2"/>
                </a:solidFill>
              </a:rPr>
              <a:t>scope</a:t>
            </a:r>
            <a:r>
              <a:rPr lang="en-CA" dirty="0"/>
              <a:t> of an entity is the set of locations in a program where that entity’s name refers to that entity.</a:t>
            </a:r>
          </a:p>
          <a:p>
            <a:r>
              <a:rPr lang="en-CA" dirty="0"/>
              <a:t>The introduction of new variables into scope may hide older variables</a:t>
            </a:r>
          </a:p>
          <a:p>
            <a:r>
              <a:rPr lang="en-CA" dirty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0E2FB-B92C-4849-834B-A50F808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is in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E0086-BF96-B443-9ABE-23C2688D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28700"/>
            <a:ext cx="4597393" cy="39193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0: int x =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1: int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2: int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testFunc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(int x, int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3: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(“%d, %d, %d\n”, x  , y  , z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4: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5:     int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6:     z   = y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7:     x   = z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8: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9:       int y = x 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10:       {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(“%d, %d, %d\n”, x  , y  , z  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11: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(“%d, %d, %d\n”, x  , y  , z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12: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13: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(“%d, %d, %d\n”, x  , y  , z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14: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15: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B17A-6708-F246-9001-BC2A912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77FE105-EABB-884B-A15A-D6E1216DB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77731"/>
              </p:ext>
            </p:extLst>
          </p:nvPr>
        </p:nvGraphicFramePr>
        <p:xfrm>
          <a:off x="5506640" y="772498"/>
          <a:ext cx="3008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4">
                  <a:extLst>
                    <a:ext uri="{9D8B030D-6E8A-4147-A177-3AD203B41FA5}">
                      <a16:colId xmlns:a16="http://schemas.microsoft.com/office/drawing/2014/main" val="2262255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5650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 Line#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3054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EB55DED-2589-0241-9EDF-C2D192E9D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12148"/>
              </p:ext>
            </p:extLst>
          </p:nvPr>
        </p:nvGraphicFramePr>
        <p:xfrm>
          <a:off x="5506640" y="1569417"/>
          <a:ext cx="300871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4494">
                  <a:extLst>
                    <a:ext uri="{9D8B030D-6E8A-4147-A177-3AD203B41FA5}">
                      <a16:colId xmlns:a16="http://schemas.microsoft.com/office/drawing/2014/main" val="2262255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5650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030544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4960DC6-6781-A34F-A4BB-E7C62AED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4507"/>
              </p:ext>
            </p:extLst>
          </p:nvPr>
        </p:nvGraphicFramePr>
        <p:xfrm>
          <a:off x="5506640" y="1995496"/>
          <a:ext cx="30087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4494">
                  <a:extLst>
                    <a:ext uri="{9D8B030D-6E8A-4147-A177-3AD203B41FA5}">
                      <a16:colId xmlns:a16="http://schemas.microsoft.com/office/drawing/2014/main" val="2262255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5650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240644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9C4BD7EF-A9A8-FB49-B835-A4C6A8125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67421"/>
              </p:ext>
            </p:extLst>
          </p:nvPr>
        </p:nvGraphicFramePr>
        <p:xfrm>
          <a:off x="5506640" y="2792415"/>
          <a:ext cx="300871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4494">
                  <a:extLst>
                    <a:ext uri="{9D8B030D-6E8A-4147-A177-3AD203B41FA5}">
                      <a16:colId xmlns:a16="http://schemas.microsoft.com/office/drawing/2014/main" val="2262255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5650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0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9594929"/>
                  </a:ext>
                </a:extLst>
              </a:tr>
            </a:tbl>
          </a:graphicData>
        </a:graphic>
      </p:graphicFrame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DA403CA3-A8D4-0140-A86F-51278AA3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42805"/>
              </p:ext>
            </p:extLst>
          </p:nvPr>
        </p:nvGraphicFramePr>
        <p:xfrm>
          <a:off x="5506640" y="3589332"/>
          <a:ext cx="300871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4494">
                  <a:extLst>
                    <a:ext uri="{9D8B030D-6E8A-4147-A177-3AD203B41FA5}">
                      <a16:colId xmlns:a16="http://schemas.microsoft.com/office/drawing/2014/main" val="226225599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85650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50305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354475E-2C7C-DC45-8EE0-4F6B80D5C3D4}"/>
              </a:ext>
            </a:extLst>
          </p:cNvPr>
          <p:cNvSpPr txBox="1"/>
          <p:nvPr/>
        </p:nvSpPr>
        <p:spPr>
          <a:xfrm>
            <a:off x="3151206" y="1727712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40BA3-5591-CA44-B74B-B056F7C2D418}"/>
              </a:ext>
            </a:extLst>
          </p:cNvPr>
          <p:cNvSpPr txBox="1"/>
          <p:nvPr/>
        </p:nvSpPr>
        <p:spPr>
          <a:xfrm>
            <a:off x="3569883" y="1727712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5BAD2-83C0-5F4F-8ABE-1F4710DFA2D5}"/>
              </a:ext>
            </a:extLst>
          </p:cNvPr>
          <p:cNvSpPr txBox="1"/>
          <p:nvPr/>
        </p:nvSpPr>
        <p:spPr>
          <a:xfrm>
            <a:off x="3979285" y="1727712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E4DD70-2189-AB42-94E4-6D014F3FF07F}"/>
              </a:ext>
            </a:extLst>
          </p:cNvPr>
          <p:cNvSpPr txBox="1"/>
          <p:nvPr/>
        </p:nvSpPr>
        <p:spPr>
          <a:xfrm>
            <a:off x="3649344" y="3422489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D2A1C-870C-494B-A7AE-0B234A046AE9}"/>
              </a:ext>
            </a:extLst>
          </p:cNvPr>
          <p:cNvSpPr txBox="1"/>
          <p:nvPr/>
        </p:nvSpPr>
        <p:spPr>
          <a:xfrm>
            <a:off x="4068021" y="3422489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276F3-0B6A-AE4E-A9C6-03D46023EDCF}"/>
              </a:ext>
            </a:extLst>
          </p:cNvPr>
          <p:cNvSpPr txBox="1"/>
          <p:nvPr/>
        </p:nvSpPr>
        <p:spPr>
          <a:xfrm>
            <a:off x="4477423" y="3422489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0DD32-B523-B944-AA16-1F2EF45E1E8F}"/>
              </a:ext>
            </a:extLst>
          </p:cNvPr>
          <p:cNvSpPr txBox="1"/>
          <p:nvPr/>
        </p:nvSpPr>
        <p:spPr>
          <a:xfrm>
            <a:off x="3485738" y="3662295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FE095B-9EAC-A042-AD83-7E1C19C0646E}"/>
              </a:ext>
            </a:extLst>
          </p:cNvPr>
          <p:cNvSpPr txBox="1"/>
          <p:nvPr/>
        </p:nvSpPr>
        <p:spPr>
          <a:xfrm>
            <a:off x="3904415" y="3662295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33FF69-8788-B244-92F2-85FA42FB16FE}"/>
              </a:ext>
            </a:extLst>
          </p:cNvPr>
          <p:cNvSpPr txBox="1"/>
          <p:nvPr/>
        </p:nvSpPr>
        <p:spPr>
          <a:xfrm>
            <a:off x="4313817" y="3662295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DA690C-2B6B-F445-AF38-248C549B932B}"/>
              </a:ext>
            </a:extLst>
          </p:cNvPr>
          <p:cNvSpPr txBox="1"/>
          <p:nvPr/>
        </p:nvSpPr>
        <p:spPr>
          <a:xfrm>
            <a:off x="3328856" y="4144148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B775C4-1C63-B84D-AAED-F616FE2E196E}"/>
              </a:ext>
            </a:extLst>
          </p:cNvPr>
          <p:cNvSpPr txBox="1"/>
          <p:nvPr/>
        </p:nvSpPr>
        <p:spPr>
          <a:xfrm>
            <a:off x="3747533" y="4144148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9016D-F3D7-7A4F-AC2A-EDFBDC025430}"/>
              </a:ext>
            </a:extLst>
          </p:cNvPr>
          <p:cNvSpPr txBox="1"/>
          <p:nvPr/>
        </p:nvSpPr>
        <p:spPr>
          <a:xfrm>
            <a:off x="4156935" y="4144148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47C32-FB5D-AB4C-B553-1D01E989E763}"/>
              </a:ext>
            </a:extLst>
          </p:cNvPr>
          <p:cNvSpPr txBox="1"/>
          <p:nvPr/>
        </p:nvSpPr>
        <p:spPr>
          <a:xfrm>
            <a:off x="1387400" y="2468421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C5121E-5DAD-0E40-866D-30F727473E8C}"/>
              </a:ext>
            </a:extLst>
          </p:cNvPr>
          <p:cNvSpPr txBox="1"/>
          <p:nvPr/>
        </p:nvSpPr>
        <p:spPr>
          <a:xfrm>
            <a:off x="1866589" y="2468421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3A9F4-A569-D740-8C81-A400CC56F189}"/>
              </a:ext>
            </a:extLst>
          </p:cNvPr>
          <p:cNvSpPr txBox="1"/>
          <p:nvPr/>
        </p:nvSpPr>
        <p:spPr>
          <a:xfrm>
            <a:off x="1391882" y="2701503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FEC51-76A2-9A4E-879D-E53E1A237FE1}"/>
              </a:ext>
            </a:extLst>
          </p:cNvPr>
          <p:cNvSpPr txBox="1"/>
          <p:nvPr/>
        </p:nvSpPr>
        <p:spPr>
          <a:xfrm>
            <a:off x="1871071" y="2701503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0DAAEA-221B-6F46-B263-50B5BD0B2C64}"/>
              </a:ext>
            </a:extLst>
          </p:cNvPr>
          <p:cNvSpPr txBox="1"/>
          <p:nvPr/>
        </p:nvSpPr>
        <p:spPr>
          <a:xfrm>
            <a:off x="2211730" y="3183356"/>
            <a:ext cx="393316" cy="2769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@5</a:t>
            </a: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Typical implementation: stack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Basic Operations: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Insert symbol: add a new identifier to the current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Lookup symbol: Given an identifier, find a descriptor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5C6F4-6496-6C4F-8A11-E3FE83C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To process a portion of the program that creates a scope (block statements, function calls, classes, etc.)</a:t>
            </a:r>
          </a:p>
          <a:p>
            <a:pPr lvl="1"/>
            <a:r>
              <a:rPr lang="en-CA" sz="1800" dirty="0"/>
              <a:t>Enter a new scope</a:t>
            </a:r>
          </a:p>
          <a:p>
            <a:pPr lvl="1"/>
            <a:r>
              <a:rPr lang="en-CA" sz="1800" dirty="0"/>
              <a:t>Add all variable declarations to the symbol table</a:t>
            </a:r>
          </a:p>
          <a:p>
            <a:pPr lvl="1"/>
            <a:r>
              <a:rPr lang="en-CA" sz="1800" dirty="0"/>
              <a:t>Process the body of the block/function/class</a:t>
            </a:r>
          </a:p>
          <a:p>
            <a:pPr lvl="1"/>
            <a:r>
              <a:rPr lang="en-CA" sz="1800" dirty="0"/>
              <a:t>Exit the scope</a:t>
            </a:r>
          </a:p>
          <a:p>
            <a:r>
              <a:rPr lang="en-CA" sz="2100" dirty="0"/>
              <a:t>Much of semantic analysis is defined over the parse tree using symbol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42733-633F-0D40-AB4D-E7E878C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5C21-B3AB-764D-908B-B2E306DE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Stack</a:t>
            </a:r>
          </a:p>
        </p:txBody>
      </p:sp>
    </p:spTree>
    <p:extLst>
      <p:ext uri="{BB962C8B-B14F-4D97-AF65-F5344CB8AC3E}">
        <p14:creationId xmlns:p14="http://schemas.microsoft.com/office/powerpoint/2010/main" val="364814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 is lexically well-formed</a:t>
            </a:r>
          </a:p>
          <a:p>
            <a:pPr lvl="1"/>
            <a:r>
              <a:rPr lang="en-CA" dirty="0"/>
              <a:t>Identifiers have valid names</a:t>
            </a:r>
          </a:p>
          <a:p>
            <a:pPr lvl="1"/>
            <a:r>
              <a:rPr lang="en-CA" dirty="0"/>
              <a:t>Strings are properly terminated</a:t>
            </a:r>
          </a:p>
          <a:p>
            <a:pPr lvl="1"/>
            <a:r>
              <a:rPr lang="en-CA" dirty="0"/>
              <a:t>No unknown characters</a:t>
            </a:r>
          </a:p>
          <a:p>
            <a:r>
              <a:rPr lang="en-CA" dirty="0"/>
              <a:t>Program is syntactically well-formed:</a:t>
            </a:r>
          </a:p>
          <a:p>
            <a:pPr lvl="1"/>
            <a:r>
              <a:rPr lang="en-CA" dirty="0"/>
              <a:t>Package declaration have the correct structure</a:t>
            </a:r>
          </a:p>
          <a:p>
            <a:pPr lvl="1"/>
            <a:r>
              <a:rPr lang="en-CA" dirty="0"/>
              <a:t>Expressions are syntactically valid</a:t>
            </a:r>
          </a:p>
          <a:p>
            <a:r>
              <a:rPr lang="en-CA" dirty="0"/>
              <a:t>Does this mean that the program is legal?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E1B-8CB0-E64D-8D13-AF8B1F68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48DE-A04A-CE43-98C9-1723D63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287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54563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6D26-1FE7-594D-BCF3-EDCDED32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750518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F688-E8A1-F540-9296-D46F47D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95582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3414-3DFA-DD40-B963-A558BF0A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409732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8C2B0-8DC0-8A43-9DA2-648F26F7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885070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CCC9E-877F-C649-83CB-ACE0BE10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38174" y="4353948"/>
            <a:ext cx="1350150" cy="486054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W       9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084169" y="3624868"/>
            <a:ext cx="675075" cy="7830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357600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Spaghetti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Treat the symbol table as a linked structure of scopes</a:t>
            </a:r>
          </a:p>
          <a:p>
            <a:r>
              <a:rPr lang="en-CA" dirty="0"/>
              <a:t>Each scope stores a pointer to its parent, but not vice-versa</a:t>
            </a:r>
          </a:p>
          <a:p>
            <a:r>
              <a:rPr lang="en-CA" dirty="0"/>
              <a:t>From any point in the program, symbol table appears to be a stack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chemeClr val="accent2"/>
                </a:solidFill>
              </a:rPr>
              <a:t>spaghetti stack</a:t>
            </a:r>
          </a:p>
          <a:p>
            <a:r>
              <a:rPr lang="en-CA" dirty="0"/>
              <a:t>The data is stored in heap memory</a:t>
            </a:r>
          </a:p>
          <a:p>
            <a:r>
              <a:rPr lang="en-CA" dirty="0"/>
              <a:t>Useful for programming languages that support continuations (Scheme, Standard ML)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CD70C-C229-7C45-8D5D-2044E30D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8A1A6-A002-264F-AC29-8C1DD67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1927" y="1109098"/>
            <a:ext cx="3762871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DE8A5-719B-A841-AE75-837EECCD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1926" y="1108881"/>
            <a:ext cx="4328902" cy="36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6AF75-4A5B-4144-B959-FBDAEEB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9228"/>
            <a:ext cx="4403313" cy="367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0C1C9C-A2C1-BF46-9056-305C7A4ECA22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3598"/>
            <a:ext cx="7886700" cy="35283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package test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x[0]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* y;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	return foo() +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88BC-1BE2-F447-994D-D18306BE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360D0-7E5F-F341-BE76-9000809625F4}"/>
              </a:ext>
            </a:extLst>
          </p:cNvPr>
          <p:cNvSpPr/>
          <p:nvPr/>
        </p:nvSpPr>
        <p:spPr>
          <a:xfrm>
            <a:off x="2051720" y="2139702"/>
            <a:ext cx="1152128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E5BA9-F2CE-3242-A012-62818495B652}"/>
              </a:ext>
            </a:extLst>
          </p:cNvPr>
          <p:cNvSpPr/>
          <p:nvPr/>
        </p:nvSpPr>
        <p:spPr>
          <a:xfrm>
            <a:off x="3707904" y="2463738"/>
            <a:ext cx="216024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BB807-AFD4-5341-BC9F-E26D727094D9}"/>
              </a:ext>
            </a:extLst>
          </p:cNvPr>
          <p:cNvSpPr/>
          <p:nvPr/>
        </p:nvSpPr>
        <p:spPr>
          <a:xfrm>
            <a:off x="3059832" y="2463738"/>
            <a:ext cx="504056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1C610-9DF7-BC4A-A4F1-C76FDC7B8F97}"/>
              </a:ext>
            </a:extLst>
          </p:cNvPr>
          <p:cNvSpPr/>
          <p:nvPr/>
        </p:nvSpPr>
        <p:spPr>
          <a:xfrm>
            <a:off x="1763688" y="3011388"/>
            <a:ext cx="504056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5F6A6-A09B-5F47-A9A4-848C0A900933}"/>
              </a:ext>
            </a:extLst>
          </p:cNvPr>
          <p:cNvSpPr/>
          <p:nvPr/>
        </p:nvSpPr>
        <p:spPr>
          <a:xfrm>
            <a:off x="2627784" y="3918197"/>
            <a:ext cx="504056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058F-F7DE-C74F-B36B-7A67E2777F02}"/>
              </a:ext>
            </a:extLst>
          </p:cNvPr>
          <p:cNvSpPr/>
          <p:nvPr/>
        </p:nvSpPr>
        <p:spPr>
          <a:xfrm>
            <a:off x="681333" y="4515966"/>
            <a:ext cx="216024" cy="2160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C86AAB2-9772-7A4A-A350-C0B98F4847B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 flipV="1">
            <a:off x="3203848" y="1831537"/>
            <a:ext cx="864096" cy="41617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26A00C-817D-0D4B-A23E-4169363A59F0}"/>
              </a:ext>
            </a:extLst>
          </p:cNvPr>
          <p:cNvSpPr txBox="1"/>
          <p:nvPr/>
        </p:nvSpPr>
        <p:spPr>
          <a:xfrm>
            <a:off x="4067944" y="1554538"/>
            <a:ext cx="3618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type as local variable</a:t>
            </a:r>
          </a:p>
          <a:p>
            <a:pPr algn="l"/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of size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10E1E-9986-7F46-BCB3-C6E2F443D49A}"/>
              </a:ext>
            </a:extLst>
          </p:cNvPr>
          <p:cNvSpPr txBox="1"/>
          <p:nvPr/>
        </p:nvSpPr>
        <p:spPr>
          <a:xfrm>
            <a:off x="4609206" y="2347359"/>
            <a:ext cx="1836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Variable not declared 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176196E-D733-8848-B1C5-D60BCD5DB73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 bwMode="auto">
          <a:xfrm flipV="1">
            <a:off x="3923928" y="2508942"/>
            <a:ext cx="685278" cy="6280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4AB0B8-92A1-1E43-9433-3CB2DB09995A}"/>
              </a:ext>
            </a:extLst>
          </p:cNvPr>
          <p:cNvSpPr txBox="1"/>
          <p:nvPr/>
        </p:nvSpPr>
        <p:spPr>
          <a:xfrm>
            <a:off x="4247964" y="2753511"/>
            <a:ext cx="2558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multiply </a:t>
            </a:r>
            <a:r>
              <a:rPr lang="en-CA" sz="1500" dirty="0" err="1">
                <a:solidFill>
                  <a:srgbClr val="FF0000"/>
                </a:solidFill>
                <a:latin typeface="Calibri" panose="020F0502020204030204" pitchFamily="34" charset="0"/>
              </a:rPr>
              <a:t>boolean</a:t>
            </a:r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 value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C43E01F-1578-454C-8C99-353BA6FD4951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 bwMode="auto">
          <a:xfrm rot="16200000" flipH="1">
            <a:off x="3662246" y="2329376"/>
            <a:ext cx="235332" cy="93610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5000C4-5840-B245-B1CC-D70F9D567150}"/>
              </a:ext>
            </a:extLst>
          </p:cNvPr>
          <p:cNvSpPr txBox="1"/>
          <p:nvPr/>
        </p:nvSpPr>
        <p:spPr>
          <a:xfrm>
            <a:off x="3491880" y="4192801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add void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4194E23-37B0-8C49-A58A-EE52DEFBC27C}"/>
              </a:ext>
            </a:extLst>
          </p:cNvPr>
          <p:cNvCxnSpPr>
            <a:cxnSpLocks/>
            <a:stCxn id="9" idx="2"/>
            <a:endCxn id="18" idx="1"/>
          </p:cNvCxnSpPr>
          <p:nvPr/>
        </p:nvCxnSpPr>
        <p:spPr bwMode="auto">
          <a:xfrm rot="16200000" flipH="1">
            <a:off x="3075765" y="3938268"/>
            <a:ext cx="220163" cy="6120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51F3E9-0E82-8C49-A0EB-2B761FF82062}"/>
              </a:ext>
            </a:extLst>
          </p:cNvPr>
          <p:cNvSpPr txBox="1"/>
          <p:nvPr/>
        </p:nvSpPr>
        <p:spPr>
          <a:xfrm>
            <a:off x="1380450" y="4562171"/>
            <a:ext cx="15841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No main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C07FD4-1052-5645-A290-3E338A5ED16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 bwMode="auto">
          <a:xfrm>
            <a:off x="897357" y="4623978"/>
            <a:ext cx="483093" cy="99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B559EEE-7785-7143-8C9C-CF0E3879E2FA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 bwMode="auto">
          <a:xfrm rot="16200000" flipH="1">
            <a:off x="2379551" y="2863577"/>
            <a:ext cx="136427" cy="86409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46F579-0308-3745-805C-815553F2CA55}"/>
              </a:ext>
            </a:extLst>
          </p:cNvPr>
          <p:cNvSpPr txBox="1"/>
          <p:nvPr/>
        </p:nvSpPr>
        <p:spPr>
          <a:xfrm>
            <a:off x="2879812" y="3202256"/>
            <a:ext cx="22151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redefine functions</a:t>
            </a:r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/>
      <p:bldP spid="14" grpId="0"/>
      <p:bldP spid="16" grpId="0"/>
      <p:bldP spid="18" grpId="0"/>
      <p:bldP spid="20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45695-D8A5-E74B-95FA-7AB08A3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11753"/>
            <a:ext cx="4379677" cy="36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protocted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3EC6905-E1A0-B94D-A023-8935B5C57AFC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9F825-95BF-5840-B0A7-C965A71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079316"/>
            <a:ext cx="4321128" cy="364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7F46E6-FF25-E349-8A5C-8989D8474333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26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E256E-D5FC-AF45-8C02-6EDC1443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1926" y="1106211"/>
            <a:ext cx="4434168" cy="362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59EE212-CB41-F941-9D50-3383130C37A8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ECFDC-9641-A64F-A4FB-22926F58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19658"/>
            <a:ext cx="4454338" cy="359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F529AF-856E-7A47-B426-DE1CFF5B0BC3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6348-1C41-4E42-B042-17D4A839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6210"/>
            <a:ext cx="4514850" cy="357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C5C63C-2496-2C45-9C9E-505EEAC81E00}"/>
              </a:ext>
            </a:extLst>
          </p:cNvPr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82291-F7E0-704B-962F-129F7D5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19657"/>
            <a:ext cx="4373656" cy="358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protected int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derivedInt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55705" y="18844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and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Typically, the scope for a derived class will store a link to the scope of its base class</a:t>
            </a:r>
          </a:p>
          <a:p>
            <a:r>
              <a:rPr lang="en-CA" dirty="0"/>
              <a:t>Looking up a field of a class traverses the scope chain until that field is found or a semantic error is found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85C9-592A-7347-B0FB-0F338B95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7034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7380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that the program has a well-defined meaning</a:t>
            </a:r>
          </a:p>
          <a:p>
            <a:r>
              <a:rPr lang="en-CA" dirty="0"/>
              <a:t>Verifies properties of the program that are not caught during the earlier phases</a:t>
            </a:r>
          </a:p>
          <a:p>
            <a:pPr lvl="1"/>
            <a:r>
              <a:rPr lang="en-CA" dirty="0"/>
              <a:t>All variables are declared before use</a:t>
            </a:r>
          </a:p>
          <a:p>
            <a:pPr lvl="1"/>
            <a:r>
              <a:rPr lang="en-CA" dirty="0"/>
              <a:t>Types are used correctly in expressions </a:t>
            </a:r>
          </a:p>
          <a:p>
            <a:pPr lvl="1"/>
            <a:r>
              <a:rPr lang="en-CA" dirty="0"/>
              <a:t>Method calls have correct number and types of parameters and return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5DBC-771B-9E43-9CDF-1F08815E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20044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36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9947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3251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28650" y="1104558"/>
            <a:ext cx="442223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public void 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  int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5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50" kern="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super.value</a:t>
            </a: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EB8760E-F233-AC40-8E82-F820568EB781}"/>
              </a:ext>
            </a:extLst>
          </p:cNvPr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&gt; 3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77503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Disambiguating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Maintain a second table of pointers into the scope stack</a:t>
            </a:r>
          </a:p>
          <a:p>
            <a:r>
              <a:rPr lang="en-CA" dirty="0"/>
              <a:t>When looking up a value in a specific scope, begin the search from that scope</a:t>
            </a:r>
          </a:p>
          <a:p>
            <a:r>
              <a:rPr lang="en-CA" dirty="0"/>
              <a:t>Some languages allow you to jump up to any arbitrary base class (for example, C++)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CAEF-2BBA-B64C-871D-7B6B318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Predictive parsing methods always scan the input from left-to-right</a:t>
            </a:r>
          </a:p>
          <a:p>
            <a:r>
              <a:rPr lang="en-CA" sz="2000" dirty="0"/>
              <a:t>Since we only need one token of lookahead, we can do lexical analysis and parsing simultaneously in one pass over the file</a:t>
            </a:r>
          </a:p>
          <a:p>
            <a:r>
              <a:rPr lang="en-CA" sz="2000" dirty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/>
              <a:t>Single pass compilers</a:t>
            </a:r>
          </a:p>
          <a:p>
            <a:r>
              <a:rPr lang="en-CA" sz="2000" dirty="0"/>
              <a:t>Other compilers rescan the input multiple times</a:t>
            </a:r>
          </a:p>
          <a:p>
            <a:pPr lvl="1"/>
            <a:r>
              <a:rPr lang="en-CA" sz="2000" dirty="0"/>
              <a:t>Multi-pass compilers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AE60-F916-6F4D-ABCB-E2AD965C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sz="2400" dirty="0"/>
              <a:t>Some languages are defined to support single-pass compilers (C, C++)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sz="2400" dirty="0"/>
              <a:t>Some languages require multi-passes (Java)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CA" sz="2400" dirty="0"/>
              <a:t>Most modern compilers uses many passes over the input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1B5D-1AFC-0648-AE6B-B9351929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in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1</a:t>
            </a:r>
            <a:r>
              <a:rPr lang="en-CA" sz="2400" baseline="30000" dirty="0"/>
              <a:t>st</a:t>
            </a:r>
            <a:r>
              <a:rPr lang="en-CA" sz="2400" dirty="0"/>
              <a:t> pass: parse the input into an abstract syntax</a:t>
            </a:r>
          </a:p>
          <a:p>
            <a:r>
              <a:rPr lang="en-CA" sz="2400" dirty="0"/>
              <a:t>2</a:t>
            </a:r>
            <a:r>
              <a:rPr lang="en-CA" sz="2400" baseline="30000" dirty="0"/>
              <a:t>nd</a:t>
            </a:r>
            <a:r>
              <a:rPr lang="en-CA" sz="2400" dirty="0"/>
              <a:t> pass: walk the AST, gathering information about classes</a:t>
            </a:r>
          </a:p>
          <a:p>
            <a:r>
              <a:rPr lang="en-CA" sz="2400" dirty="0"/>
              <a:t>3</a:t>
            </a:r>
            <a:r>
              <a:rPr lang="en-CA" sz="2400" baseline="30000" dirty="0"/>
              <a:t>rd</a:t>
            </a:r>
            <a:r>
              <a:rPr lang="en-CA" sz="2400" dirty="0"/>
              <a:t> pass: walk the AST checking semantic properties and do code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3C34-A494-A74B-8650-C01498C9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Semantic analysis</a:t>
            </a:r>
            <a:r>
              <a:rPr lang="en-CA" sz="2400" dirty="0"/>
              <a:t> verifies that a syntactically valid program is correctly-formed and computes additional information about the meaning of the program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Scope checking</a:t>
            </a:r>
            <a:r>
              <a:rPr lang="en-CA" sz="2400" dirty="0"/>
              <a:t> determines what objects or classes are referred to by each name in the program.</a:t>
            </a:r>
          </a:p>
          <a:p>
            <a:r>
              <a:rPr lang="en-CA" sz="2400" dirty="0"/>
              <a:t>Scope checking is usually done with a </a:t>
            </a:r>
            <a:r>
              <a:rPr lang="en-CA" sz="2400" dirty="0">
                <a:solidFill>
                  <a:schemeClr val="accent2"/>
                </a:solidFill>
              </a:rPr>
              <a:t>symbol table</a:t>
            </a:r>
            <a:r>
              <a:rPr lang="en-CA" sz="2400" dirty="0"/>
              <a:t> implemented either as a stack or </a:t>
            </a:r>
            <a:r>
              <a:rPr lang="en-CA" sz="2400" dirty="0">
                <a:solidFill>
                  <a:schemeClr val="accent2"/>
                </a:solidFill>
              </a:rPr>
              <a:t>spaghetti stack</a:t>
            </a:r>
            <a:r>
              <a:rPr lang="en-CA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all/most of the incorrect programs</a:t>
            </a:r>
          </a:p>
          <a:p>
            <a:r>
              <a:rPr lang="en-CA" dirty="0"/>
              <a:t>Accept all correct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16B6-215A-5A40-9115-92015B8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object-oriented programs, the scope for a derived class is often placed inside of the scope of a base class.</a:t>
            </a:r>
          </a:p>
          <a:p>
            <a:r>
              <a:rPr lang="en-CA" sz="2400" dirty="0"/>
              <a:t>Some semantic analyzers operate in multiple passes in order to gain more information about the program.</a:t>
            </a:r>
          </a:p>
          <a:p>
            <a:r>
              <a:rPr lang="en-CA" sz="2400" dirty="0"/>
              <a:t>In dynamic scoping, the actual execution of a program determines what each name refers to.</a:t>
            </a:r>
          </a:p>
          <a:p>
            <a:r>
              <a:rPr lang="en-CA" sz="2400" dirty="0"/>
              <a:t>With multiple inheritance, a name may need to be searched for along multiple paths.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3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7F79-C705-6745-8B06-25BDD683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503950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scoping we’ve seen so far is called </a:t>
            </a:r>
            <a:r>
              <a:rPr lang="en-CA" sz="2400" dirty="0">
                <a:solidFill>
                  <a:schemeClr val="accent2"/>
                </a:solidFill>
              </a:rPr>
              <a:t>static scoping</a:t>
            </a:r>
            <a:r>
              <a:rPr lang="en-CA" sz="2400" dirty="0"/>
              <a:t> and is done at compile time</a:t>
            </a:r>
          </a:p>
          <a:p>
            <a:pPr lvl="1"/>
            <a:r>
              <a:rPr lang="en-CA" sz="2400" dirty="0"/>
              <a:t>Identifiers refer to logically related variables</a:t>
            </a:r>
          </a:p>
          <a:p>
            <a:r>
              <a:rPr lang="en-CA" sz="2400" dirty="0"/>
              <a:t>Some languages uses </a:t>
            </a:r>
            <a:r>
              <a:rPr lang="en-CA" sz="2400" dirty="0">
                <a:solidFill>
                  <a:schemeClr val="accent2"/>
                </a:solidFill>
              </a:rPr>
              <a:t>dynamic scoping</a:t>
            </a:r>
            <a:r>
              <a:rPr lang="en-CA" sz="2400" dirty="0"/>
              <a:t>, which is done at runtime</a:t>
            </a:r>
          </a:p>
          <a:p>
            <a:pPr lvl="1"/>
            <a:r>
              <a:rPr lang="en-CA" sz="2400" dirty="0"/>
              <a:t>Identifiers refer to the variable with that name that is closely nested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3849-DB5E-D645-927D-0B358979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9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1560F-0E01-6B4E-B743-A29C600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0732-277B-0641-A565-418A452F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7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D2D32-D8EC-484D-9C33-6F7D4346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40F74-CEC7-724B-82F2-E1570BF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3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3B084-EEA6-B04B-ACC1-D2C657A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A5639-CFBF-264B-BDFC-C55A555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2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C37AC-7FB3-CA4D-A986-1D28EAF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5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main ()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x string;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if (false)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x = 137;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79712" y="2795304"/>
            <a:ext cx="1296144" cy="360623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versus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5958" y="3155927"/>
            <a:ext cx="38164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Not an error in an interpreted language. </a:t>
            </a:r>
          </a:p>
          <a:p>
            <a:pPr algn="l"/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Still a type error in a compiled language.</a:t>
            </a:r>
          </a:p>
          <a:p>
            <a:pPr algn="l"/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(unless the optimizer removes the statement)</a:t>
            </a:r>
          </a:p>
        </p:txBody>
      </p:sp>
      <p:cxnSp>
        <p:nvCxnSpPr>
          <p:cNvPr id="8" name="Curved Connector 7"/>
          <p:cNvCxnSpPr>
            <a:cxnSpLocks/>
            <a:stCxn id="6" idx="3"/>
            <a:endCxn id="7" idx="1"/>
          </p:cNvCxnSpPr>
          <p:nvPr/>
        </p:nvCxnSpPr>
        <p:spPr bwMode="auto">
          <a:xfrm>
            <a:off x="3275856" y="2975616"/>
            <a:ext cx="900102" cy="5727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91FA-D9DC-7748-A155-AEE850C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BFD2B-75EE-7A43-A276-E041A1F5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A18B9-65E0-3E47-804D-AD01F81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47FB6-EADE-F448-ACB1-F55E2DF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E1E34-CC45-574B-8BB4-87047FC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A87D-06C6-F04B-BB68-AB09E58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59EC6-A5F9-8E4F-A2C9-4A8B1F7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100F-5611-B846-A4E4-31C61BAF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71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35E77-022D-E141-BBB4-0FFDAA13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5F1D9-BC3A-EF4D-A565-6347833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5657F-E851-DB49-8EA2-CB8BABC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if (n&lt;=1) return(0);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(40));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43807" y="1891740"/>
            <a:ext cx="1479421" cy="270030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versus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0053" y="1491630"/>
            <a:ext cx="390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  <a:latin typeface="Calibri" panose="020F0502020204030204" pitchFamily="34" charset="0"/>
              </a:rPr>
              <a:t>Incorrect! Should be </a:t>
            </a:r>
            <a:r>
              <a:rPr lang="en-CA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return(n);</a:t>
            </a:r>
          </a:p>
        </p:txBody>
      </p:sp>
      <p:cxnSp>
        <p:nvCxnSpPr>
          <p:cNvPr id="8" name="Curved Connector 7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4323228" y="1691685"/>
            <a:ext cx="806825" cy="3350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9482-CD19-9C4C-A78D-26495C6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6D1B-F7C9-9C4E-87C0-7DE0042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19DD-1805-2A45-9884-5498690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9BB74-A65C-8046-8A9E-964722F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2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1F285-9A20-2C47-A678-3778320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A51B2-3F4B-A54E-B57C-2B013371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AF377-4D5C-A54D-B950-5CE088D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2CF0C-8C6D-C34B-B7C6-0D890B2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DB960-00BD-3F4E-BDF0-6138990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73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B8734-FDA0-1447-9CF1-0ECD2135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42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Examples</a:t>
            </a:r>
            <a:r>
              <a:rPr lang="en-CA"/>
              <a:t>: Perl</a:t>
            </a:r>
            <a:endParaRPr lang="en-CA" dirty="0"/>
          </a:p>
          <a:p>
            <a:r>
              <a:rPr lang="en-CA" dirty="0"/>
              <a:t>Often implemented by preserving symbol table at runtime</a:t>
            </a:r>
          </a:p>
          <a:p>
            <a:r>
              <a:rPr lang="en-CA" dirty="0"/>
              <a:t>Often less efficient than static scoping </a:t>
            </a:r>
          </a:p>
          <a:p>
            <a:pPr lvl="1"/>
            <a:r>
              <a:rPr lang="en-CA" dirty="0"/>
              <a:t>Compiler cannot hardcode location of variables</a:t>
            </a:r>
          </a:p>
          <a:p>
            <a:pPr lvl="1"/>
            <a:r>
              <a:rPr lang="en-CA" dirty="0"/>
              <a:t>Names must be resolved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71E6-0F63-9141-91D8-1CCD96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Reject the largest number of incorrect programs</a:t>
            </a:r>
          </a:p>
          <a:p>
            <a:r>
              <a:rPr lang="en-CA" sz="2400" dirty="0"/>
              <a:t>Accept all correct programs</a:t>
            </a:r>
          </a:p>
          <a:p>
            <a:r>
              <a:rPr lang="en-CA" sz="2400" dirty="0"/>
              <a:t>Work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E55C-1693-8040-A87F-BCCC06C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Gather useful information about the program for code generation:</a:t>
            </a:r>
          </a:p>
          <a:p>
            <a:pPr lvl="1"/>
            <a:r>
              <a:rPr lang="en-CA" sz="2400" dirty="0"/>
              <a:t>Determine what variables are meant by each identifier</a:t>
            </a:r>
          </a:p>
          <a:p>
            <a:pPr lvl="1"/>
            <a:r>
              <a:rPr lang="en-CA" sz="2400" dirty="0"/>
              <a:t>Build an internal representation of inheritance hierarchies </a:t>
            </a:r>
          </a:p>
          <a:p>
            <a:pPr lvl="1"/>
            <a:r>
              <a:rPr lang="en-CA" sz="2400" dirty="0"/>
              <a:t>Keep track of variables which are in scope at each program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8DE9-5777-7540-84C9-BE2172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</TotalTime>
  <Words>5707</Words>
  <Application>Microsoft Macintosh PowerPoint</Application>
  <PresentationFormat>On-screen Show (16:9)</PresentationFormat>
  <Paragraphs>1581</Paragraphs>
  <Slides>79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Scoping and Symbol Tables</vt:lpstr>
      <vt:lpstr>Program Errors</vt:lpstr>
      <vt:lpstr>Example (Decaf program)</vt:lpstr>
      <vt:lpstr>Goal of Semantic Analysis</vt:lpstr>
      <vt:lpstr>Challenges in Semantic Analysis</vt:lpstr>
      <vt:lpstr>Validity versus Correctness</vt:lpstr>
      <vt:lpstr>Validity versus Correctness</vt:lpstr>
      <vt:lpstr>Challenges in Semantic Analysis</vt:lpstr>
      <vt:lpstr>Other Goals of Semantic Analysis</vt:lpstr>
      <vt:lpstr>Implementing Semantic Analysis</vt:lpstr>
      <vt:lpstr>Scoping</vt:lpstr>
      <vt:lpstr>What’s in a Name?</vt:lpstr>
      <vt:lpstr>What’s in a Name?</vt:lpstr>
      <vt:lpstr>Scope</vt:lpstr>
      <vt:lpstr>Symbol Tables</vt:lpstr>
      <vt:lpstr>Symbol Tables</vt:lpstr>
      <vt:lpstr>Symbol Tables</vt:lpstr>
      <vt:lpstr>Using a Symbol Table</vt:lpstr>
      <vt:lpstr>Spaghetti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Spaghetti Stack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Single and Multi-pass Compilers</vt:lpstr>
      <vt:lpstr>Single and Multi-pass Compilers</vt:lpstr>
      <vt:lpstr>Scoping in Multi-pass Compilers</vt:lpstr>
      <vt:lpstr>Summary</vt:lpstr>
      <vt:lpstr>Summary</vt:lpstr>
      <vt:lpstr>Extra Slides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777</cp:revision>
  <cp:lastPrinted>2011-11-29T07:16:29Z</cp:lastPrinted>
  <dcterms:created xsi:type="dcterms:W3CDTF">2011-11-29T07:13:39Z</dcterms:created>
  <dcterms:modified xsi:type="dcterms:W3CDTF">2020-10-26T03:54:39Z</dcterms:modified>
</cp:coreProperties>
</file>