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7"/>
  </p:notesMasterIdLst>
  <p:handoutMasterIdLst>
    <p:handoutMasterId r:id="rId18"/>
  </p:handoutMasterIdLst>
  <p:sldIdLst>
    <p:sldId id="393" r:id="rId2"/>
    <p:sldId id="292" r:id="rId3"/>
    <p:sldId id="273" r:id="rId4"/>
    <p:sldId id="274" r:id="rId5"/>
    <p:sldId id="391" r:id="rId6"/>
    <p:sldId id="394" r:id="rId7"/>
    <p:sldId id="275" r:id="rId8"/>
    <p:sldId id="360" r:id="rId9"/>
    <p:sldId id="395" r:id="rId10"/>
    <p:sldId id="325" r:id="rId11"/>
    <p:sldId id="326" r:id="rId12"/>
    <p:sldId id="327" r:id="rId13"/>
    <p:sldId id="328" r:id="rId14"/>
    <p:sldId id="277" r:id="rId15"/>
    <p:sldId id="355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00"/>
    <a:srgbClr val="0000FF"/>
    <a:srgbClr val="FFFF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0932"/>
  </p:normalViewPr>
  <p:slideViewPr>
    <p:cSldViewPr>
      <p:cViewPr varScale="1">
        <p:scale>
          <a:sx n="165" d="100"/>
          <a:sy n="165" d="100"/>
        </p:scale>
        <p:origin x="488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846055-B03F-8547-AFA0-62FDE4AA88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5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BB61E-8285-EB49-8871-0E50CCC27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7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B6A03-99A0-4A4E-B16E-490E4EA7FEF6}" type="slidenum">
              <a:rPr lang="en-US"/>
              <a:pPr/>
              <a:t>13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4BD8E-C30F-2D4B-B61F-4E04A5CE5EF6}" type="slidenum">
              <a:rPr lang="en-US"/>
              <a:pPr/>
              <a:t>14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49397-86AC-AA4D-8F8D-CD262C6278EB}" type="slidenum">
              <a:rPr lang="en-US"/>
              <a:pPr/>
              <a:t>15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AEE51-D2D7-4945-A278-2D95A0754A4C}" type="slidenum">
              <a:rPr lang="en-US"/>
              <a:pPr/>
              <a:t>3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CE123-A828-C84E-918B-BFAF202C56B9}" type="slidenum">
              <a:rPr lang="en-US"/>
              <a:pPr/>
              <a:t>4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CE123-A828-C84E-918B-BFAF202C56B9}" type="slidenum">
              <a:rPr lang="en-US"/>
              <a:pPr/>
              <a:t>5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D3A1C8-AD88-5C4F-9DC1-2D1F27E35A73}" type="slidenum">
              <a:rPr lang="en-US"/>
              <a:pPr/>
              <a:t>7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6EE29-3615-0F40-AED8-562924372260}" type="slidenum">
              <a:rPr lang="en-US"/>
              <a:pPr/>
              <a:t>8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4381A-05F8-8446-8531-E5B6FC21D6AB}" type="slidenum">
              <a:rPr lang="en-US"/>
              <a:pPr/>
              <a:t>10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6CBD0-AFB4-1B44-B5AE-27C144ED0C6D}" type="slidenum">
              <a:rPr lang="en-US"/>
              <a:pPr/>
              <a:t>11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B8EC7A-350B-AD46-B04A-3D8EC8261A85}" type="slidenum">
              <a:rPr lang="en-US"/>
              <a:pPr/>
              <a:t>12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5153-796A-6044-80B0-BCB61AB77D7E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1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2390-AD6E-EC4A-BF06-44B475035BBB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162D-8AF1-B746-9324-79D9DFF87EE1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62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30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95D-94AA-034B-89A9-DB629CD3B60A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8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3E6-B7A8-E440-BF56-DE474A1F36DF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5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810C-8737-8042-BFA4-E7F118D498C2}" type="datetime1">
              <a:rPr lang="en-CA" smtClean="0"/>
              <a:t>2020-09-10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8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D4F7-EDF4-F04E-8777-716430FC61E6}" type="datetime1">
              <a:rPr lang="en-CA" smtClean="0"/>
              <a:t>2020-09-10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1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A9A9-645E-5A4A-B657-E5685CB01EF6}" type="datetime1">
              <a:rPr lang="en-CA" smtClean="0"/>
              <a:t>2020-09-10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9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CFCA1-A285-2148-A7B7-A06D840EAF24}" type="datetime1">
              <a:rPr lang="en-CA" smtClean="0"/>
              <a:t>2020-09-10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2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1CBB0-65FD-7F4E-916A-2295F04A7F78}" type="datetime1">
              <a:rPr lang="en-CA" smtClean="0"/>
              <a:t>2020-09-10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1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C417-761B-E24B-8341-A8503B950F7F}" type="datetime1">
              <a:rPr lang="en-CA" smtClean="0"/>
              <a:t>2020-09-10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5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7A24-8D3D-B449-A4DF-FC8135192729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>
                <a:ea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ea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ea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ea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6156176" y="389541"/>
            <a:ext cx="2618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LEX1: Intro to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Regexps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27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Languages: Recap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Symbols: </a:t>
            </a:r>
            <a:r>
              <a:rPr lang="en-US" dirty="0">
                <a:solidFill>
                  <a:schemeClr val="accent2"/>
                </a:solidFill>
              </a:rPr>
              <a:t>a, b, c</a:t>
            </a:r>
            <a:r>
              <a:rPr lang="en-US" dirty="0"/>
              <a:t>   		</a:t>
            </a:r>
          </a:p>
          <a:p>
            <a:r>
              <a:rPr lang="en-US" dirty="0"/>
              <a:t>Alphabet : finite set of symbols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 = {a, b}</a:t>
            </a:r>
            <a:endParaRPr lang="en-US" dirty="0">
              <a:sym typeface="Symbol" charset="2"/>
            </a:endParaRPr>
          </a:p>
          <a:p>
            <a:r>
              <a:rPr lang="en-US" dirty="0"/>
              <a:t>String: sequence of symbols </a:t>
            </a:r>
            <a:r>
              <a:rPr lang="en-US" dirty="0" err="1">
                <a:solidFill>
                  <a:schemeClr val="accent2"/>
                </a:solidFill>
              </a:rPr>
              <a:t>bab</a:t>
            </a:r>
            <a:endParaRPr lang="en-US" dirty="0"/>
          </a:p>
          <a:p>
            <a:pPr>
              <a:buClr>
                <a:srgbClr val="000000"/>
              </a:buClr>
            </a:pPr>
            <a:r>
              <a:rPr lang="en-US" dirty="0"/>
              <a:t>Empty string: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 </a:t>
            </a:r>
          </a:p>
          <a:p>
            <a:pPr>
              <a:buClr>
                <a:srgbClr val="000000"/>
              </a:buClr>
            </a:pPr>
            <a:r>
              <a:rPr lang="en-US" sz="2100" dirty="0">
                <a:sym typeface="Symbol" charset="2"/>
              </a:rPr>
              <a:t>Define: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 </a:t>
            </a:r>
            <a:r>
              <a:rPr lang="en-US" sz="2100" baseline="30000" dirty="0">
                <a:solidFill>
                  <a:schemeClr val="accent2"/>
                </a:solidFill>
                <a:sym typeface="Symbol" charset="2"/>
              </a:rPr>
              <a:t>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 =   {}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endParaRPr lang="en-US" dirty="0"/>
          </a:p>
          <a:p>
            <a:r>
              <a:rPr lang="en-US" dirty="0"/>
              <a:t>Set of all strings: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*</a:t>
            </a:r>
          </a:p>
          <a:p>
            <a:pPr lvl="1"/>
            <a:r>
              <a:rPr lang="en-US" dirty="0">
                <a:solidFill>
                  <a:schemeClr val="accent2"/>
                </a:solidFill>
                <a:sym typeface="Symbol" charset="2"/>
              </a:rPr>
              <a:t></a:t>
            </a:r>
            <a:r>
              <a:rPr lang="en-US" baseline="30000" dirty="0">
                <a:solidFill>
                  <a:schemeClr val="accent2"/>
                </a:solidFill>
                <a:sym typeface="Symbol" charset="2"/>
              </a:rPr>
              <a:t>0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, </a:t>
            </a:r>
            <a:r>
              <a:rPr lang="en-US" baseline="30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, </a:t>
            </a:r>
            <a:r>
              <a:rPr lang="en-US" baseline="30000" dirty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,…</a:t>
            </a:r>
            <a:r>
              <a:rPr lang="en-US" baseline="30000" dirty="0">
                <a:solidFill>
                  <a:schemeClr val="accent2"/>
                </a:solidFill>
                <a:sym typeface="Symbol" charset="2"/>
              </a:rPr>
              <a:t>n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ym typeface="Symbol" charset="2"/>
              </a:rPr>
              <a:t>(Formal) Language: a set of strings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{ a</a:t>
            </a:r>
            <a:r>
              <a:rPr lang="en-US" baseline="30000" dirty="0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b</a:t>
            </a:r>
            <a:r>
              <a:rPr lang="en-US" baseline="30000" dirty="0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: n &gt; 0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7F09E-F5E6-2F42-99E3-33119108C2FC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Languages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 of regular languages: each element is a regular language</a:t>
            </a:r>
          </a:p>
          <a:p>
            <a:pPr lvl="1"/>
            <a:r>
              <a:rPr lang="en-US" dirty="0">
                <a:solidFill>
                  <a:schemeClr val="accent2"/>
                </a:solidFill>
                <a:sym typeface="Symbol" charset="2"/>
              </a:rPr>
              <a:t>R= {R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, R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2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, …,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R</a:t>
            </a:r>
            <a:r>
              <a:rPr lang="en-US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,…}</a:t>
            </a:r>
            <a:endParaRPr lang="en-US" dirty="0"/>
          </a:p>
          <a:p>
            <a:r>
              <a:rPr lang="en-US" dirty="0"/>
              <a:t>Each regular language is an example of a (formal) language, i.e. a set of strings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e.g. { a</a:t>
            </a:r>
            <a:r>
              <a:rPr lang="en-US" baseline="30000" dirty="0">
                <a:solidFill>
                  <a:schemeClr val="accent2"/>
                </a:solidFill>
              </a:rPr>
              <a:t>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baseline="30000" dirty="0" err="1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 : m, n are positive integers }</a:t>
            </a:r>
            <a:endParaRPr lang="en-US" sz="1800" baseline="30000" dirty="0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2936-250C-DF4C-AF7C-1FB0304B67D6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Languages</a:t>
            </a:r>
          </a:p>
        </p:txBody>
      </p:sp>
      <p:sp>
        <p:nvSpPr>
          <p:cNvPr id="120843" name="Rectangle 11"/>
          <p:cNvSpPr>
            <a:spLocks noGrp="1" noChangeArrowheads="1"/>
          </p:cNvSpPr>
          <p:nvPr>
            <p:ph idx="1"/>
          </p:nvPr>
        </p:nvSpPr>
        <p:spPr>
          <a:xfrm>
            <a:off x="5580112" y="939998"/>
            <a:ext cx="7886700" cy="3263504"/>
          </a:xfrm>
        </p:spPr>
        <p:txBody>
          <a:bodyPr/>
          <a:lstStyle/>
          <a:p>
            <a:pPr lvl="1"/>
            <a:endParaRPr lang="en-US" sz="1800" dirty="0">
              <a:sym typeface="Symbol" charset="2"/>
            </a:endParaRPr>
          </a:p>
          <a:p>
            <a:pPr lvl="2"/>
            <a:endParaRPr lang="en-US" sz="1500" dirty="0">
              <a:sym typeface="Symbol" charset="2"/>
            </a:endParaRPr>
          </a:p>
          <a:p>
            <a:pPr lvl="2"/>
            <a:endParaRPr lang="en-US" sz="1500" dirty="0">
              <a:sym typeface="Symbol" charset="2"/>
            </a:endParaRPr>
          </a:p>
          <a:p>
            <a:pPr lvl="2"/>
            <a:endParaRPr lang="en-US" sz="1500" dirty="0">
              <a:sym typeface="Symbol" charset="2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7F9A-C709-5B42-AD54-D227160136C7}" type="slidenum">
              <a:rPr lang="en-US"/>
              <a:pPr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28275-571F-C843-A49D-D82D49EFF76C}"/>
              </a:ext>
            </a:extLst>
          </p:cNvPr>
          <p:cNvSpPr txBox="1"/>
          <p:nvPr/>
        </p:nvSpPr>
        <p:spPr>
          <a:xfrm>
            <a:off x="628650" y="1160575"/>
            <a:ext cx="6642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Recursively defining the set of all regular languages: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D3D3F-AC8A-2043-8A7B-E5B508F91AB5}"/>
              </a:ext>
            </a:extLst>
          </p:cNvPr>
          <p:cNvSpPr txBox="1"/>
          <p:nvPr/>
        </p:nvSpPr>
        <p:spPr>
          <a:xfrm>
            <a:off x="971600" y="1622240"/>
            <a:ext cx="7358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The empty set and {a} for all a in </a:t>
            </a:r>
            <a:r>
              <a:rPr lang="en-US" dirty="0">
                <a:latin typeface="+mn-lt"/>
                <a:sym typeface="Symbol" charset="2"/>
              </a:rPr>
              <a:t></a:t>
            </a:r>
            <a:r>
              <a:rPr lang="en-US" baseline="30000" dirty="0">
                <a:latin typeface="+mn-lt"/>
                <a:sym typeface="Symbol" charset="2"/>
              </a:rPr>
              <a:t></a:t>
            </a:r>
            <a:r>
              <a:rPr lang="en-US" dirty="0">
                <a:latin typeface="+mn-lt"/>
                <a:sym typeface="Symbol" charset="2"/>
              </a:rPr>
              <a:t> are regular languages</a:t>
            </a:r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EC661B-19F7-954C-8D79-5F41AAD63BA4}"/>
              </a:ext>
            </a:extLst>
          </p:cNvPr>
          <p:cNvGrpSpPr/>
          <p:nvPr/>
        </p:nvGrpSpPr>
        <p:grpSpPr>
          <a:xfrm>
            <a:off x="987067" y="2098390"/>
            <a:ext cx="5892895" cy="2131056"/>
            <a:chOff x="644117" y="2095798"/>
            <a:chExt cx="5892895" cy="21310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922C01-7D15-4B48-A0D3-6F78F7C8E50D}"/>
                </a:ext>
              </a:extLst>
            </p:cNvPr>
            <p:cNvSpPr txBox="1"/>
            <p:nvPr/>
          </p:nvSpPr>
          <p:spPr>
            <a:xfrm>
              <a:off x="644117" y="2095798"/>
              <a:ext cx="5892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n-lt"/>
                  <a:sym typeface="Symbol" charset="2"/>
                </a:rPr>
                <a:t>If L</a:t>
              </a:r>
              <a:r>
                <a:rPr lang="en-US" baseline="-25000" dirty="0">
                  <a:latin typeface="+mn-lt"/>
                  <a:sym typeface="Symbol" charset="2"/>
                </a:rPr>
                <a:t>1</a:t>
              </a:r>
              <a:r>
                <a:rPr lang="en-US" dirty="0">
                  <a:latin typeface="+mn-lt"/>
                  <a:sym typeface="Symbol" charset="2"/>
                </a:rPr>
                <a:t> and L</a:t>
              </a:r>
              <a:r>
                <a:rPr lang="en-US" baseline="-25000" dirty="0">
                  <a:latin typeface="+mn-lt"/>
                  <a:sym typeface="Symbol" charset="2"/>
                </a:rPr>
                <a:t>2</a:t>
              </a:r>
              <a:r>
                <a:rPr lang="en-US" dirty="0">
                  <a:latin typeface="+mn-lt"/>
                  <a:sym typeface="Symbol" charset="2"/>
                </a:rPr>
                <a:t> and L are regular languages, then:</a:t>
              </a:r>
              <a:endParaRPr lang="en-US" sz="2000" dirty="0">
                <a:latin typeface="+mn-lt"/>
                <a:sym typeface="Symbol" charset="2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DE67D93-8746-094F-8806-3F2DA4BDB921}"/>
                </a:ext>
              </a:extLst>
            </p:cNvPr>
            <p:cNvGrpSpPr/>
            <p:nvPr/>
          </p:nvGrpSpPr>
          <p:grpSpPr>
            <a:xfrm>
              <a:off x="1117655" y="2655489"/>
              <a:ext cx="5340295" cy="1571365"/>
              <a:chOff x="1117655" y="2655489"/>
              <a:chExt cx="5340295" cy="1571365"/>
            </a:xfrm>
          </p:grpSpPr>
          <p:grpSp>
            <p:nvGrpSpPr>
              <p:cNvPr id="120844" name="Group 12"/>
              <p:cNvGrpSpPr>
                <a:grpSpLocks/>
              </p:cNvGrpSpPr>
              <p:nvPr/>
            </p:nvGrpSpPr>
            <p:grpSpPr bwMode="auto">
              <a:xfrm>
                <a:off x="1237059" y="2655489"/>
                <a:ext cx="5220891" cy="1112044"/>
                <a:chOff x="960" y="2304"/>
                <a:chExt cx="4385" cy="934"/>
              </a:xfrm>
            </p:grpSpPr>
            <p:pic>
              <p:nvPicPr>
                <p:cNvPr id="120836" name="Picture 4" descr="final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960" y="2352"/>
                  <a:ext cx="2640" cy="216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0837" name="Picture 5" descr="final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960" y="2688"/>
                  <a:ext cx="576" cy="176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0838" name="Picture 6" descr="final"/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960" y="2976"/>
                  <a:ext cx="952" cy="240"/>
                </a:xfrm>
                <a:prstGeom prst="rect">
                  <a:avLst/>
                </a:prstGeom>
                <a:noFill/>
              </p:spPr>
            </p:pic>
            <p:sp>
              <p:nvSpPr>
                <p:cNvPr id="12083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984" y="2304"/>
                  <a:ext cx="1361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800" dirty="0"/>
                    <a:t>(concatenation)</a:t>
                  </a:r>
                </a:p>
              </p:txBody>
            </p:sp>
            <p:sp>
              <p:nvSpPr>
                <p:cNvPr id="12084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112" y="2640"/>
                  <a:ext cx="72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800"/>
                    <a:t>(union)</a:t>
                  </a:r>
                </a:p>
              </p:txBody>
            </p:sp>
            <p:sp>
              <p:nvSpPr>
                <p:cNvPr id="12084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112" y="2928"/>
                  <a:ext cx="307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800"/>
                    <a:t>(Kleene closure)</a:t>
                  </a: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724142-0993-E94F-AD8E-8491F2C3A703}"/>
                  </a:ext>
                </a:extLst>
              </p:cNvPr>
              <p:cNvSpPr txBox="1"/>
              <p:nvPr/>
            </p:nvSpPr>
            <p:spPr>
              <a:xfrm>
                <a:off x="1117655" y="3857522"/>
                <a:ext cx="2627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+mn-lt"/>
                    <a:sym typeface="Symbol" charset="2"/>
                  </a:rPr>
                  <a:t>are also regular languages</a:t>
                </a:r>
                <a:endParaRPr lang="en-US" sz="1800" dirty="0">
                  <a:latin typeface="+mn-lt"/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0D0CFC7-E6F8-AB4A-8CAD-F70689D13B6E}"/>
              </a:ext>
            </a:extLst>
          </p:cNvPr>
          <p:cNvSpPr txBox="1"/>
          <p:nvPr/>
        </p:nvSpPr>
        <p:spPr>
          <a:xfrm>
            <a:off x="958862" y="4255900"/>
            <a:ext cx="4807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  <a:sym typeface="Symbol" charset="2"/>
              </a:rPr>
              <a:t>There are no other regular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Grammars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formal grammar is a concise description of a formal language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A formal grammar uses a specialized syntax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For example, a </a:t>
            </a:r>
            <a:r>
              <a:rPr lang="en-US" sz="2100" b="1" dirty="0"/>
              <a:t>regular expression</a:t>
            </a:r>
            <a:r>
              <a:rPr lang="en-US" sz="2100" dirty="0"/>
              <a:t> is a concise description of a regular language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a|b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)*abb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is the set of all strings over the alphabet {</a:t>
            </a:r>
            <a:r>
              <a:rPr lang="en-US" sz="1800" i="1" dirty="0"/>
              <a:t>a</a:t>
            </a:r>
            <a:r>
              <a:rPr lang="en-US" sz="1800" dirty="0"/>
              <a:t>, </a:t>
            </a:r>
            <a:r>
              <a:rPr lang="en-US" sz="1800" i="1" dirty="0"/>
              <a:t>b</a:t>
            </a:r>
            <a:r>
              <a:rPr lang="en-US" sz="1800" dirty="0"/>
              <a:t>} which end in </a:t>
            </a:r>
            <a:r>
              <a:rPr lang="en-US" sz="1800" i="1" dirty="0"/>
              <a:t>abb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We will use regular expressions (</a:t>
            </a:r>
            <a:r>
              <a:rPr lang="en-US" sz="2100" dirty="0" err="1"/>
              <a:t>regexps</a:t>
            </a:r>
            <a:r>
              <a:rPr lang="en-US" sz="2100" dirty="0"/>
              <a:t>) in order to define tokens in our compiler,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e.g. integers can be defined as the pattern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[1-9][0-9]*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792C-BABC-FE4A-A4CD-29597BCC20BC}" type="slidenum">
              <a:rPr lang="en-US"/>
              <a:pPr/>
              <a:t>13</a:t>
            </a:fld>
            <a:endParaRPr lang="en-US"/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EB9AAADA-B33A-244F-8FAD-6AE1744F8901}"/>
              </a:ext>
            </a:extLst>
          </p:cNvPr>
          <p:cNvSpPr/>
          <p:nvPr/>
        </p:nvSpPr>
        <p:spPr>
          <a:xfrm>
            <a:off x="3419872" y="4587859"/>
            <a:ext cx="1944216" cy="281797"/>
          </a:xfrm>
          <a:prstGeom prst="wedgeRectCallout">
            <a:avLst>
              <a:gd name="adj1" fmla="val 41428"/>
              <a:gd name="adj2" fmla="val -104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any number from 1 to 9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2EF61A52-4059-694C-810D-F3B677658973}"/>
              </a:ext>
            </a:extLst>
          </p:cNvPr>
          <p:cNvSpPr/>
          <p:nvPr/>
        </p:nvSpPr>
        <p:spPr>
          <a:xfrm>
            <a:off x="5902474" y="4587859"/>
            <a:ext cx="2701974" cy="281797"/>
          </a:xfrm>
          <a:prstGeom prst="wedgeRectCallout">
            <a:avLst>
              <a:gd name="adj1" fmla="val -34417"/>
              <a:gd name="adj2" fmla="val -100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 or more numbers from 0 to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  <p:bldP spid="2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 Expressions: Definition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Every symbol of </a:t>
            </a:r>
            <a:r>
              <a:rPr lang="en-US" sz="2600" dirty="0">
                <a:sym typeface="Symbol" charset="2"/>
              </a:rPr>
              <a:t>  {  } is a regular expression (</a:t>
            </a:r>
            <a:r>
              <a:rPr lang="en-US" sz="2600" dirty="0" err="1">
                <a:sym typeface="Symbol" charset="2"/>
              </a:rPr>
              <a:t>regexp</a:t>
            </a:r>
            <a:r>
              <a:rPr lang="en-US" sz="2600" dirty="0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100" dirty="0">
                <a:sym typeface="Symbol" charset="2"/>
              </a:rPr>
              <a:t>If  = {</a:t>
            </a:r>
            <a:r>
              <a:rPr lang="en-US" sz="2100" dirty="0" err="1">
                <a:sym typeface="Symbol" charset="2"/>
              </a:rPr>
              <a:t>a,b</a:t>
            </a:r>
            <a:r>
              <a:rPr lang="en-US" sz="2100" dirty="0">
                <a:sym typeface="Symbol" charset="2"/>
              </a:rPr>
              <a:t>} then </a:t>
            </a:r>
            <a:r>
              <a:rPr lang="en-US" sz="2100" dirty="0">
                <a:cs typeface="Consolas" panose="020B0609020204030204" pitchFamily="49" charset="0"/>
                <a:sym typeface="Symbol" charset="2"/>
              </a:rPr>
              <a:t>a</a:t>
            </a:r>
            <a:r>
              <a:rPr lang="en-US" sz="2100" dirty="0">
                <a:sym typeface="Symbol" charset="2"/>
              </a:rPr>
              <a:t>, </a:t>
            </a:r>
            <a:r>
              <a:rPr lang="en-US" sz="2100" dirty="0">
                <a:cs typeface="Consolas" panose="020B0609020204030204" pitchFamily="49" charset="0"/>
                <a:sym typeface="Symbol" charset="2"/>
              </a:rPr>
              <a:t>b</a:t>
            </a:r>
            <a:r>
              <a:rPr lang="en-US" sz="2100" dirty="0">
                <a:sym typeface="Symbol" charset="2"/>
              </a:rPr>
              <a:t> are </a:t>
            </a:r>
            <a:r>
              <a:rPr lang="en-US" sz="2100" dirty="0" err="1">
                <a:sym typeface="Symbol" charset="2"/>
              </a:rPr>
              <a:t>regexps</a:t>
            </a:r>
            <a:endParaRPr lang="en-US" sz="21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sym typeface="Symbol" charset="2"/>
              </a:rPr>
              <a:t>If r</a:t>
            </a:r>
            <a:r>
              <a:rPr lang="en-US" sz="2600" baseline="-25000" dirty="0">
                <a:sym typeface="Symbol" charset="2"/>
              </a:rPr>
              <a:t>1</a:t>
            </a:r>
            <a:r>
              <a:rPr lang="en-US" sz="2600" dirty="0">
                <a:sym typeface="Symbol" charset="2"/>
              </a:rPr>
              <a:t> and r</a:t>
            </a:r>
            <a:r>
              <a:rPr lang="en-US" sz="2600" baseline="-25000" dirty="0">
                <a:sym typeface="Symbol" charset="2"/>
              </a:rPr>
              <a:t>2</a:t>
            </a:r>
            <a:r>
              <a:rPr lang="en-US" sz="2600" dirty="0">
                <a:sym typeface="Symbol" charset="2"/>
              </a:rPr>
              <a:t> are regular expressions, combine them using:</a:t>
            </a:r>
          </a:p>
          <a:p>
            <a:pPr lvl="1">
              <a:lnSpc>
                <a:spcPct val="90000"/>
              </a:lnSpc>
            </a:pPr>
            <a:r>
              <a:rPr lang="en-US" sz="2100" dirty="0">
                <a:sym typeface="Symbol" charset="2"/>
              </a:rPr>
              <a:t>Concatenation:  r</a:t>
            </a:r>
            <a:r>
              <a:rPr lang="en-US" sz="2100" baseline="-25000" dirty="0">
                <a:sym typeface="Symbol" charset="2"/>
              </a:rPr>
              <a:t>1</a:t>
            </a:r>
            <a:r>
              <a:rPr lang="en-US" sz="2100" dirty="0">
                <a:sym typeface="Symbol" charset="2"/>
              </a:rPr>
              <a:t>r</a:t>
            </a:r>
            <a:r>
              <a:rPr lang="en-US" sz="2100" baseline="-25000" dirty="0">
                <a:sym typeface="Symbol" charset="2"/>
              </a:rPr>
              <a:t>2</a:t>
            </a:r>
            <a:r>
              <a:rPr lang="en-US" sz="2100" dirty="0">
                <a:sym typeface="Symbol" charset="2"/>
              </a:rPr>
              <a:t>, e.g.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  <a:sym typeface="Symbol" charset="2"/>
              </a:rPr>
              <a:t>ab</a:t>
            </a:r>
            <a:r>
              <a:rPr lang="en-US" sz="2100" dirty="0">
                <a:sym typeface="Symbol" charset="2"/>
              </a:rPr>
              <a:t> or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  <a:sym typeface="Symbol" charset="2"/>
              </a:rPr>
              <a:t>aba</a:t>
            </a:r>
            <a:endParaRPr lang="en-US" sz="2100" baseline="-25000" dirty="0">
              <a:latin typeface="Consolas" panose="020B0609020204030204" pitchFamily="49" charset="0"/>
              <a:cs typeface="Consolas" panose="020B0609020204030204" pitchFamily="49" charset="0"/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sz="2100" dirty="0">
                <a:sym typeface="Symbol" charset="2"/>
              </a:rPr>
              <a:t>Alternation:  r</a:t>
            </a:r>
            <a:r>
              <a:rPr lang="en-US" sz="2100" baseline="-25000" dirty="0">
                <a:sym typeface="Symbol" charset="2"/>
              </a:rPr>
              <a:t>1</a:t>
            </a:r>
            <a:r>
              <a:rPr lang="en-US" sz="2100" dirty="0">
                <a:sym typeface="Symbol" charset="2"/>
              </a:rPr>
              <a:t>|r</a:t>
            </a:r>
            <a:r>
              <a:rPr lang="en-US" sz="2100" baseline="-25000" dirty="0">
                <a:sym typeface="Symbol" charset="2"/>
              </a:rPr>
              <a:t>2</a:t>
            </a:r>
            <a:r>
              <a:rPr lang="en-US" sz="2100" dirty="0">
                <a:sym typeface="Symbol" charset="2"/>
              </a:rPr>
              <a:t>, e.g. </a:t>
            </a:r>
            <a:r>
              <a:rPr lang="en-US" sz="21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2"/>
              </a:rPr>
              <a:t>a|b</a:t>
            </a:r>
            <a:endParaRPr lang="en-US" sz="2100" baseline="-25000" dirty="0">
              <a:latin typeface="Consolas" panose="020B0609020204030204" pitchFamily="49" charset="0"/>
              <a:cs typeface="Consolas" panose="020B0609020204030204" pitchFamily="49" charset="0"/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sz="2100" dirty="0">
                <a:sym typeface="Symbol" charset="2"/>
              </a:rPr>
              <a:t>Repetition: r</a:t>
            </a:r>
            <a:r>
              <a:rPr lang="en-US" sz="2100" baseline="-25000" dirty="0">
                <a:sym typeface="Symbol" charset="2"/>
              </a:rPr>
              <a:t>1</a:t>
            </a:r>
            <a:r>
              <a:rPr lang="en-US" sz="2100" dirty="0">
                <a:sym typeface="Symbol" charset="2"/>
              </a:rPr>
              <a:t>*, e.g.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  <a:sym typeface="Symbol" charset="2"/>
              </a:rPr>
              <a:t>a*</a:t>
            </a:r>
            <a:r>
              <a:rPr lang="en-US" sz="2100" dirty="0">
                <a:sym typeface="Symbol" charset="2"/>
              </a:rPr>
              <a:t> or 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  <a:sym typeface="Symbol" charset="2"/>
              </a:rPr>
              <a:t>b*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ym typeface="Symbol" charset="2"/>
              </a:rPr>
              <a:t>No other core operators are defined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600" dirty="0">
                <a:sym typeface="Symbol" charset="2"/>
              </a:rPr>
              <a:t>But other operators can be defined as combinations of the basic operators, e.g.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2"/>
              </a:rPr>
              <a:t>a+ =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Symbol" charset="2"/>
              </a:rPr>
              <a:t>aa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Symbol" charset="2"/>
              </a:rPr>
              <a:t>*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9D29-7126-C045-8119-17019F72B994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C2A6-1B2F-354C-B6BE-A67494F703A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 idx="4294967295"/>
          </p:nvPr>
        </p:nvSpPr>
        <p:spPr>
          <a:xfrm rot="16200000">
            <a:off x="-626302" y="2074068"/>
            <a:ext cx="2895026" cy="995363"/>
          </a:xfrm>
        </p:spPr>
        <p:txBody>
          <a:bodyPr/>
          <a:lstStyle/>
          <a:p>
            <a:r>
              <a:rPr lang="en-US" sz="2100" dirty="0">
                <a:latin typeface="Courier" charset="0"/>
              </a:rPr>
              <a:t>Lex</a:t>
            </a:r>
            <a:r>
              <a:rPr lang="en-US" sz="2100" dirty="0"/>
              <a:t> regular expressions</a:t>
            </a:r>
            <a:endParaRPr lang="en-US" dirty="0"/>
          </a:p>
        </p:txBody>
      </p:sp>
      <p:graphicFrame>
        <p:nvGraphicFramePr>
          <p:cNvPr id="309383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18266"/>
              </p:ext>
            </p:extLst>
          </p:nvPr>
        </p:nvGraphicFramePr>
        <p:xfrm>
          <a:off x="1628774" y="309563"/>
          <a:ext cx="6255594" cy="4457700"/>
        </p:xfrm>
        <a:graphic>
          <a:graphicData uri="http://schemas.openxmlformats.org/drawingml/2006/table">
            <a:tbl>
              <a:tblPr/>
              <a:tblGrid>
                <a:gridCol w="97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9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Expression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Matches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Example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Using core operators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non-operator character c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\c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character c literally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\*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"s"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string s literally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"**"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.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any character but newline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a.*b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^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beginning of line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^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used for matching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end of line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used for matching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[s]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any one of characters in string 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[abc]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(a|b|c)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[^s]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any one character not in string 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[^a]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b|c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where </a:t>
                      </a:r>
                      <a:r>
                        <a:rPr lang="en-US" sz="1200" dirty="0">
                          <a:sym typeface="Symbol" charset="2"/>
                        </a:rPr>
                        <a:t>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= {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a,b,c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r*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zero or more strings matching 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a*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r+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one or more strings matching 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a+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aa*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r?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zero or one 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a?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(a|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)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r{m,n}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between m and n occurences of 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a{2,3}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(aa|aaa)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an r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followed by an r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|r</a:t>
                      </a:r>
                      <a:r>
                        <a:rPr kumimoji="0" lang="en-US" sz="12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an r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or an r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a|b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(r)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same as 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(a|b)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  <a:r>
                        <a:rPr kumimoji="0" lang="en-US" sz="12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/r</a:t>
                      </a:r>
                      <a:r>
                        <a:rPr kumimoji="0" lang="en-US" sz="12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when followed by an r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abc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/123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used for matching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6570-B85A-EB4E-B66F-D440D77A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36462-DEB1-294F-8CA6-20982116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CC3B9-87B7-3C4C-BA27-DF1B988BAD0F}"/>
              </a:ext>
            </a:extLst>
          </p:cNvPr>
          <p:cNvSpPr txBox="1"/>
          <p:nvPr/>
        </p:nvSpPr>
        <p:spPr>
          <a:xfrm>
            <a:off x="628650" y="1274663"/>
            <a:ext cx="682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Also called </a:t>
            </a:r>
            <a:r>
              <a:rPr lang="en-US" sz="1800" i="1" dirty="0">
                <a:latin typeface="+mn-lt"/>
              </a:rPr>
              <a:t>scanning</a:t>
            </a:r>
            <a:r>
              <a:rPr lang="en-US" sz="1800" dirty="0">
                <a:latin typeface="+mn-lt"/>
              </a:rPr>
              <a:t>, take input program </a:t>
            </a:r>
            <a:r>
              <a:rPr lang="en-US" sz="1800" i="1" dirty="0">
                <a:latin typeface="+mn-lt"/>
              </a:rPr>
              <a:t>string</a:t>
            </a:r>
            <a:r>
              <a:rPr lang="en-US" sz="1800" dirty="0">
                <a:latin typeface="+mn-lt"/>
              </a:rPr>
              <a:t> and convert into tokens</a:t>
            </a:r>
          </a:p>
        </p:txBody>
      </p:sp>
      <p:sp>
        <p:nvSpPr>
          <p:cNvPr id="6" name="Shape 253">
            <a:extLst>
              <a:ext uri="{FF2B5EF4-FFF2-40B4-BE49-F238E27FC236}">
                <a16:creationId xmlns:a16="http://schemas.microsoft.com/office/drawing/2014/main" id="{204446CC-1DD9-DB45-852C-2CE045F5BAA8}"/>
              </a:ext>
            </a:extLst>
          </p:cNvPr>
          <p:cNvSpPr txBox="1"/>
          <p:nvPr/>
        </p:nvSpPr>
        <p:spPr>
          <a:xfrm>
            <a:off x="628650" y="3170085"/>
            <a:ext cx="2660409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b="1" dirty="0">
                <a:solidFill>
                  <a:srgbClr val="000099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double f = sqrt(-1);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23AB71-2C1D-5E49-9E74-3BBAA0CCF208}"/>
              </a:ext>
            </a:extLst>
          </p:cNvPr>
          <p:cNvSpPr/>
          <p:nvPr/>
        </p:nvSpPr>
        <p:spPr>
          <a:xfrm>
            <a:off x="3816626" y="3170085"/>
            <a:ext cx="461176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E829A3-B98B-BA43-972B-FA9878441649}"/>
              </a:ext>
            </a:extLst>
          </p:cNvPr>
          <p:cNvGrpSpPr/>
          <p:nvPr/>
        </p:nvGrpSpPr>
        <p:grpSpPr>
          <a:xfrm>
            <a:off x="4829814" y="2101222"/>
            <a:ext cx="2749971" cy="2748610"/>
            <a:chOff x="4829814" y="2101222"/>
            <a:chExt cx="2749971" cy="27486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A8384B-F84C-D643-8DFA-9B9B8232C58E}"/>
                </a:ext>
              </a:extLst>
            </p:cNvPr>
            <p:cNvSpPr txBox="1"/>
            <p:nvPr/>
          </p:nvSpPr>
          <p:spPr>
            <a:xfrm>
              <a:off x="4829814" y="2101222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T_DOUBLE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AEB69F-651E-AA49-A474-9C562B53C2CB}"/>
                </a:ext>
              </a:extLst>
            </p:cNvPr>
            <p:cNvSpPr txBox="1"/>
            <p:nvPr/>
          </p:nvSpPr>
          <p:spPr>
            <a:xfrm>
              <a:off x="6401257" y="210122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(“double”)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244BC-9324-A74E-B5A2-4C8AB1A98E81}"/>
                </a:ext>
              </a:extLst>
            </p:cNvPr>
            <p:cNvSpPr txBox="1"/>
            <p:nvPr/>
          </p:nvSpPr>
          <p:spPr>
            <a:xfrm>
              <a:off x="4829814" y="2406326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T_IDENT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F08C71-23B6-CA4C-AB54-7A0D936C8D9E}"/>
                </a:ext>
              </a:extLst>
            </p:cNvPr>
            <p:cNvSpPr txBox="1"/>
            <p:nvPr/>
          </p:nvSpPr>
          <p:spPr>
            <a:xfrm>
              <a:off x="6401257" y="2406326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(“f”)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54D553-FC3E-ED42-94C7-734D45FB5FCA}"/>
                </a:ext>
              </a:extLst>
            </p:cNvPr>
            <p:cNvSpPr txBox="1"/>
            <p:nvPr/>
          </p:nvSpPr>
          <p:spPr>
            <a:xfrm>
              <a:off x="4829814" y="271143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T_OP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7AA325-20B2-FE4B-BA58-B9F237F6D174}"/>
                </a:ext>
              </a:extLst>
            </p:cNvPr>
            <p:cNvSpPr txBox="1"/>
            <p:nvPr/>
          </p:nvSpPr>
          <p:spPr>
            <a:xfrm>
              <a:off x="6401257" y="2711430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(“=”)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6D3FAD-9CC3-1142-B3E6-5C41817FDA49}"/>
                </a:ext>
              </a:extLst>
            </p:cNvPr>
            <p:cNvSpPr txBox="1"/>
            <p:nvPr/>
          </p:nvSpPr>
          <p:spPr>
            <a:xfrm>
              <a:off x="4829814" y="3016534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T_IDENT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20134-FD08-364E-891F-3EEA3916893E}"/>
                </a:ext>
              </a:extLst>
            </p:cNvPr>
            <p:cNvSpPr txBox="1"/>
            <p:nvPr/>
          </p:nvSpPr>
          <p:spPr>
            <a:xfrm>
              <a:off x="6401257" y="3016534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(“sqrt”)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9C0786-6457-D84F-8CA5-568D922DFC3C}"/>
                </a:ext>
              </a:extLst>
            </p:cNvPr>
            <p:cNvSpPr txBox="1"/>
            <p:nvPr/>
          </p:nvSpPr>
          <p:spPr>
            <a:xfrm>
              <a:off x="4829814" y="3321638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T_LPAREN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2218F2-97EA-7C4E-86F8-EB9EA45881B4}"/>
                </a:ext>
              </a:extLst>
            </p:cNvPr>
            <p:cNvSpPr txBox="1"/>
            <p:nvPr/>
          </p:nvSpPr>
          <p:spPr>
            <a:xfrm>
              <a:off x="6401257" y="3321638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(“(”)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7F820E-A597-3347-A72B-FE2B1263EBA5}"/>
                </a:ext>
              </a:extLst>
            </p:cNvPr>
            <p:cNvSpPr txBox="1"/>
            <p:nvPr/>
          </p:nvSpPr>
          <p:spPr>
            <a:xfrm>
              <a:off x="4829814" y="362674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T_OP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D26130-CD1B-7F40-86E3-AEE04A357517}"/>
                </a:ext>
              </a:extLst>
            </p:cNvPr>
            <p:cNvSpPr txBox="1"/>
            <p:nvPr/>
          </p:nvSpPr>
          <p:spPr>
            <a:xfrm>
              <a:off x="6401257" y="3626742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(“-”)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5DB48E-6E91-AD43-8CEE-5AD8D2D053B0}"/>
                </a:ext>
              </a:extLst>
            </p:cNvPr>
            <p:cNvSpPr txBox="1"/>
            <p:nvPr/>
          </p:nvSpPr>
          <p:spPr>
            <a:xfrm>
              <a:off x="4829814" y="3931846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T_INTCONSTANT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54561E-BB9F-A844-B651-177E5456B6B9}"/>
                </a:ext>
              </a:extLst>
            </p:cNvPr>
            <p:cNvSpPr txBox="1"/>
            <p:nvPr/>
          </p:nvSpPr>
          <p:spPr>
            <a:xfrm>
              <a:off x="6401257" y="3931846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(“1”)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B8BC22-5C4D-EE48-B236-6D88D81217BB}"/>
                </a:ext>
              </a:extLst>
            </p:cNvPr>
            <p:cNvSpPr txBox="1"/>
            <p:nvPr/>
          </p:nvSpPr>
          <p:spPr>
            <a:xfrm>
              <a:off x="4829814" y="4236950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T_RPAREN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35A9C0-8ACB-D84F-B34A-7146F4A9E1C0}"/>
                </a:ext>
              </a:extLst>
            </p:cNvPr>
            <p:cNvSpPr txBox="1"/>
            <p:nvPr/>
          </p:nvSpPr>
          <p:spPr>
            <a:xfrm>
              <a:off x="6401257" y="4236950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(“)”)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43B2DC-C433-8F45-960B-F3878350D60F}"/>
                </a:ext>
              </a:extLst>
            </p:cNvPr>
            <p:cNvSpPr txBox="1"/>
            <p:nvPr/>
          </p:nvSpPr>
          <p:spPr>
            <a:xfrm>
              <a:off x="4829814" y="4542055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T_SEP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B5125A-8501-6440-BD1F-33DC8A9A3953}"/>
                </a:ext>
              </a:extLst>
            </p:cNvPr>
            <p:cNvSpPr txBox="1"/>
            <p:nvPr/>
          </p:nvSpPr>
          <p:spPr>
            <a:xfrm>
              <a:off x="6401257" y="4542055"/>
              <a:ext cx="681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(“;”)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F94B58D-B3FC-1243-9B50-A293363EE1C4}"/>
              </a:ext>
            </a:extLst>
          </p:cNvPr>
          <p:cNvSpPr/>
          <p:nvPr/>
        </p:nvSpPr>
        <p:spPr>
          <a:xfrm>
            <a:off x="3289060" y="1907782"/>
            <a:ext cx="124349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6038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 Attributes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tokens have attributes:</a:t>
            </a:r>
          </a:p>
          <a:p>
            <a:pPr lvl="1"/>
            <a:r>
              <a: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T_IDENT (“sqrt”)</a:t>
            </a:r>
          </a:p>
          <a:p>
            <a:pPr lvl="1"/>
            <a:r>
              <a: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T_INTCONSTANT (“1”)</a:t>
            </a:r>
          </a:p>
          <a:p>
            <a:r>
              <a:rPr lang="en-US" dirty="0"/>
              <a:t>Other tokens do not:</a:t>
            </a:r>
          </a:p>
          <a:p>
            <a:pPr lvl="1"/>
            <a:r>
              <a:rPr lang="en-US" sz="1400" b="1" dirty="0">
                <a:solidFill>
                  <a:srgbClr val="CC00CC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T_WHILE </a:t>
            </a:r>
          </a:p>
          <a:p>
            <a:r>
              <a:rPr lang="en-US" dirty="0"/>
              <a:t>Source code location for error reports</a:t>
            </a:r>
          </a:p>
          <a:p>
            <a:r>
              <a:rPr lang="en-US" dirty="0"/>
              <a:t>A token is defined using a Pattern.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Example: Pattern for identifiers is sequence of letters and numbers and underscores always starting with a letter or underscore.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13AA-D121-0E4C-9FA1-A8E475898AE5}" type="slidenum">
              <a:rPr lang="en-US"/>
              <a:pPr/>
              <a:t>3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696043-1E0F-4347-A327-E27AF343CADD}"/>
              </a:ext>
            </a:extLst>
          </p:cNvPr>
          <p:cNvGrpSpPr/>
          <p:nvPr/>
        </p:nvGrpSpPr>
        <p:grpSpPr>
          <a:xfrm>
            <a:off x="5004048" y="1851670"/>
            <a:ext cx="880369" cy="652984"/>
            <a:chOff x="5004048" y="1851670"/>
            <a:chExt cx="880369" cy="6529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86EEED-3CAF-8544-BD57-F01CBB9430D2}"/>
                </a:ext>
              </a:extLst>
            </p:cNvPr>
            <p:cNvSpPr txBox="1"/>
            <p:nvPr/>
          </p:nvSpPr>
          <p:spPr>
            <a:xfrm>
              <a:off x="5004048" y="185167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buSzPct val="25000"/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T_IDENT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E7B715A4-EA49-A442-914A-61C23010338B}"/>
                </a:ext>
              </a:extLst>
            </p:cNvPr>
            <p:cNvSpPr/>
            <p:nvPr/>
          </p:nvSpPr>
          <p:spPr>
            <a:xfrm>
              <a:off x="5076055" y="2288630"/>
              <a:ext cx="736353" cy="21602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Token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28C4E2-9B03-0D44-9096-63A22BADE1E2}"/>
              </a:ext>
            </a:extLst>
          </p:cNvPr>
          <p:cNvGrpSpPr/>
          <p:nvPr/>
        </p:nvGrpSpPr>
        <p:grpSpPr>
          <a:xfrm>
            <a:off x="6220128" y="1851670"/>
            <a:ext cx="979755" cy="652984"/>
            <a:chOff x="6220128" y="1851670"/>
            <a:chExt cx="979755" cy="6529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7E4EC2-0C7E-F142-9AE6-353B5CC9B10A}"/>
                </a:ext>
              </a:extLst>
            </p:cNvPr>
            <p:cNvSpPr txBox="1"/>
            <p:nvPr/>
          </p:nvSpPr>
          <p:spPr>
            <a:xfrm>
              <a:off x="6220128" y="1851670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rgbClr val="CC00CC"/>
                  </a:solidFill>
                  <a:latin typeface="Consolas" panose="020B0609020204030204" pitchFamily="49" charset="0"/>
                  <a:ea typeface="Courier New"/>
                  <a:cs typeface="Consolas" panose="020B0609020204030204" pitchFamily="49" charset="0"/>
                  <a:sym typeface="Courier New"/>
                </a:rPr>
                <a:t>(“sqrt”)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541170D-7004-9042-8FF9-6A0C136D3683}"/>
                </a:ext>
              </a:extLst>
            </p:cNvPr>
            <p:cNvSpPr/>
            <p:nvPr/>
          </p:nvSpPr>
          <p:spPr>
            <a:xfrm>
              <a:off x="6280977" y="2288630"/>
              <a:ext cx="858055" cy="21602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Lexeme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errors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user omits the space and produces input: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doublef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No lexical error!</a:t>
            </a:r>
          </a:p>
          <a:p>
            <a:pPr lvl="1"/>
            <a:r>
              <a:rPr lang="en-US" dirty="0"/>
              <a:t>Single token is produced: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T_IDENT(“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doublef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  <a:endParaRPr lang="en-US" dirty="0"/>
          </a:p>
          <a:p>
            <a:pPr lvl="1"/>
            <a:r>
              <a:rPr lang="en-US" dirty="0"/>
              <a:t>Not two tokens: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T_DOUBLE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T_IDENT(“f”)</a:t>
            </a:r>
          </a:p>
          <a:p>
            <a:r>
              <a:rPr lang="en-US" dirty="0"/>
              <a:t>Typically few lexical error types</a:t>
            </a:r>
          </a:p>
          <a:p>
            <a:pPr lvl="1"/>
            <a:r>
              <a:rPr lang="en-US" dirty="0"/>
              <a:t>Illegal chars</a:t>
            </a:r>
          </a:p>
          <a:p>
            <a:pPr lvl="1"/>
            <a:r>
              <a:rPr lang="en-US" dirty="0"/>
              <a:t>Unclosed string constants</a:t>
            </a:r>
          </a:p>
          <a:p>
            <a:pPr lvl="1"/>
            <a:r>
              <a:rPr lang="en-US" dirty="0"/>
              <a:t>Comments that are not terminated correctly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EDD-B4B6-9049-AEBA-09F31237F71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771650" y="3980260"/>
            <a:ext cx="5829300" cy="116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557213" lvl="1" indent="-214313" eaLnBrk="1" hangingPunct="1">
              <a:spcBef>
                <a:spcPct val="20000"/>
              </a:spcBef>
              <a:buFontTx/>
              <a:buChar char="–"/>
            </a:pPr>
            <a:endParaRPr lang="en-US" sz="21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errors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69219"/>
            <a:ext cx="7886700" cy="2498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Lexical analysis should not disambiguate tokens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e.g. unary operator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−</a:t>
            </a:r>
            <a:r>
              <a:rPr lang="en-US" sz="1800" dirty="0"/>
              <a:t> (minus) versus binary operator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−</a:t>
            </a:r>
            <a:r>
              <a:rPr lang="en-US" sz="1800" dirty="0"/>
              <a:t> (minus)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Use the same token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T_MINUS</a:t>
            </a:r>
            <a:r>
              <a:rPr lang="en-US" sz="1800" dirty="0"/>
              <a:t> for both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It’s the job of the parser to disambiguate based on the context</a:t>
            </a:r>
          </a:p>
          <a:p>
            <a:pPr>
              <a:lnSpc>
                <a:spcPct val="90000"/>
              </a:lnSpc>
            </a:pPr>
            <a:r>
              <a:rPr lang="en-US" dirty="0"/>
              <a:t>The language definition should be sane</a:t>
            </a:r>
          </a:p>
          <a:p>
            <a:pPr lvl="1"/>
            <a:r>
              <a:rPr lang="en-US" dirty="0"/>
              <a:t>Should not permit crazy long-distance effects (e.g. Fortran)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EDD-B4B6-9049-AEBA-09F31237F71C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D4DC19-FE9F-C343-BDAE-6CF7822945C4}"/>
              </a:ext>
            </a:extLst>
          </p:cNvPr>
          <p:cNvGrpSpPr/>
          <p:nvPr/>
        </p:nvGrpSpPr>
        <p:grpSpPr>
          <a:xfrm>
            <a:off x="1115616" y="3867894"/>
            <a:ext cx="6071182" cy="706096"/>
            <a:chOff x="3203848" y="253778"/>
            <a:chExt cx="6071182" cy="7060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5BD96A-2DC3-E240-A2DC-6E8ED59ADD43}"/>
                </a:ext>
              </a:extLst>
            </p:cNvPr>
            <p:cNvSpPr txBox="1"/>
            <p:nvPr/>
          </p:nvSpPr>
          <p:spPr>
            <a:xfrm>
              <a:off x="3203848" y="253778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DO 5 I = 1,5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1B3865-7A91-B542-9102-840FF89932BB}"/>
                </a:ext>
              </a:extLst>
            </p:cNvPr>
            <p:cNvSpPr txBox="1"/>
            <p:nvPr/>
          </p:nvSpPr>
          <p:spPr>
            <a:xfrm>
              <a:off x="5148064" y="269227"/>
              <a:ext cx="3326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T_DO T_INT(5) T_ID(I) T_EQ 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83386B-3B3A-A142-BAFE-017A27EE327D}"/>
                </a:ext>
              </a:extLst>
            </p:cNvPr>
            <p:cNvSpPr txBox="1"/>
            <p:nvPr/>
          </p:nvSpPr>
          <p:spPr>
            <a:xfrm>
              <a:off x="3203848" y="621320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DO 5 I = 1.5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52FAE7-BA3E-5843-B381-0FB8947B2A59}"/>
                </a:ext>
              </a:extLst>
            </p:cNvPr>
            <p:cNvSpPr txBox="1"/>
            <p:nvPr/>
          </p:nvSpPr>
          <p:spPr>
            <a:xfrm>
              <a:off x="5163007" y="621320"/>
              <a:ext cx="41120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T_ID(DO 5 I) T_EQ T_FLOATCONST(1.5)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8C1A0AD1-8E45-C14E-A641-7E4BE85EF9F4}"/>
                </a:ext>
              </a:extLst>
            </p:cNvPr>
            <p:cNvSpPr/>
            <p:nvPr/>
          </p:nvSpPr>
          <p:spPr>
            <a:xfrm>
              <a:off x="4842050" y="353865"/>
              <a:ext cx="216024" cy="169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45FEE82B-6B30-E24B-958E-B03399165166}"/>
                </a:ext>
              </a:extLst>
            </p:cNvPr>
            <p:cNvSpPr/>
            <p:nvPr/>
          </p:nvSpPr>
          <p:spPr>
            <a:xfrm>
              <a:off x="4839833" y="705958"/>
              <a:ext cx="216024" cy="1692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9DCC-EF8E-574B-9995-717BCFD6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 Scanners</a:t>
            </a:r>
          </a:p>
        </p:txBody>
      </p:sp>
    </p:spTree>
    <p:extLst>
      <p:ext uri="{BB962C8B-B14F-4D97-AF65-F5344CB8AC3E}">
        <p14:creationId xmlns:p14="http://schemas.microsoft.com/office/powerpoint/2010/main" val="9011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</a:t>
            </a:r>
            <a:r>
              <a:rPr lang="en-US" dirty="0" err="1"/>
              <a:t>Lexers</a:t>
            </a:r>
            <a:r>
              <a:rPr lang="en-US" dirty="0"/>
              <a:t>: Loop and switch scanners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Ad hoc scanners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Big nested switch/case statements</a:t>
            </a:r>
          </a:p>
          <a:p>
            <a:r>
              <a:rPr lang="en-US" sz="1800" dirty="0"/>
              <a:t>Lots of </a:t>
            </a:r>
            <a:r>
              <a:rPr lang="en-US" sz="1800" dirty="0" err="1"/>
              <a:t>getc</a:t>
            </a:r>
            <a:r>
              <a:rPr lang="en-US" sz="1800" dirty="0"/>
              <a:t>()/</a:t>
            </a:r>
            <a:r>
              <a:rPr lang="en-US" sz="1800" dirty="0" err="1"/>
              <a:t>ungetc</a:t>
            </a:r>
            <a:r>
              <a:rPr lang="en-US" sz="1800" dirty="0"/>
              <a:t>() calls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500" dirty="0"/>
              <a:t>Buffering; Sentinels for push-backs; streams</a:t>
            </a:r>
          </a:p>
          <a:p>
            <a:r>
              <a:rPr lang="en-US" sz="1800" dirty="0"/>
              <a:t>Can be error-prone</a:t>
            </a:r>
          </a:p>
          <a:p>
            <a:r>
              <a:rPr lang="en-US" sz="1800" dirty="0"/>
              <a:t>Changing or adding a keyword is problematic</a:t>
            </a:r>
          </a:p>
          <a:p>
            <a:r>
              <a:rPr lang="en-US" sz="1800" dirty="0"/>
              <a:t>Have a look at an actual implementation of an ad-hoc scanner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10CA7-2217-394A-BF84-CFE0EDF5D761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</a:t>
            </a:r>
            <a:r>
              <a:rPr lang="en-US" dirty="0" err="1"/>
              <a:t>Lexers</a:t>
            </a:r>
            <a:r>
              <a:rPr lang="en-US" dirty="0"/>
              <a:t>: Loop and switch scanners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Another problem: how to show that the implementation actually captures all tokens specified by the language definition?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How can we show correctness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Key idea: separate the definition of tokens from the implementation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Problem: we need to reason about patterns and how they can be used to define tokens (recognize strings).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B839-7F0C-3441-B8B2-4DBB7F0CE333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9DCC-EF8E-574B-9995-717BCFD6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Patterns using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3558728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2994</TotalTime>
  <Words>1087</Words>
  <Application>Microsoft Macintosh PowerPoint</Application>
  <PresentationFormat>On-screen Show (16:9)</PresentationFormat>
  <Paragraphs>202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</vt:lpstr>
      <vt:lpstr>Times</vt:lpstr>
      <vt:lpstr>2_Office Theme</vt:lpstr>
      <vt:lpstr>Lexical Analysis</vt:lpstr>
      <vt:lpstr>Lexical Analysis</vt:lpstr>
      <vt:lpstr>Token Attributes</vt:lpstr>
      <vt:lpstr>Lexical errors</vt:lpstr>
      <vt:lpstr>Lexical errors</vt:lpstr>
      <vt:lpstr>Ad-hoc Scanners</vt:lpstr>
      <vt:lpstr>Implementing Lexers: Loop and switch scanners</vt:lpstr>
      <vt:lpstr>Implementing Lexers: Loop and switch scanners</vt:lpstr>
      <vt:lpstr>Specifying Patterns using Regular Expressions</vt:lpstr>
      <vt:lpstr>Formal Languages: Recap</vt:lpstr>
      <vt:lpstr>Regular Languages</vt:lpstr>
      <vt:lpstr>Regular Languages</vt:lpstr>
      <vt:lpstr>Formal Grammars</vt:lpstr>
      <vt:lpstr>Regular Expressions: Definition</vt:lpstr>
      <vt:lpstr>Lex regular expressions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412</cp:revision>
  <cp:lastPrinted>2010-09-15T00:24:59Z</cp:lastPrinted>
  <dcterms:created xsi:type="dcterms:W3CDTF">2011-09-22T21:27:19Z</dcterms:created>
  <dcterms:modified xsi:type="dcterms:W3CDTF">2020-09-11T05:36:35Z</dcterms:modified>
</cp:coreProperties>
</file>