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437" r:id="rId2"/>
    <p:sldId id="374" r:id="rId3"/>
    <p:sldId id="375" r:id="rId4"/>
    <p:sldId id="376" r:id="rId5"/>
    <p:sldId id="405" r:id="rId6"/>
    <p:sldId id="406" r:id="rId7"/>
    <p:sldId id="407" r:id="rId8"/>
    <p:sldId id="412" r:id="rId9"/>
    <p:sldId id="401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383" autoAdjust="0"/>
    <p:restoredTop sz="90941"/>
  </p:normalViewPr>
  <p:slideViewPr>
    <p:cSldViewPr>
      <p:cViewPr varScale="1">
        <p:scale>
          <a:sx n="97" d="100"/>
          <a:sy n="97" d="100"/>
        </p:scale>
        <p:origin x="6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9796E-8218-104C-80DE-FD5737E53010}" type="datetimeFigureOut">
              <a:rPr lang="en-US" smtClean="0"/>
              <a:t>7/4/19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48FC3-B538-4F4B-AFF2-2B553398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363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30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0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0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B0125C-3701-A74B-97C8-568D464AB1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170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C16AA0-0039-0B41-B919-801E367F6217}" type="slidenum">
              <a:rPr lang="en-US"/>
              <a:pPr/>
              <a:t>2</a:t>
            </a:fld>
            <a:endParaRPr lang="en-US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9914EC-F947-8045-9F02-44D1E060F3FD}" type="slidenum">
              <a:rPr lang="en-US"/>
              <a:pPr/>
              <a:t>3</a:t>
            </a:fld>
            <a:endParaRPr lang="en-US"/>
          </a:p>
        </p:txBody>
      </p:sp>
      <p:sp>
        <p:nvSpPr>
          <p:cNvPr id="29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5CCC55-7F3C-044E-8BF6-A68E96713370}" type="slidenum">
              <a:rPr lang="en-US"/>
              <a:pPr/>
              <a:t>4</a:t>
            </a:fld>
            <a:endParaRPr lang="en-US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1A8837-9EBC-9B4F-8B70-F8B5AD99CEF5}" type="slidenum">
              <a:rPr lang="en-US"/>
              <a:pPr/>
              <a:t>5</a:t>
            </a:fld>
            <a:endParaRPr lang="en-US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F79131-F959-054C-A1E2-D8A2E78BF01A}" type="slidenum">
              <a:rPr lang="en-US"/>
              <a:pPr/>
              <a:t>6</a:t>
            </a:fld>
            <a:endParaRPr lang="en-US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AB52E6-554F-CA41-9F57-61E32D451473}" type="slidenum">
              <a:rPr lang="en-US"/>
              <a:pPr/>
              <a:t>7</a:t>
            </a:fld>
            <a:endParaRPr lang="en-US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C28530-AF2A-8F42-836A-C393A840414C}" type="slidenum">
              <a:rPr lang="en-US"/>
              <a:pPr/>
              <a:t>8</a:t>
            </a:fld>
            <a:endParaRPr lang="en-US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7073D5-5905-E744-A8B1-34206A4D9A0E}" type="slidenum">
              <a:rPr lang="en-US"/>
              <a:pPr/>
              <a:t>9</a:t>
            </a:fld>
            <a:endParaRPr lang="en-US"/>
          </a:p>
        </p:txBody>
      </p:sp>
      <p:sp>
        <p:nvSpPr>
          <p:cNvPr id="3225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57918C-4FEB-FC4B-889D-A7B37C602A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5DA644-BA1F-AA47-BA1C-083A9F7BC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1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4622E8-716D-2543-B902-025F358835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24F093-4E36-C741-82AF-EEB7333B3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3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010344-6C51-EF4E-81B3-87005283EB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D49F94-3724-5E4A-B082-D0D7C38EC6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75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4201BD-6681-B946-ACD9-A8F6D28AC3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9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039AA2-523D-0546-920D-E32D131351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6BC01E-DD3B-5E4B-95A4-DD35BF848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24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45EC4-37BF-4E43-B2AD-837601045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EF4CF-D098-9549-A3AC-4A120E0BFA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52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912E499-92DE-AB4A-A5B0-FD67B2273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0D4789F-B319-FB45-8996-99D418A359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543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DBB7E-298A-4445-97E1-4B099A07E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5EC8-D916-8648-B520-23F9FC802E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8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3754-C429-BF4B-85C9-F1D1C975E8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46D2-4831-1148-91F0-086A1F9C7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689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8657E-D33B-074B-AE26-E7CBD7232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E3D66-C201-A64A-A27B-A535DB26C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87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B785B-8CD1-0040-A247-EDEF010C15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75E30-5B29-BD43-B756-3D1D1E7E12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21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Candara"/>
              </a:defRPr>
            </a:lvl1pPr>
          </a:lstStyle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EA516-DB0A-A54B-8590-B485BCFD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LR Parsing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4283968" y="548675"/>
            <a:ext cx="4446782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LR5: Precedence and Associativity</a:t>
            </a:r>
          </a:p>
        </p:txBody>
      </p:sp>
    </p:spTree>
    <p:extLst>
      <p:ext uri="{BB962C8B-B14F-4D97-AF65-F5344CB8AC3E}">
        <p14:creationId xmlns:p14="http://schemas.microsoft.com/office/powerpoint/2010/main" val="87851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S/R &amp; ambiguous grammars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sym typeface="Symbol" charset="2"/>
              </a:rPr>
              <a:t>Lx(k) Grammar vs. Language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ym typeface="Symbol" charset="2"/>
              </a:rPr>
              <a:t>Grammar is Lx(k) if it can be parsed by Lx(k) method – according to criteria that is specific to the method.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ym typeface="Symbol" charset="2"/>
              </a:rPr>
              <a:t>A Lx(k) grammar may or may not exist for a language.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charset="2"/>
              </a:rPr>
              <a:t>Even if a given grammar is not LR(k), shift/reduce parser can </a:t>
            </a:r>
            <a:r>
              <a:rPr lang="en-US" sz="2800" i="1">
                <a:sym typeface="Symbol" charset="2"/>
              </a:rPr>
              <a:t>sometimes</a:t>
            </a:r>
            <a:r>
              <a:rPr lang="en-US" sz="2800">
                <a:sym typeface="Symbol" charset="2"/>
              </a:rPr>
              <a:t> handle them by accounting for ambiguities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ym typeface="Symbol" charset="2"/>
              </a:rPr>
              <a:t>Example: ‘dangling’ else</a:t>
            </a:r>
          </a:p>
          <a:p>
            <a:pPr lvl="2">
              <a:lnSpc>
                <a:spcPct val="90000"/>
              </a:lnSpc>
            </a:pPr>
            <a:r>
              <a:rPr lang="en-US" sz="2000">
                <a:sym typeface="Symbol" charset="2"/>
              </a:rPr>
              <a:t>Preferring shift to reduce means matching inner ‘if’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EC7FF-6707-D042-8E7B-76E07CC03E95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Dangling ‘else’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1. 	S </a:t>
            </a:r>
            <a:r>
              <a:rPr lang="en-US" sz="2800">
                <a:sym typeface="Symbol" charset="2"/>
              </a:rPr>
              <a:t> if E then 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2. 	S </a:t>
            </a:r>
            <a:r>
              <a:rPr lang="en-US" sz="2800">
                <a:sym typeface="Symbol" charset="2"/>
              </a:rPr>
              <a:t> if E then S else S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charset="2"/>
              </a:rPr>
              <a:t>Viable prefix “if E then if E then S”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ym typeface="Symbol" charset="2"/>
              </a:rPr>
              <a:t>Then read else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charset="2"/>
              </a:rPr>
              <a:t>Shift “else” (means go for 2)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charset="2"/>
              </a:rPr>
              <a:t>Reduce (reduce using production #1)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charset="2"/>
              </a:rPr>
              <a:t>NB: dangling else as written above is ambiguous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ym typeface="Symbol" charset="2"/>
              </a:rPr>
              <a:t>NB: Ambiguity can be resolved, but there’s still no LR(k) grammar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1360-CC93-2E4E-B8A6-1D9A85ED5308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Precedence &amp; Associativity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Consider </a:t>
            </a:r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22E6-2256-FE41-9E43-9BA44C9B9B39}" type="slidenum">
              <a:rPr lang="en-US"/>
              <a:pPr/>
              <a:t>4</a:t>
            </a:fld>
            <a:endParaRPr lang="en-US"/>
          </a:p>
        </p:txBody>
      </p:sp>
      <p:graphicFrame>
        <p:nvGraphicFramePr>
          <p:cNvPr id="201732" name="Group 4"/>
          <p:cNvGraphicFramePr>
            <a:graphicFrameLocks noGrp="1"/>
          </p:cNvGraphicFramePr>
          <p:nvPr/>
        </p:nvGraphicFramePr>
        <p:xfrm>
          <a:off x="2819400" y="1981200"/>
          <a:ext cx="4343400" cy="533400"/>
        </p:xfrm>
        <a:graphic>
          <a:graphicData uri="http://schemas.openxmlformats.org/drawingml/2006/table">
            <a:tbl>
              <a:tblPr/>
              <a:tblGrid>
                <a:gridCol w="434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E - E | E * E | 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1738" name="Rectangle 10"/>
          <p:cNvSpPr>
            <a:spLocks noChangeArrowheads="1"/>
          </p:cNvSpPr>
          <p:nvPr/>
        </p:nvSpPr>
        <p:spPr bwMode="auto">
          <a:xfrm>
            <a:off x="990600" y="5943600"/>
            <a:ext cx="2209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id - id * id</a:t>
            </a:r>
            <a:endParaRPr lang="en-US" sz="320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201739" name="Rectangle 11"/>
          <p:cNvSpPr>
            <a:spLocks noChangeArrowheads="1"/>
          </p:cNvSpPr>
          <p:nvPr/>
        </p:nvSpPr>
        <p:spPr bwMode="auto">
          <a:xfrm>
            <a:off x="990600" y="5181600"/>
            <a:ext cx="1752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  <a:latin typeface="Comic Sans MS" charset="0"/>
              </a:rPr>
              <a:t> </a:t>
            </a:r>
            <a:r>
              <a:rPr lang="en-US" sz="3200">
                <a:solidFill>
                  <a:srgbClr val="000099"/>
                </a:solidFill>
              </a:rPr>
              <a:t>E - E</a:t>
            </a:r>
            <a:r>
              <a:rPr lang="en-US" sz="20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3200">
                <a:solidFill>
                  <a:srgbClr val="000099"/>
                </a:solidFill>
              </a:rPr>
              <a:t>*</a:t>
            </a:r>
          </a:p>
        </p:txBody>
      </p:sp>
      <p:grpSp>
        <p:nvGrpSpPr>
          <p:cNvPr id="201740" name="Group 12"/>
          <p:cNvGrpSpPr>
            <a:grpSpLocks/>
          </p:cNvGrpSpPr>
          <p:nvPr/>
        </p:nvGrpSpPr>
        <p:grpSpPr bwMode="auto">
          <a:xfrm>
            <a:off x="1371600" y="3276600"/>
            <a:ext cx="1828800" cy="2514600"/>
            <a:chOff x="1104" y="1776"/>
            <a:chExt cx="1152" cy="1584"/>
          </a:xfrm>
        </p:grpSpPr>
        <p:sp>
          <p:nvSpPr>
            <p:cNvPr id="201741" name="Rectangle 13"/>
            <p:cNvSpPr>
              <a:spLocks noChangeArrowheads="1"/>
            </p:cNvSpPr>
            <p:nvPr/>
          </p:nvSpPr>
          <p:spPr bwMode="auto">
            <a:xfrm>
              <a:off x="1104" y="2400"/>
              <a:ext cx="4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  <a:latin typeface="Comic Sans MS" charset="0"/>
                </a:rPr>
                <a:t> </a:t>
              </a:r>
              <a:r>
                <a:rPr lang="en-US" sz="3200">
                  <a:solidFill>
                    <a:srgbClr val="000099"/>
                  </a:solidFill>
                </a:rPr>
                <a:t>E</a:t>
              </a:r>
              <a:endParaRPr lang="en-US" sz="3200">
                <a:solidFill>
                  <a:srgbClr val="000099"/>
                </a:solidFill>
                <a:latin typeface="Comic Sans MS" charset="0"/>
                <a:sym typeface="Symbol" charset="2"/>
              </a:endParaRPr>
            </a:p>
          </p:txBody>
        </p:sp>
        <p:sp>
          <p:nvSpPr>
            <p:cNvPr id="201742" name="Rectangle 14"/>
            <p:cNvSpPr>
              <a:spLocks noChangeArrowheads="1"/>
            </p:cNvSpPr>
            <p:nvPr/>
          </p:nvSpPr>
          <p:spPr bwMode="auto">
            <a:xfrm>
              <a:off x="1824" y="2976"/>
              <a:ext cx="4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  <a:latin typeface="Comic Sans MS" charset="0"/>
                </a:rPr>
                <a:t> </a:t>
              </a:r>
              <a:r>
                <a:rPr lang="en-US" sz="3200">
                  <a:solidFill>
                    <a:srgbClr val="000099"/>
                  </a:solidFill>
                </a:rPr>
                <a:t>E</a:t>
              </a:r>
              <a:endParaRPr lang="en-US" sz="3200">
                <a:solidFill>
                  <a:srgbClr val="000099"/>
                </a:solidFill>
                <a:latin typeface="Comic Sans MS" charset="0"/>
                <a:sym typeface="Symbol" charset="2"/>
              </a:endParaRPr>
            </a:p>
          </p:txBody>
        </p:sp>
        <p:sp>
          <p:nvSpPr>
            <p:cNvPr id="201743" name="Rectangle 15"/>
            <p:cNvSpPr>
              <a:spLocks noChangeArrowheads="1"/>
            </p:cNvSpPr>
            <p:nvPr/>
          </p:nvSpPr>
          <p:spPr bwMode="auto">
            <a:xfrm>
              <a:off x="1440" y="1776"/>
              <a:ext cx="4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  <a:latin typeface="Comic Sans MS" charset="0"/>
                </a:rPr>
                <a:t> </a:t>
              </a:r>
              <a:r>
                <a:rPr lang="en-US" sz="3200">
                  <a:solidFill>
                    <a:srgbClr val="000099"/>
                  </a:solidFill>
                </a:rPr>
                <a:t>E</a:t>
              </a:r>
              <a:endParaRPr lang="en-US" sz="3200">
                <a:solidFill>
                  <a:srgbClr val="000099"/>
                </a:solidFill>
                <a:latin typeface="Comic Sans MS" charset="0"/>
                <a:sym typeface="Symbol" charset="2"/>
              </a:endParaRPr>
            </a:p>
          </p:txBody>
        </p:sp>
        <p:cxnSp>
          <p:nvCxnSpPr>
            <p:cNvPr id="201744" name="AutoShape 16"/>
            <p:cNvCxnSpPr>
              <a:cxnSpLocks noChangeShapeType="1"/>
              <a:stCxn id="201743" idx="2"/>
              <a:endCxn id="201741" idx="0"/>
            </p:cNvCxnSpPr>
            <p:nvPr/>
          </p:nvCxnSpPr>
          <p:spPr bwMode="auto">
            <a:xfrm flipH="1">
              <a:off x="1320" y="2160"/>
              <a:ext cx="336" cy="2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1745" name="AutoShape 17"/>
            <p:cNvCxnSpPr>
              <a:cxnSpLocks noChangeShapeType="1"/>
              <a:stCxn id="201741" idx="2"/>
              <a:endCxn id="201739" idx="0"/>
            </p:cNvCxnSpPr>
            <p:nvPr/>
          </p:nvCxnSpPr>
          <p:spPr bwMode="auto">
            <a:xfrm>
              <a:off x="1320" y="2784"/>
              <a:ext cx="168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1746" name="AutoShape 18"/>
            <p:cNvCxnSpPr>
              <a:cxnSpLocks noChangeShapeType="1"/>
              <a:stCxn id="201741" idx="2"/>
            </p:cNvCxnSpPr>
            <p:nvPr/>
          </p:nvCxnSpPr>
          <p:spPr bwMode="auto">
            <a:xfrm flipH="1">
              <a:off x="1128" y="2784"/>
              <a:ext cx="192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1747" name="AutoShape 19"/>
            <p:cNvCxnSpPr>
              <a:cxnSpLocks noChangeShapeType="1"/>
              <a:stCxn id="201743" idx="2"/>
            </p:cNvCxnSpPr>
            <p:nvPr/>
          </p:nvCxnSpPr>
          <p:spPr bwMode="auto">
            <a:xfrm>
              <a:off x="1656" y="2160"/>
              <a:ext cx="360" cy="81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01748" name="Group 20"/>
          <p:cNvGrpSpPr>
            <a:grpSpLocks/>
          </p:cNvGrpSpPr>
          <p:nvPr/>
        </p:nvGrpSpPr>
        <p:grpSpPr bwMode="auto">
          <a:xfrm>
            <a:off x="3810000" y="3276600"/>
            <a:ext cx="1828800" cy="2514600"/>
            <a:chOff x="2640" y="1776"/>
            <a:chExt cx="1152" cy="1584"/>
          </a:xfrm>
        </p:grpSpPr>
        <p:sp>
          <p:nvSpPr>
            <p:cNvPr id="201749" name="Rectangle 21"/>
            <p:cNvSpPr>
              <a:spLocks noChangeArrowheads="1"/>
            </p:cNvSpPr>
            <p:nvPr/>
          </p:nvSpPr>
          <p:spPr bwMode="auto">
            <a:xfrm>
              <a:off x="3072" y="2400"/>
              <a:ext cx="4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  <a:latin typeface="Comic Sans MS" charset="0"/>
                </a:rPr>
                <a:t> </a:t>
              </a:r>
              <a:r>
                <a:rPr lang="en-US" sz="3200">
                  <a:solidFill>
                    <a:srgbClr val="000099"/>
                  </a:solidFill>
                </a:rPr>
                <a:t>E</a:t>
              </a:r>
              <a:endParaRPr lang="en-US" sz="3200">
                <a:solidFill>
                  <a:srgbClr val="000099"/>
                </a:solidFill>
                <a:latin typeface="Comic Sans MS" charset="0"/>
                <a:sym typeface="Symbol" charset="2"/>
              </a:endParaRPr>
            </a:p>
          </p:txBody>
        </p:sp>
        <p:sp>
          <p:nvSpPr>
            <p:cNvPr id="201750" name="Rectangle 22"/>
            <p:cNvSpPr>
              <a:spLocks noChangeArrowheads="1"/>
            </p:cNvSpPr>
            <p:nvPr/>
          </p:nvSpPr>
          <p:spPr bwMode="auto">
            <a:xfrm>
              <a:off x="3360" y="2976"/>
              <a:ext cx="4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  <a:latin typeface="Comic Sans MS" charset="0"/>
                </a:rPr>
                <a:t> </a:t>
              </a:r>
              <a:r>
                <a:rPr lang="en-US" sz="3200">
                  <a:solidFill>
                    <a:srgbClr val="000099"/>
                  </a:solidFill>
                </a:rPr>
                <a:t>E</a:t>
              </a:r>
              <a:endParaRPr lang="en-US" sz="3200">
                <a:solidFill>
                  <a:srgbClr val="000099"/>
                </a:solidFill>
                <a:latin typeface="Comic Sans MS" charset="0"/>
                <a:sym typeface="Symbol" charset="2"/>
              </a:endParaRPr>
            </a:p>
          </p:txBody>
        </p:sp>
        <p:sp>
          <p:nvSpPr>
            <p:cNvPr id="201751" name="Rectangle 23"/>
            <p:cNvSpPr>
              <a:spLocks noChangeArrowheads="1"/>
            </p:cNvSpPr>
            <p:nvPr/>
          </p:nvSpPr>
          <p:spPr bwMode="auto">
            <a:xfrm>
              <a:off x="2928" y="1776"/>
              <a:ext cx="4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  <a:latin typeface="Comic Sans MS" charset="0"/>
                </a:rPr>
                <a:t> </a:t>
              </a:r>
              <a:r>
                <a:rPr lang="en-US" sz="3200">
                  <a:solidFill>
                    <a:srgbClr val="000099"/>
                  </a:solidFill>
                </a:rPr>
                <a:t>E</a:t>
              </a:r>
              <a:endParaRPr lang="en-US" sz="3200">
                <a:solidFill>
                  <a:srgbClr val="000099"/>
                </a:solidFill>
                <a:latin typeface="Comic Sans MS" charset="0"/>
                <a:sym typeface="Symbol" charset="2"/>
              </a:endParaRPr>
            </a:p>
          </p:txBody>
        </p:sp>
        <p:cxnSp>
          <p:nvCxnSpPr>
            <p:cNvPr id="201752" name="AutoShape 24"/>
            <p:cNvCxnSpPr>
              <a:cxnSpLocks noChangeShapeType="1"/>
              <a:stCxn id="201751" idx="2"/>
              <a:endCxn id="201749" idx="0"/>
            </p:cNvCxnSpPr>
            <p:nvPr/>
          </p:nvCxnSpPr>
          <p:spPr bwMode="auto">
            <a:xfrm>
              <a:off x="3144" y="2160"/>
              <a:ext cx="144" cy="2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1753" name="AutoShape 25"/>
            <p:cNvCxnSpPr>
              <a:cxnSpLocks noChangeShapeType="1"/>
              <a:stCxn id="201749" idx="2"/>
            </p:cNvCxnSpPr>
            <p:nvPr/>
          </p:nvCxnSpPr>
          <p:spPr bwMode="auto">
            <a:xfrm>
              <a:off x="3288" y="2784"/>
              <a:ext cx="168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1754" name="AutoShape 26"/>
            <p:cNvCxnSpPr>
              <a:cxnSpLocks noChangeShapeType="1"/>
              <a:stCxn id="201749" idx="2"/>
            </p:cNvCxnSpPr>
            <p:nvPr/>
          </p:nvCxnSpPr>
          <p:spPr bwMode="auto">
            <a:xfrm flipH="1">
              <a:off x="3096" y="2784"/>
              <a:ext cx="192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1755" name="AutoShape 27"/>
            <p:cNvCxnSpPr>
              <a:cxnSpLocks noChangeShapeType="1"/>
              <a:stCxn id="201751" idx="2"/>
            </p:cNvCxnSpPr>
            <p:nvPr/>
          </p:nvCxnSpPr>
          <p:spPr bwMode="auto">
            <a:xfrm flipH="1">
              <a:off x="2640" y="2160"/>
              <a:ext cx="504" cy="81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201756" name="Group 28"/>
          <p:cNvGrpSpPr>
            <a:grpSpLocks/>
          </p:cNvGrpSpPr>
          <p:nvPr/>
        </p:nvGrpSpPr>
        <p:grpSpPr bwMode="auto">
          <a:xfrm>
            <a:off x="6248400" y="3276600"/>
            <a:ext cx="1828800" cy="2514600"/>
            <a:chOff x="1104" y="1776"/>
            <a:chExt cx="1152" cy="1584"/>
          </a:xfrm>
        </p:grpSpPr>
        <p:sp>
          <p:nvSpPr>
            <p:cNvPr id="201757" name="Rectangle 29"/>
            <p:cNvSpPr>
              <a:spLocks noChangeArrowheads="1"/>
            </p:cNvSpPr>
            <p:nvPr/>
          </p:nvSpPr>
          <p:spPr bwMode="auto">
            <a:xfrm>
              <a:off x="1104" y="2400"/>
              <a:ext cx="4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  <a:latin typeface="Comic Sans MS" charset="0"/>
                </a:rPr>
                <a:t> </a:t>
              </a:r>
              <a:r>
                <a:rPr lang="en-US" sz="3200">
                  <a:solidFill>
                    <a:srgbClr val="000099"/>
                  </a:solidFill>
                </a:rPr>
                <a:t>E</a:t>
              </a:r>
              <a:endParaRPr lang="en-US" sz="3200">
                <a:solidFill>
                  <a:srgbClr val="000099"/>
                </a:solidFill>
                <a:latin typeface="Comic Sans MS" charset="0"/>
                <a:sym typeface="Symbol" charset="2"/>
              </a:endParaRPr>
            </a:p>
          </p:txBody>
        </p:sp>
        <p:sp>
          <p:nvSpPr>
            <p:cNvPr id="201758" name="Rectangle 30"/>
            <p:cNvSpPr>
              <a:spLocks noChangeArrowheads="1"/>
            </p:cNvSpPr>
            <p:nvPr/>
          </p:nvSpPr>
          <p:spPr bwMode="auto">
            <a:xfrm>
              <a:off x="1824" y="2976"/>
              <a:ext cx="4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  <a:latin typeface="Comic Sans MS" charset="0"/>
                </a:rPr>
                <a:t> </a:t>
              </a:r>
              <a:r>
                <a:rPr lang="en-US" sz="3200">
                  <a:solidFill>
                    <a:srgbClr val="000099"/>
                  </a:solidFill>
                </a:rPr>
                <a:t>E</a:t>
              </a:r>
              <a:endParaRPr lang="en-US" sz="3200">
                <a:solidFill>
                  <a:srgbClr val="000099"/>
                </a:solidFill>
                <a:latin typeface="Comic Sans MS" charset="0"/>
                <a:sym typeface="Symbol" charset="2"/>
              </a:endParaRPr>
            </a:p>
          </p:txBody>
        </p:sp>
        <p:sp>
          <p:nvSpPr>
            <p:cNvPr id="201759" name="Rectangle 31"/>
            <p:cNvSpPr>
              <a:spLocks noChangeArrowheads="1"/>
            </p:cNvSpPr>
            <p:nvPr/>
          </p:nvSpPr>
          <p:spPr bwMode="auto">
            <a:xfrm>
              <a:off x="1440" y="1776"/>
              <a:ext cx="43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  <a:latin typeface="Comic Sans MS" charset="0"/>
                </a:rPr>
                <a:t> </a:t>
              </a:r>
              <a:r>
                <a:rPr lang="en-US" sz="3200">
                  <a:solidFill>
                    <a:srgbClr val="000099"/>
                  </a:solidFill>
                </a:rPr>
                <a:t>E</a:t>
              </a:r>
              <a:endParaRPr lang="en-US" sz="3200">
                <a:solidFill>
                  <a:srgbClr val="000099"/>
                </a:solidFill>
                <a:latin typeface="Comic Sans MS" charset="0"/>
                <a:sym typeface="Symbol" charset="2"/>
              </a:endParaRPr>
            </a:p>
          </p:txBody>
        </p:sp>
        <p:cxnSp>
          <p:nvCxnSpPr>
            <p:cNvPr id="201760" name="AutoShape 32"/>
            <p:cNvCxnSpPr>
              <a:cxnSpLocks noChangeShapeType="1"/>
              <a:stCxn id="201759" idx="2"/>
              <a:endCxn id="201757" idx="0"/>
            </p:cNvCxnSpPr>
            <p:nvPr/>
          </p:nvCxnSpPr>
          <p:spPr bwMode="auto">
            <a:xfrm flipH="1">
              <a:off x="1320" y="2160"/>
              <a:ext cx="336" cy="24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1761" name="AutoShape 33"/>
            <p:cNvCxnSpPr>
              <a:cxnSpLocks noChangeShapeType="1"/>
              <a:stCxn id="201757" idx="2"/>
            </p:cNvCxnSpPr>
            <p:nvPr/>
          </p:nvCxnSpPr>
          <p:spPr bwMode="auto">
            <a:xfrm>
              <a:off x="1320" y="2784"/>
              <a:ext cx="168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1762" name="AutoShape 34"/>
            <p:cNvCxnSpPr>
              <a:cxnSpLocks noChangeShapeType="1"/>
              <a:stCxn id="201757" idx="2"/>
            </p:cNvCxnSpPr>
            <p:nvPr/>
          </p:nvCxnSpPr>
          <p:spPr bwMode="auto">
            <a:xfrm flipH="1">
              <a:off x="1128" y="2784"/>
              <a:ext cx="192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01763" name="AutoShape 35"/>
            <p:cNvCxnSpPr>
              <a:cxnSpLocks noChangeShapeType="1"/>
              <a:stCxn id="201759" idx="2"/>
            </p:cNvCxnSpPr>
            <p:nvPr/>
          </p:nvCxnSpPr>
          <p:spPr bwMode="auto">
            <a:xfrm>
              <a:off x="1656" y="2160"/>
              <a:ext cx="360" cy="81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01764" name="Rectangle 36"/>
          <p:cNvSpPr>
            <a:spLocks noChangeArrowheads="1"/>
          </p:cNvSpPr>
          <p:nvPr/>
        </p:nvSpPr>
        <p:spPr bwMode="auto">
          <a:xfrm>
            <a:off x="1295400" y="2667000"/>
            <a:ext cx="160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chemeClr val="accent2"/>
                </a:solidFill>
              </a:rPr>
              <a:t>Reduce</a:t>
            </a:r>
            <a:endParaRPr lang="en-US" sz="3200">
              <a:solidFill>
                <a:schemeClr val="accent2"/>
              </a:solidFill>
              <a:latin typeface="Comic Sans MS" charset="0"/>
            </a:endParaRPr>
          </a:p>
        </p:txBody>
      </p:sp>
      <p:grpSp>
        <p:nvGrpSpPr>
          <p:cNvPr id="201765" name="Group 37"/>
          <p:cNvGrpSpPr>
            <a:grpSpLocks/>
          </p:cNvGrpSpPr>
          <p:nvPr/>
        </p:nvGrpSpPr>
        <p:grpSpPr bwMode="auto">
          <a:xfrm>
            <a:off x="3429000" y="2667000"/>
            <a:ext cx="2209800" cy="3886200"/>
            <a:chOff x="2400" y="1392"/>
            <a:chExt cx="1392" cy="2448"/>
          </a:xfrm>
        </p:grpSpPr>
        <p:sp>
          <p:nvSpPr>
            <p:cNvPr id="201766" name="Rectangle 38"/>
            <p:cNvSpPr>
              <a:spLocks noChangeArrowheads="1"/>
            </p:cNvSpPr>
            <p:nvPr/>
          </p:nvSpPr>
          <p:spPr bwMode="auto">
            <a:xfrm>
              <a:off x="2400" y="3456"/>
              <a:ext cx="139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</a:rPr>
                <a:t>id - id * id</a:t>
              </a:r>
              <a:endParaRPr lang="en-US" sz="3200">
                <a:solidFill>
                  <a:srgbClr val="000099"/>
                </a:solidFill>
                <a:sym typeface="Symbol" charset="2"/>
              </a:endParaRPr>
            </a:p>
          </p:txBody>
        </p:sp>
        <p:sp>
          <p:nvSpPr>
            <p:cNvPr id="201767" name="Rectangle 39"/>
            <p:cNvSpPr>
              <a:spLocks noChangeArrowheads="1"/>
            </p:cNvSpPr>
            <p:nvPr/>
          </p:nvSpPr>
          <p:spPr bwMode="auto">
            <a:xfrm>
              <a:off x="2400" y="2976"/>
              <a:ext cx="124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</a:rPr>
                <a:t> E - E</a:t>
              </a:r>
              <a:r>
                <a:rPr lang="en-US" sz="2000" b="1">
                  <a:solidFill>
                    <a:srgbClr val="000099"/>
                  </a:solidFill>
                  <a:sym typeface="Symbol" charset="2"/>
                </a:rPr>
                <a:t> </a:t>
              </a:r>
              <a:r>
                <a:rPr lang="en-US" sz="3200">
                  <a:solidFill>
                    <a:srgbClr val="000099"/>
                  </a:solidFill>
                </a:rPr>
                <a:t>*</a:t>
              </a:r>
            </a:p>
          </p:txBody>
        </p:sp>
        <p:sp>
          <p:nvSpPr>
            <p:cNvPr id="201768" name="Rectangle 40"/>
            <p:cNvSpPr>
              <a:spLocks noChangeArrowheads="1"/>
            </p:cNvSpPr>
            <p:nvPr/>
          </p:nvSpPr>
          <p:spPr bwMode="auto">
            <a:xfrm>
              <a:off x="2688" y="1392"/>
              <a:ext cx="100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chemeClr val="accent2"/>
                  </a:solidFill>
                </a:rPr>
                <a:t>Shift</a:t>
              </a:r>
              <a:endParaRPr lang="en-US" sz="3200">
                <a:solidFill>
                  <a:schemeClr val="accent2"/>
                </a:solidFill>
                <a:latin typeface="Comic Sans MS" charset="0"/>
              </a:endParaRPr>
            </a:p>
          </p:txBody>
        </p:sp>
      </p:grpSp>
      <p:grpSp>
        <p:nvGrpSpPr>
          <p:cNvPr id="201769" name="Group 41"/>
          <p:cNvGrpSpPr>
            <a:grpSpLocks/>
          </p:cNvGrpSpPr>
          <p:nvPr/>
        </p:nvGrpSpPr>
        <p:grpSpPr bwMode="auto">
          <a:xfrm>
            <a:off x="5867400" y="2667000"/>
            <a:ext cx="2209800" cy="3886200"/>
            <a:chOff x="3936" y="1392"/>
            <a:chExt cx="1392" cy="2448"/>
          </a:xfrm>
        </p:grpSpPr>
        <p:sp>
          <p:nvSpPr>
            <p:cNvPr id="201770" name="Rectangle 42"/>
            <p:cNvSpPr>
              <a:spLocks noChangeArrowheads="1"/>
            </p:cNvSpPr>
            <p:nvPr/>
          </p:nvSpPr>
          <p:spPr bwMode="auto">
            <a:xfrm>
              <a:off x="3936" y="3456"/>
              <a:ext cx="1392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</a:rPr>
                <a:t>id - id - id</a:t>
              </a:r>
              <a:endParaRPr lang="en-US" sz="3200">
                <a:solidFill>
                  <a:srgbClr val="000099"/>
                </a:solidFill>
                <a:sym typeface="Symbol" charset="2"/>
              </a:endParaRPr>
            </a:p>
          </p:txBody>
        </p:sp>
        <p:sp>
          <p:nvSpPr>
            <p:cNvPr id="201771" name="Rectangle 43"/>
            <p:cNvSpPr>
              <a:spLocks noChangeArrowheads="1"/>
            </p:cNvSpPr>
            <p:nvPr/>
          </p:nvSpPr>
          <p:spPr bwMode="auto">
            <a:xfrm>
              <a:off x="3984" y="2976"/>
              <a:ext cx="124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rgbClr val="000099"/>
                  </a:solidFill>
                </a:rPr>
                <a:t> E - E</a:t>
              </a:r>
              <a:r>
                <a:rPr lang="en-US" sz="2000" b="1">
                  <a:solidFill>
                    <a:srgbClr val="000099"/>
                  </a:solidFill>
                  <a:sym typeface="Symbol" charset="2"/>
                </a:rPr>
                <a:t></a:t>
              </a:r>
              <a:r>
                <a:rPr lang="en-US" sz="3200">
                  <a:solidFill>
                    <a:srgbClr val="000099"/>
                  </a:solidFill>
                </a:rPr>
                <a:t> -</a:t>
              </a:r>
            </a:p>
          </p:txBody>
        </p:sp>
        <p:sp>
          <p:nvSpPr>
            <p:cNvPr id="201772" name="Rectangle 44"/>
            <p:cNvSpPr>
              <a:spLocks noChangeArrowheads="1"/>
            </p:cNvSpPr>
            <p:nvPr/>
          </p:nvSpPr>
          <p:spPr bwMode="auto">
            <a:xfrm>
              <a:off x="4176" y="1392"/>
              <a:ext cx="100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 sz="3200">
                  <a:solidFill>
                    <a:schemeClr val="accent2"/>
                  </a:solidFill>
                </a:rPr>
                <a:t>Reduce</a:t>
              </a:r>
              <a:endParaRPr lang="en-US" sz="3200">
                <a:solidFill>
                  <a:schemeClr val="accent2"/>
                </a:solidFill>
                <a:latin typeface="Comic Sans M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Precedence Relations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Let A </a:t>
            </a:r>
            <a:r>
              <a:rPr lang="en-US">
                <a:sym typeface="Symbol" charset="2"/>
              </a:rPr>
              <a:t> </a:t>
            </a:r>
            <a:r>
              <a:rPr lang="en-US" i="1">
                <a:sym typeface="Symbol" charset="2"/>
              </a:rPr>
              <a:t>w</a:t>
            </a:r>
            <a:r>
              <a:rPr lang="en-US">
                <a:sym typeface="Symbol" charset="2"/>
              </a:rPr>
              <a:t> be a rule in the grammar</a:t>
            </a:r>
          </a:p>
          <a:p>
            <a:r>
              <a:rPr lang="en-US">
                <a:sym typeface="Symbol" charset="2"/>
              </a:rPr>
              <a:t>And </a:t>
            </a:r>
            <a:r>
              <a:rPr lang="en-US" i="1">
                <a:sym typeface="Symbol" charset="2"/>
              </a:rPr>
              <a:t>b</a:t>
            </a:r>
            <a:r>
              <a:rPr lang="en-US">
                <a:sym typeface="Symbol" charset="2"/>
              </a:rPr>
              <a:t> is a terminal</a:t>
            </a:r>
          </a:p>
          <a:p>
            <a:r>
              <a:rPr lang="en-US">
                <a:sym typeface="Symbol" charset="2"/>
              </a:rPr>
              <a:t>In some state </a:t>
            </a:r>
            <a:r>
              <a:rPr lang="en-US" i="1">
                <a:sym typeface="Symbol" charset="2"/>
              </a:rPr>
              <a:t>q</a:t>
            </a:r>
            <a:r>
              <a:rPr lang="en-US">
                <a:sym typeface="Symbol" charset="2"/>
              </a:rPr>
              <a:t> of the LR(1) parser there is a shift-reduce conflict: </a:t>
            </a:r>
          </a:p>
          <a:p>
            <a:pPr lvl="1"/>
            <a:r>
              <a:rPr lang="en-US">
                <a:sym typeface="Symbol" charset="2"/>
              </a:rPr>
              <a:t>either reduce with </a:t>
            </a:r>
            <a:r>
              <a:rPr lang="en-US"/>
              <a:t>A </a:t>
            </a:r>
            <a:r>
              <a:rPr lang="en-US">
                <a:sym typeface="Symbol" charset="2"/>
              </a:rPr>
              <a:t> </a:t>
            </a:r>
            <a:r>
              <a:rPr lang="en-US" i="1">
                <a:sym typeface="Symbol" charset="2"/>
              </a:rPr>
              <a:t>w</a:t>
            </a:r>
            <a:r>
              <a:rPr lang="en-US"/>
              <a:t> or shift on </a:t>
            </a:r>
            <a:r>
              <a:rPr lang="en-US" i="1"/>
              <a:t>b</a:t>
            </a:r>
            <a:endParaRPr lang="en-US"/>
          </a:p>
          <a:p>
            <a:r>
              <a:rPr lang="en-US"/>
              <a:t>Write down a rule, either: </a:t>
            </a:r>
          </a:p>
          <a:p>
            <a:pPr lvl="1">
              <a:buFontTx/>
              <a:buNone/>
            </a:pPr>
            <a:r>
              <a:rPr lang="en-US"/>
              <a:t>A </a:t>
            </a:r>
            <a:r>
              <a:rPr lang="en-US">
                <a:sym typeface="Symbol" charset="2"/>
              </a:rPr>
              <a:t> </a:t>
            </a:r>
            <a:r>
              <a:rPr lang="en-US" i="1">
                <a:sym typeface="Symbol" charset="2"/>
              </a:rPr>
              <a:t>w</a:t>
            </a:r>
            <a:r>
              <a:rPr lang="en-US">
                <a:sym typeface="Symbol" charset="2"/>
              </a:rPr>
              <a:t>, &lt; </a:t>
            </a:r>
            <a:r>
              <a:rPr lang="en-US" i="1">
                <a:sym typeface="Symbol" charset="2"/>
              </a:rPr>
              <a:t>b</a:t>
            </a:r>
            <a:r>
              <a:rPr lang="en-US">
                <a:sym typeface="Symbol" charset="2"/>
              </a:rPr>
              <a:t> or </a:t>
            </a:r>
            <a:r>
              <a:rPr lang="en-US"/>
              <a:t>A </a:t>
            </a:r>
            <a:r>
              <a:rPr lang="en-US">
                <a:sym typeface="Symbol" charset="2"/>
              </a:rPr>
              <a:t> </a:t>
            </a:r>
            <a:r>
              <a:rPr lang="en-US" i="1">
                <a:sym typeface="Symbol" charset="2"/>
              </a:rPr>
              <a:t>w</a:t>
            </a:r>
            <a:r>
              <a:rPr lang="en-US">
                <a:sym typeface="Symbol" charset="2"/>
              </a:rPr>
              <a:t>, &gt; </a:t>
            </a:r>
            <a:r>
              <a:rPr lang="en-US" i="1">
                <a:sym typeface="Symbol" charset="2"/>
              </a:rPr>
              <a:t>b</a:t>
            </a:r>
            <a:endParaRPr lang="en-US">
              <a:sym typeface="Symbol" charset="2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AA4F3-044C-9E4C-A673-FDE7AF903E6D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Precedence Relations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spcBef>
                <a:spcPct val="0"/>
              </a:spcBef>
            </a:pPr>
            <a:r>
              <a:rPr lang="en-US"/>
              <a:t>A </a:t>
            </a:r>
            <a:r>
              <a:rPr lang="en-US">
                <a:sym typeface="Symbol" charset="2"/>
              </a:rPr>
              <a:t> </a:t>
            </a:r>
            <a:r>
              <a:rPr lang="en-US" i="1">
                <a:sym typeface="Symbol" charset="2"/>
              </a:rPr>
              <a:t>w</a:t>
            </a:r>
            <a:r>
              <a:rPr lang="en-US">
                <a:sym typeface="Symbol" charset="2"/>
              </a:rPr>
              <a:t>, &lt; </a:t>
            </a:r>
            <a:r>
              <a:rPr lang="en-US" i="1">
                <a:sym typeface="Symbol" charset="2"/>
              </a:rPr>
              <a:t>b </a:t>
            </a:r>
            <a:r>
              <a:rPr lang="en-US">
                <a:sym typeface="Symbol" charset="2"/>
              </a:rPr>
              <a:t>means rule has less precedence and so we shift if we see </a:t>
            </a:r>
            <a:r>
              <a:rPr lang="en-US" i="1">
                <a:sym typeface="Symbol" charset="2"/>
              </a:rPr>
              <a:t>b</a:t>
            </a:r>
            <a:r>
              <a:rPr lang="en-US">
                <a:sym typeface="Symbol" charset="2"/>
              </a:rPr>
              <a:t> in the lookahead</a:t>
            </a:r>
          </a:p>
          <a:p>
            <a:pPr eaLnBrk="0" hangingPunct="0">
              <a:spcBef>
                <a:spcPct val="0"/>
              </a:spcBef>
            </a:pPr>
            <a:r>
              <a:rPr lang="en-US"/>
              <a:t>A </a:t>
            </a:r>
            <a:r>
              <a:rPr lang="en-US">
                <a:sym typeface="Symbol" charset="2"/>
              </a:rPr>
              <a:t> </a:t>
            </a:r>
            <a:r>
              <a:rPr lang="en-US" i="1">
                <a:sym typeface="Symbol" charset="2"/>
              </a:rPr>
              <a:t>w</a:t>
            </a:r>
            <a:r>
              <a:rPr lang="en-US">
                <a:sym typeface="Symbol" charset="2"/>
              </a:rPr>
              <a:t>, &gt; </a:t>
            </a:r>
            <a:r>
              <a:rPr lang="en-US" i="1">
                <a:sym typeface="Symbol" charset="2"/>
              </a:rPr>
              <a:t>b </a:t>
            </a:r>
            <a:r>
              <a:rPr lang="en-US">
                <a:sym typeface="Symbol" charset="2"/>
              </a:rPr>
              <a:t>means rule has higher precedence and so we reduce if we see </a:t>
            </a:r>
            <a:r>
              <a:rPr lang="en-US" i="1">
                <a:sym typeface="Symbol" charset="2"/>
              </a:rPr>
              <a:t>b</a:t>
            </a:r>
            <a:r>
              <a:rPr lang="en-US">
                <a:sym typeface="Symbol" charset="2"/>
              </a:rPr>
              <a:t> in the lookahead</a:t>
            </a:r>
          </a:p>
          <a:p>
            <a:pPr eaLnBrk="0" hangingPunct="0">
              <a:spcBef>
                <a:spcPct val="0"/>
              </a:spcBef>
            </a:pPr>
            <a:r>
              <a:rPr lang="en-US">
                <a:sym typeface="Symbol" charset="2"/>
              </a:rPr>
              <a:t>If there are multiple terminals with shift-reduce conflicts, then we list them all: </a:t>
            </a:r>
          </a:p>
          <a:p>
            <a:pPr lvl="1" eaLnBrk="0" hangingPunct="0">
              <a:spcBef>
                <a:spcPct val="0"/>
              </a:spcBef>
              <a:buFontTx/>
              <a:buNone/>
            </a:pPr>
            <a:r>
              <a:rPr lang="en-US"/>
              <a:t>A </a:t>
            </a:r>
            <a:r>
              <a:rPr lang="en-US">
                <a:sym typeface="Symbol" charset="2"/>
              </a:rPr>
              <a:t> </a:t>
            </a:r>
            <a:r>
              <a:rPr lang="en-US" i="1">
                <a:sym typeface="Symbol" charset="2"/>
              </a:rPr>
              <a:t>w</a:t>
            </a:r>
            <a:r>
              <a:rPr lang="en-US">
                <a:sym typeface="Symbol" charset="2"/>
              </a:rPr>
              <a:t>, &gt; </a:t>
            </a:r>
            <a:r>
              <a:rPr lang="en-US" i="1">
                <a:sym typeface="Symbol" charset="2"/>
              </a:rPr>
              <a:t>b, &lt; c, &gt; 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52085-1D87-154A-95B9-7091A451169B}" type="slidenum">
              <a:rPr lang="en-US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Precedence Relations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/>
              <a:t>Consider the grammar</a:t>
            </a:r>
          </a:p>
          <a:p>
            <a:pPr lvl="1"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>
                <a:sym typeface="Symbol" charset="2"/>
              </a:rPr>
              <a:t>E</a:t>
            </a:r>
            <a:r>
              <a:rPr lang="en-US" i="1">
                <a:sym typeface="Symbol" charset="2"/>
              </a:rPr>
              <a:t> </a:t>
            </a:r>
            <a:r>
              <a:rPr lang="en-US">
                <a:sym typeface="Symbol" charset="2"/>
              </a:rPr>
              <a:t> E + E | E * E | ( E ) | a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>
                <a:sym typeface="Symbol" charset="2"/>
              </a:rPr>
              <a:t>Assume left-association so that E+E+E is interpreted as (E+E)+E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>
                <a:sym typeface="Symbol" charset="2"/>
              </a:rPr>
              <a:t>Assume multiplication has higher precedence than addition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</a:pPr>
            <a:r>
              <a:rPr lang="en-US">
                <a:sym typeface="Symbol" charset="2"/>
              </a:rPr>
              <a:t>Then we can write precedence rules/relns:</a:t>
            </a:r>
          </a:p>
          <a:p>
            <a:pPr lvl="1"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>
                <a:sym typeface="Symbol" charset="2"/>
              </a:rPr>
              <a:t>E  E + E, &gt; +, &lt; *</a:t>
            </a:r>
          </a:p>
          <a:p>
            <a:pPr lvl="1"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>
                <a:sym typeface="Symbol" charset="2"/>
              </a:rPr>
              <a:t>E  E * E, &gt; +, &gt; *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16FED-7674-0C4A-94EF-BB8E4335D7DF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Precedence &amp; Associativity</a:t>
            </a:r>
          </a:p>
        </p:txBody>
      </p:sp>
      <p:sp>
        <p:nvSpPr>
          <p:cNvPr id="3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F596DA-3682-0C4C-BFB5-39969ED50422}" type="slidenum">
              <a:rPr lang="en-US"/>
              <a:pPr/>
              <a:t>8</a:t>
            </a:fld>
            <a:endParaRPr lang="en-US"/>
          </a:p>
        </p:txBody>
      </p:sp>
      <p:sp>
        <p:nvSpPr>
          <p:cNvPr id="341000" name="Rectangle 8"/>
          <p:cNvSpPr>
            <a:spLocks noChangeArrowheads="1"/>
          </p:cNvSpPr>
          <p:nvPr/>
        </p:nvSpPr>
        <p:spPr bwMode="auto">
          <a:xfrm>
            <a:off x="1752600" y="2057400"/>
            <a:ext cx="2057400" cy="14478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08" name="Rectangle 16"/>
          <p:cNvSpPr>
            <a:spLocks noChangeArrowheads="1"/>
          </p:cNvSpPr>
          <p:nvPr/>
        </p:nvSpPr>
        <p:spPr bwMode="auto">
          <a:xfrm>
            <a:off x="1676400" y="4267200"/>
            <a:ext cx="2057400" cy="14478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1812925" y="2130425"/>
            <a:ext cx="21494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2:E </a:t>
            </a:r>
            <a:r>
              <a:rPr lang="en-US">
                <a:sym typeface="Symbol" charset="2"/>
              </a:rPr>
              <a:t> </a:t>
            </a:r>
            <a:r>
              <a:rPr lang="en-US"/>
              <a:t>E * E </a:t>
            </a:r>
            <a:r>
              <a:rPr lang="en-US" sz="2000" b="1">
                <a:solidFill>
                  <a:srgbClr val="000099"/>
                </a:solidFill>
                <a:sym typeface="Symbol" charset="2"/>
              </a:rPr>
              <a:t></a:t>
            </a:r>
          </a:p>
          <a:p>
            <a:r>
              <a:rPr lang="en-US"/>
              <a:t>1:E </a:t>
            </a:r>
            <a:r>
              <a:rPr lang="en-US">
                <a:sym typeface="Symbol" charset="2"/>
              </a:rPr>
              <a:t> </a:t>
            </a:r>
            <a:r>
              <a:rPr lang="en-US"/>
              <a:t>E </a:t>
            </a:r>
            <a:r>
              <a:rPr lang="en-US" sz="20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/>
              <a:t>+ E</a:t>
            </a:r>
          </a:p>
          <a:p>
            <a:r>
              <a:rPr lang="en-US"/>
              <a:t>2:E </a:t>
            </a:r>
            <a:r>
              <a:rPr lang="en-US">
                <a:sym typeface="Symbol" charset="2"/>
              </a:rPr>
              <a:t> </a:t>
            </a:r>
            <a:r>
              <a:rPr lang="en-US"/>
              <a:t>E </a:t>
            </a:r>
            <a:r>
              <a:rPr lang="en-US" sz="20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/>
              <a:t>* E</a:t>
            </a:r>
          </a:p>
        </p:txBody>
      </p:sp>
      <p:sp>
        <p:nvSpPr>
          <p:cNvPr id="340998" name="Line 6"/>
          <p:cNvSpPr>
            <a:spLocks noChangeShapeType="1"/>
          </p:cNvSpPr>
          <p:nvPr/>
        </p:nvSpPr>
        <p:spPr bwMode="auto">
          <a:xfrm>
            <a:off x="609600" y="2743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974725" y="2117725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341001" name="Line 9"/>
          <p:cNvSpPr>
            <a:spLocks noChangeShapeType="1"/>
          </p:cNvSpPr>
          <p:nvPr/>
        </p:nvSpPr>
        <p:spPr bwMode="auto">
          <a:xfrm flipV="1">
            <a:off x="3810000" y="19812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02" name="Line 10"/>
          <p:cNvSpPr>
            <a:spLocks noChangeShapeType="1"/>
          </p:cNvSpPr>
          <p:nvPr/>
        </p:nvSpPr>
        <p:spPr bwMode="auto">
          <a:xfrm>
            <a:off x="3810000" y="30480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03" name="Text Box 11"/>
          <p:cNvSpPr txBox="1">
            <a:spLocks noChangeArrowheads="1"/>
          </p:cNvSpPr>
          <p:nvPr/>
        </p:nvSpPr>
        <p:spPr bwMode="auto">
          <a:xfrm>
            <a:off x="4098925" y="1812925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341004" name="Text Box 12"/>
          <p:cNvSpPr txBox="1">
            <a:spLocks noChangeArrowheads="1"/>
          </p:cNvSpPr>
          <p:nvPr/>
        </p:nvSpPr>
        <p:spPr bwMode="auto">
          <a:xfrm>
            <a:off x="4114800" y="2819400"/>
            <a:ext cx="358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*</a:t>
            </a:r>
          </a:p>
        </p:txBody>
      </p:sp>
      <p:sp>
        <p:nvSpPr>
          <p:cNvPr id="341005" name="Text Box 13"/>
          <p:cNvSpPr txBox="1">
            <a:spLocks noChangeArrowheads="1"/>
          </p:cNvSpPr>
          <p:nvPr/>
        </p:nvSpPr>
        <p:spPr bwMode="auto">
          <a:xfrm>
            <a:off x="1736725" y="4340225"/>
            <a:ext cx="20732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/>
              <a:t>1:E </a:t>
            </a:r>
            <a:r>
              <a:rPr lang="en-US">
                <a:sym typeface="Symbol" charset="2"/>
              </a:rPr>
              <a:t> </a:t>
            </a:r>
            <a:r>
              <a:rPr lang="en-US"/>
              <a:t>E + E </a:t>
            </a:r>
            <a:r>
              <a:rPr lang="en-US" sz="2000" b="1">
                <a:solidFill>
                  <a:srgbClr val="000099"/>
                </a:solidFill>
                <a:sym typeface="Symbol" charset="2"/>
              </a:rPr>
              <a:t></a:t>
            </a:r>
          </a:p>
          <a:p>
            <a:r>
              <a:rPr lang="en-US"/>
              <a:t>1:E </a:t>
            </a:r>
            <a:r>
              <a:rPr lang="en-US">
                <a:sym typeface="Symbol" charset="2"/>
              </a:rPr>
              <a:t> </a:t>
            </a:r>
            <a:r>
              <a:rPr lang="en-US"/>
              <a:t>E </a:t>
            </a:r>
            <a:r>
              <a:rPr lang="en-US" sz="20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/>
              <a:t>+ E</a:t>
            </a:r>
          </a:p>
          <a:p>
            <a:r>
              <a:rPr lang="en-US"/>
              <a:t>2:E </a:t>
            </a:r>
            <a:r>
              <a:rPr lang="en-US">
                <a:sym typeface="Symbol" charset="2"/>
              </a:rPr>
              <a:t> </a:t>
            </a:r>
            <a:r>
              <a:rPr lang="en-US"/>
              <a:t>E </a:t>
            </a:r>
            <a:r>
              <a:rPr lang="en-US" sz="2000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/>
              <a:t>* E</a:t>
            </a:r>
          </a:p>
        </p:txBody>
      </p:sp>
      <p:sp>
        <p:nvSpPr>
          <p:cNvPr id="341006" name="Line 14"/>
          <p:cNvSpPr>
            <a:spLocks noChangeShapeType="1"/>
          </p:cNvSpPr>
          <p:nvPr/>
        </p:nvSpPr>
        <p:spPr bwMode="auto">
          <a:xfrm>
            <a:off x="533400" y="4953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07" name="Text Box 15"/>
          <p:cNvSpPr txBox="1">
            <a:spLocks noChangeArrowheads="1"/>
          </p:cNvSpPr>
          <p:nvPr/>
        </p:nvSpPr>
        <p:spPr bwMode="auto">
          <a:xfrm>
            <a:off x="898525" y="4327525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E</a:t>
            </a:r>
          </a:p>
        </p:txBody>
      </p:sp>
      <p:sp>
        <p:nvSpPr>
          <p:cNvPr id="341009" name="Line 17"/>
          <p:cNvSpPr>
            <a:spLocks noChangeShapeType="1"/>
          </p:cNvSpPr>
          <p:nvPr/>
        </p:nvSpPr>
        <p:spPr bwMode="auto">
          <a:xfrm flipV="1">
            <a:off x="3733800" y="41910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10" name="Line 18"/>
          <p:cNvSpPr>
            <a:spLocks noChangeShapeType="1"/>
          </p:cNvSpPr>
          <p:nvPr/>
        </p:nvSpPr>
        <p:spPr bwMode="auto">
          <a:xfrm>
            <a:off x="3733800" y="5257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11" name="Text Box 19"/>
          <p:cNvSpPr txBox="1">
            <a:spLocks noChangeArrowheads="1"/>
          </p:cNvSpPr>
          <p:nvPr/>
        </p:nvSpPr>
        <p:spPr bwMode="auto">
          <a:xfrm>
            <a:off x="4022725" y="4022725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341012" name="Text Box 20"/>
          <p:cNvSpPr txBox="1">
            <a:spLocks noChangeArrowheads="1"/>
          </p:cNvSpPr>
          <p:nvPr/>
        </p:nvSpPr>
        <p:spPr bwMode="auto">
          <a:xfrm>
            <a:off x="4038600" y="5029200"/>
            <a:ext cx="358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*</a:t>
            </a:r>
          </a:p>
        </p:txBody>
      </p:sp>
      <p:sp>
        <p:nvSpPr>
          <p:cNvPr id="341013" name="Text Box 21"/>
          <p:cNvSpPr txBox="1">
            <a:spLocks noChangeArrowheads="1"/>
          </p:cNvSpPr>
          <p:nvPr/>
        </p:nvSpPr>
        <p:spPr bwMode="auto">
          <a:xfrm>
            <a:off x="6934200" y="32766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341014" name="Text Box 22"/>
          <p:cNvSpPr txBox="1">
            <a:spLocks noChangeArrowheads="1"/>
          </p:cNvSpPr>
          <p:nvPr/>
        </p:nvSpPr>
        <p:spPr bwMode="auto">
          <a:xfrm>
            <a:off x="1431925" y="1584325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10:</a:t>
            </a:r>
          </a:p>
        </p:txBody>
      </p:sp>
      <p:sp>
        <p:nvSpPr>
          <p:cNvPr id="341015" name="Text Box 23"/>
          <p:cNvSpPr txBox="1">
            <a:spLocks noChangeArrowheads="1"/>
          </p:cNvSpPr>
          <p:nvPr/>
        </p:nvSpPr>
        <p:spPr bwMode="auto">
          <a:xfrm>
            <a:off x="1524000" y="38100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7:</a:t>
            </a:r>
          </a:p>
        </p:txBody>
      </p:sp>
      <p:sp>
        <p:nvSpPr>
          <p:cNvPr id="341016" name="Text Box 24"/>
          <p:cNvSpPr txBox="1">
            <a:spLocks noChangeArrowheads="1"/>
          </p:cNvSpPr>
          <p:nvPr/>
        </p:nvSpPr>
        <p:spPr bwMode="auto">
          <a:xfrm>
            <a:off x="6080125" y="3946525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341017" name="Text Box 25"/>
          <p:cNvSpPr txBox="1">
            <a:spLocks noChangeArrowheads="1"/>
          </p:cNvSpPr>
          <p:nvPr/>
        </p:nvSpPr>
        <p:spPr bwMode="auto">
          <a:xfrm>
            <a:off x="5943600" y="50292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341018" name="Text Box 26"/>
          <p:cNvSpPr txBox="1">
            <a:spLocks noChangeArrowheads="1"/>
          </p:cNvSpPr>
          <p:nvPr/>
        </p:nvSpPr>
        <p:spPr bwMode="auto">
          <a:xfrm>
            <a:off x="8001000" y="3276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341019" name="Line 27"/>
          <p:cNvSpPr>
            <a:spLocks noChangeShapeType="1"/>
          </p:cNvSpPr>
          <p:nvPr/>
        </p:nvSpPr>
        <p:spPr bwMode="auto">
          <a:xfrm>
            <a:off x="5867400" y="38100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20" name="Line 28"/>
          <p:cNvSpPr>
            <a:spLocks noChangeShapeType="1"/>
          </p:cNvSpPr>
          <p:nvPr/>
        </p:nvSpPr>
        <p:spPr bwMode="auto">
          <a:xfrm>
            <a:off x="6629400" y="30480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21" name="Line 29"/>
          <p:cNvSpPr>
            <a:spLocks noChangeShapeType="1"/>
          </p:cNvSpPr>
          <p:nvPr/>
        </p:nvSpPr>
        <p:spPr bwMode="auto">
          <a:xfrm>
            <a:off x="7772400" y="30480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22" name="Line 30"/>
          <p:cNvSpPr>
            <a:spLocks noChangeShapeType="1"/>
          </p:cNvSpPr>
          <p:nvPr/>
        </p:nvSpPr>
        <p:spPr bwMode="auto">
          <a:xfrm>
            <a:off x="5715000" y="46482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23" name="Line 31"/>
          <p:cNvSpPr>
            <a:spLocks noChangeShapeType="1"/>
          </p:cNvSpPr>
          <p:nvPr/>
        </p:nvSpPr>
        <p:spPr bwMode="auto">
          <a:xfrm>
            <a:off x="5715000" y="5715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025" name="Text Box 33"/>
          <p:cNvSpPr txBox="1">
            <a:spLocks noChangeArrowheads="1"/>
          </p:cNvSpPr>
          <p:nvPr/>
        </p:nvSpPr>
        <p:spPr bwMode="auto">
          <a:xfrm>
            <a:off x="7848600" y="3962400"/>
            <a:ext cx="776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Shift</a:t>
            </a:r>
          </a:p>
        </p:txBody>
      </p:sp>
      <p:sp>
        <p:nvSpPr>
          <p:cNvPr id="341026" name="Text Box 34"/>
          <p:cNvSpPr txBox="1">
            <a:spLocks noChangeArrowheads="1"/>
          </p:cNvSpPr>
          <p:nvPr/>
        </p:nvSpPr>
        <p:spPr bwMode="auto">
          <a:xfrm>
            <a:off x="6858000" y="4953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R2</a:t>
            </a:r>
          </a:p>
        </p:txBody>
      </p:sp>
      <p:sp>
        <p:nvSpPr>
          <p:cNvPr id="341027" name="Text Box 35"/>
          <p:cNvSpPr txBox="1">
            <a:spLocks noChangeArrowheads="1"/>
          </p:cNvSpPr>
          <p:nvPr/>
        </p:nvSpPr>
        <p:spPr bwMode="auto">
          <a:xfrm>
            <a:off x="7924800" y="4953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R2</a:t>
            </a:r>
          </a:p>
        </p:txBody>
      </p:sp>
      <p:sp>
        <p:nvSpPr>
          <p:cNvPr id="341028" name="Text Box 36"/>
          <p:cNvSpPr txBox="1">
            <a:spLocks noChangeArrowheads="1"/>
          </p:cNvSpPr>
          <p:nvPr/>
        </p:nvSpPr>
        <p:spPr bwMode="auto">
          <a:xfrm>
            <a:off x="6858000" y="39624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R1</a:t>
            </a:r>
          </a:p>
        </p:txBody>
      </p:sp>
      <p:sp>
        <p:nvSpPr>
          <p:cNvPr id="341029" name="Text Box 37"/>
          <p:cNvSpPr txBox="1">
            <a:spLocks noChangeArrowheads="1"/>
          </p:cNvSpPr>
          <p:nvPr/>
        </p:nvSpPr>
        <p:spPr bwMode="auto">
          <a:xfrm>
            <a:off x="5715000" y="1905000"/>
            <a:ext cx="3055938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ym typeface="Symbol" charset="2"/>
              </a:rPr>
              <a:t>E  E + E, &gt; +, &lt; *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charset="2"/>
              </a:rPr>
              <a:t>E  E * E, &gt; +, &gt; *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25" grpId="0"/>
      <p:bldP spid="341026" grpId="0"/>
      <p:bldP spid="341027" grpId="0"/>
      <p:bldP spid="341028" grpId="0"/>
      <p:bldP spid="3410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Parsing - Summary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Top-down vs. bottom-up</a:t>
            </a:r>
          </a:p>
          <a:p>
            <a:r>
              <a:rPr lang="en-US" sz="2800"/>
              <a:t>Lookahead: FIRST and FOLLOW sets</a:t>
            </a:r>
          </a:p>
          <a:p>
            <a:r>
              <a:rPr lang="en-US" sz="2800"/>
              <a:t>LL(1) – Parsing: </a:t>
            </a:r>
            <a:r>
              <a:rPr lang="en-US" sz="2800" i="1"/>
              <a:t>O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 time complexity</a:t>
            </a:r>
          </a:p>
          <a:p>
            <a:pPr lvl="1"/>
            <a:r>
              <a:rPr lang="en-US" sz="2400"/>
              <a:t>recursive-descent and table-driven predictive parsing</a:t>
            </a:r>
          </a:p>
          <a:p>
            <a:r>
              <a:rPr lang="en-US" sz="2800"/>
              <a:t>LR(k) – Parsing : </a:t>
            </a:r>
            <a:r>
              <a:rPr lang="en-US" sz="2800" i="1"/>
              <a:t>O</a:t>
            </a:r>
            <a:r>
              <a:rPr lang="en-US" sz="2800"/>
              <a:t>(</a:t>
            </a:r>
            <a:r>
              <a:rPr lang="en-US" sz="2800" i="1"/>
              <a:t>n</a:t>
            </a:r>
            <a:r>
              <a:rPr lang="en-US" sz="2800"/>
              <a:t>) time complexity</a:t>
            </a:r>
          </a:p>
          <a:p>
            <a:pPr lvl="1"/>
            <a:r>
              <a:rPr lang="en-US" sz="2400"/>
              <a:t>LR(0), SLR(1), LR(1), LALR(1)</a:t>
            </a:r>
          </a:p>
          <a:p>
            <a:r>
              <a:rPr lang="en-US" sz="2800"/>
              <a:t>Resolving shift/reduce conflicts</a:t>
            </a:r>
          </a:p>
          <a:p>
            <a:pPr lvl="1"/>
            <a:r>
              <a:rPr lang="en-US" sz="2400"/>
              <a:t>using precedence, associativity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54E9-0610-7043-B023-2390B0BF7BBC}" type="slidenum">
              <a:rPr lang="en-US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 autoUpdateAnimBg="0"/>
    </p:bldLst>
  </p:timing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6836</TotalTime>
  <Words>578</Words>
  <Application>Microsoft Macintosh PowerPoint</Application>
  <PresentationFormat>On-screen Show (4:3)</PresentationFormat>
  <Paragraphs>112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Times</vt:lpstr>
      <vt:lpstr>Times New Roman</vt:lpstr>
      <vt:lpstr>1_Blank Presentation</vt:lpstr>
      <vt:lpstr>LR Parsing</vt:lpstr>
      <vt:lpstr>S/R &amp; ambiguous grammars</vt:lpstr>
      <vt:lpstr>Dangling ‘else’</vt:lpstr>
      <vt:lpstr>Precedence &amp; Associativity</vt:lpstr>
      <vt:lpstr>Precedence Relations</vt:lpstr>
      <vt:lpstr>Precedence Relations</vt:lpstr>
      <vt:lpstr>Precedence Relations</vt:lpstr>
      <vt:lpstr>Precedence &amp; Associativity</vt:lpstr>
      <vt:lpstr>Parsing - Summary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894</cp:revision>
  <cp:lastPrinted>2019-07-04T07:22:00Z</cp:lastPrinted>
  <dcterms:created xsi:type="dcterms:W3CDTF">2011-10-22T06:03:11Z</dcterms:created>
  <dcterms:modified xsi:type="dcterms:W3CDTF">2019-07-04T07:35:52Z</dcterms:modified>
</cp:coreProperties>
</file>