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382" r:id="rId2"/>
    <p:sldId id="314" r:id="rId3"/>
    <p:sldId id="276" r:id="rId4"/>
    <p:sldId id="277" r:id="rId5"/>
    <p:sldId id="359" r:id="rId6"/>
    <p:sldId id="360" r:id="rId7"/>
    <p:sldId id="361" r:id="rId8"/>
    <p:sldId id="373" r:id="rId9"/>
    <p:sldId id="362" r:id="rId10"/>
    <p:sldId id="281" r:id="rId11"/>
    <p:sldId id="282" r:id="rId12"/>
    <p:sldId id="283" r:id="rId13"/>
    <p:sldId id="284" r:id="rId14"/>
    <p:sldId id="285" r:id="rId15"/>
    <p:sldId id="286" r:id="rId16"/>
    <p:sldId id="370" r:id="rId17"/>
    <p:sldId id="371" r:id="rId18"/>
    <p:sldId id="372" r:id="rId19"/>
    <p:sldId id="353" r:id="rId20"/>
    <p:sldId id="289" r:id="rId21"/>
    <p:sldId id="288" r:id="rId22"/>
    <p:sldId id="292" r:id="rId23"/>
    <p:sldId id="293" r:id="rId24"/>
    <p:sldId id="291" r:id="rId25"/>
    <p:sldId id="290" r:id="rId26"/>
    <p:sldId id="294" r:id="rId27"/>
    <p:sldId id="295" r:id="rId28"/>
    <p:sldId id="332" r:id="rId29"/>
    <p:sldId id="341" r:id="rId30"/>
    <p:sldId id="298" r:id="rId31"/>
    <p:sldId id="297" r:id="rId32"/>
    <p:sldId id="299" r:id="rId33"/>
    <p:sldId id="300" r:id="rId34"/>
    <p:sldId id="367" r:id="rId35"/>
    <p:sldId id="364" r:id="rId36"/>
    <p:sldId id="365" r:id="rId37"/>
    <p:sldId id="366" r:id="rId38"/>
    <p:sldId id="368" r:id="rId39"/>
    <p:sldId id="369" r:id="rId40"/>
    <p:sldId id="354" r:id="rId41"/>
    <p:sldId id="363" r:id="rId42"/>
    <p:sldId id="333" r:id="rId43"/>
    <p:sldId id="378" r:id="rId44"/>
    <p:sldId id="357" r:id="rId45"/>
    <p:sldId id="336" r:id="rId46"/>
    <p:sldId id="347" r:id="rId47"/>
    <p:sldId id="375" r:id="rId48"/>
    <p:sldId id="374" r:id="rId49"/>
    <p:sldId id="338" r:id="rId50"/>
    <p:sldId id="339" r:id="rId51"/>
    <p:sldId id="330" r:id="rId52"/>
    <p:sldId id="379" r:id="rId53"/>
    <p:sldId id="381" r:id="rId54"/>
    <p:sldId id="380" r:id="rId55"/>
    <p:sldId id="340" r:id="rId56"/>
    <p:sldId id="376" r:id="rId57"/>
    <p:sldId id="377" r:id="rId58"/>
    <p:sldId id="350" r:id="rId59"/>
    <p:sldId id="351" r:id="rId60"/>
    <p:sldId id="352" r:id="rId61"/>
    <p:sldId id="358" r:id="rId62"/>
    <p:sldId id="348" r:id="rId63"/>
    <p:sldId id="342" r:id="rId64"/>
    <p:sldId id="302" r:id="rId65"/>
    <p:sldId id="304" r:id="rId66"/>
    <p:sldId id="318" r:id="rId67"/>
    <p:sldId id="303" r:id="rId68"/>
    <p:sldId id="305" r:id="rId69"/>
    <p:sldId id="307" r:id="rId70"/>
    <p:sldId id="319" r:id="rId71"/>
    <p:sldId id="320" r:id="rId72"/>
    <p:sldId id="321" r:id="rId73"/>
    <p:sldId id="322" r:id="rId74"/>
    <p:sldId id="331" r:id="rId75"/>
    <p:sldId id="323" r:id="rId76"/>
    <p:sldId id="345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41"/>
  </p:normalViewPr>
  <p:slideViewPr>
    <p:cSldViewPr>
      <p:cViewPr varScale="1">
        <p:scale>
          <a:sx n="112" d="100"/>
          <a:sy n="112" d="100"/>
        </p:scale>
        <p:origin x="6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AD1B2-907A-434E-9E93-5E7899819049}" type="slidenum">
              <a:rPr lang="en-US"/>
              <a:pPr/>
              <a:t>19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9913F-7A21-904E-BD1D-D8F86FD355E2}" type="slidenum">
              <a:rPr lang="en-US"/>
              <a:pPr/>
              <a:t>20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7A1BE-1C62-3A45-9B11-3CB8F99B447F}" type="slidenum">
              <a:rPr lang="en-US"/>
              <a:pPr/>
              <a:t>21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067A-BD3E-CF4F-8F54-49D16E375443}" type="slidenum">
              <a:rPr lang="en-US"/>
              <a:pPr/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3FE06-CDE6-234D-8EE1-BA90EC5E8FD7}" type="slidenum">
              <a:rPr lang="en-US"/>
              <a:pPr/>
              <a:t>23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F6A19-0265-7147-B5CC-56B0FD819942}" type="slidenum">
              <a:rPr lang="en-US"/>
              <a:pPr/>
              <a:t>24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7285A-1E47-B647-B55C-230E0E7B36ED}" type="slidenum">
              <a:rPr lang="en-US"/>
              <a:pPr/>
              <a:t>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A5828-D511-1540-8856-B594916060D5}" type="slidenum">
              <a:rPr lang="en-US"/>
              <a:pPr/>
              <a:t>25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2F07D-E47A-0241-8627-845376DB2DBF}" type="slidenum">
              <a:rPr lang="en-US"/>
              <a:pPr/>
              <a:t>26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6560-AB50-104B-A1C7-7997DAEED9BA}" type="slidenum">
              <a:rPr lang="en-US"/>
              <a:pPr/>
              <a:t>27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attributes of an </a:t>
            </a:r>
            <a:r>
              <a:rPr lang="en-CA" i="1" dirty="0"/>
              <a:t>L</a:t>
            </a:r>
            <a:r>
              <a:rPr lang="en-CA" dirty="0"/>
              <a:t>-attributed definition can always be evaluated in depth-first order.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5BA25-9CCC-3249-868A-CAF9A257BE83}" type="slidenum">
              <a:rPr lang="en-US"/>
              <a:pPr/>
              <a:t>28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55207-4C1F-4B4E-8795-4B3308D7BA8B}" type="slidenum">
              <a:rPr lang="en-US"/>
              <a:pPr/>
              <a:t>29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C31E7-1180-BF4E-BB89-093C24D9E9FB}" type="slidenum">
              <a:rPr lang="en-US"/>
              <a:pPr/>
              <a:t>30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C9D04-A61D-9D4C-916F-9CB98968C426}" type="slidenum">
              <a:rPr lang="en-US"/>
              <a:pPr/>
              <a:t>31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569B4-0479-1947-A516-0A6CAC586210}" type="slidenum">
              <a:rPr lang="en-US"/>
              <a:pPr/>
              <a:t>32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34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62F78-D408-724A-BF8C-FF4837CBB60A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35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36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37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38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39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40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569B4-0479-1947-A516-0A6CAC586210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88DD5-49CE-B84D-8DB0-2FA968EF1C3B}" type="slidenum">
              <a:rPr lang="en-US"/>
              <a:pPr/>
              <a:t>42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67CE-9F1A-7042-8873-65C9B9F32FD9}" type="slidenum">
              <a:rPr lang="en-US"/>
              <a:pPr/>
              <a:t>43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94410-5BB3-0743-8A6D-AD1BAFE9B3A9}" type="slidenum">
              <a:rPr lang="en-US"/>
              <a:pPr/>
              <a:t>44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A2155-141D-8945-AEE2-F786095EA7DF}" type="slidenum">
              <a:rPr lang="en-US"/>
              <a:pPr/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67CE-9F1A-7042-8873-65C9B9F32FD9}" type="slidenum">
              <a:rPr lang="en-US"/>
              <a:pPr/>
              <a:t>45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6FAF0-3817-6D40-88BC-BB8D17BA0515}" type="slidenum">
              <a:rPr lang="en-US"/>
              <a:pPr/>
              <a:t>47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94410-5BB3-0743-8A6D-AD1BAFE9B3A9}" type="slidenum">
              <a:rPr lang="en-US"/>
              <a:pPr/>
              <a:t>48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C488E-277F-5749-80D2-6F62FF1B20FD}" type="slidenum">
              <a:rPr lang="en-US"/>
              <a:pPr/>
              <a:t>49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C4E2B-9BD9-F346-BEED-CC571211EDA6}" type="slidenum">
              <a:rPr lang="en-US"/>
              <a:pPr/>
              <a:t>50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5AC4E-C206-094F-95AE-A0BC7BAACC6E}" type="slidenum">
              <a:rPr lang="en-US"/>
              <a:pPr/>
              <a:t>51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10F8D-9169-4644-B0E3-092DF6DD30A2}" type="slidenum">
              <a:rPr lang="en-US"/>
              <a:pPr/>
              <a:t>55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29D31-0369-7A47-968D-E1B77977B51A}" type="slidenum">
              <a:rPr lang="en-US"/>
              <a:pPr/>
              <a:t>56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you have a LL grammar with L-attributed</a:t>
            </a:r>
            <a:r>
              <a:rPr lang="en-US" baseline="0" dirty="0"/>
              <a:t> definitions, but you would like to use a simple bottom-up parser which performs actions just at the reduction, you can use Marker non-terminals</a:t>
            </a: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29D31-0369-7A47-968D-E1B77977B51A}" type="slidenum">
              <a:rPr lang="en-US"/>
              <a:pPr/>
              <a:t>57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0F702-C3A2-6749-B5C1-16497FDCF9FB}" type="slidenum">
              <a:rPr lang="en-US"/>
              <a:pPr/>
              <a:t>58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1F042-3694-5A43-8DB7-71BB041CA917}" type="slidenum">
              <a:rPr lang="en-US"/>
              <a:pPr/>
              <a:t>10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13BCE-E0A6-EE4C-AA9C-1154368A8E14}" type="slidenum">
              <a:rPr lang="en-US"/>
              <a:pPr/>
              <a:t>59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F3527-C233-D54C-BD6C-7AD335E44A19}" type="slidenum">
              <a:rPr lang="en-US"/>
              <a:pPr/>
              <a:t>60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8B359-90B7-5342-9387-26AD96736693}" type="slidenum">
              <a:rPr lang="en-US"/>
              <a:pPr/>
              <a:t>61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9B993-6468-4940-BD5C-588AE441FE1F}" type="slidenum">
              <a:rPr lang="en-US"/>
              <a:pPr/>
              <a:t>62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7CDA5-47F6-1F46-BBB8-B65734E0D019}" type="slidenum">
              <a:rPr lang="en-US"/>
              <a:pPr/>
              <a:t>63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BA84B-1EC1-DD4B-A7CC-8B5611EFA1F5}" type="slidenum">
              <a:rPr lang="en-US"/>
              <a:pPr/>
              <a:t>64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D9A9-0E2C-C34C-BBBD-01F5AFBCA372}" type="slidenum">
              <a:rPr lang="en-US"/>
              <a:pPr/>
              <a:t>65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112FE-CC2A-B047-9FCE-C010F3A3C197}" type="slidenum">
              <a:rPr lang="en-US"/>
              <a:pPr/>
              <a:t>66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DE2BE-AE82-784C-A8B6-0877490E788C}" type="slidenum">
              <a:rPr lang="en-US"/>
              <a:pPr/>
              <a:t>67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899EF-2760-E343-9792-FACC63F3DEE7}" type="slidenum">
              <a:rPr lang="en-US"/>
              <a:pPr/>
              <a:t>68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FB2A-8FCD-7D40-B725-BDC6487122CD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D8955-1110-2F49-A086-E7E69551D657}" type="slidenum">
              <a:rPr lang="en-US"/>
              <a:pPr/>
              <a:t>69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5E452-3305-A544-B0FA-F9B06E62CDED}" type="slidenum">
              <a:rPr lang="en-US"/>
              <a:pPr/>
              <a:t>70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73503-FDBA-F54D-BBE2-4AA130B1B2B4}" type="slidenum">
              <a:rPr lang="en-US"/>
              <a:pPr/>
              <a:t>71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C1E92-1E76-C94D-90ED-A674D1E41325}" type="slidenum">
              <a:rPr lang="en-US"/>
              <a:pPr/>
              <a:t>72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F196D-4B64-114E-AAC5-AC680512C3BA}" type="slidenum">
              <a:rPr lang="en-US"/>
              <a:pPr/>
              <a:t>73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91979-4B6D-B04D-A0CB-4576469FEED9}" type="slidenum">
              <a:rPr lang="en-US"/>
              <a:pPr/>
              <a:t>74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2FD11-96FC-B648-B795-D79F570EAD73}" type="slidenum">
              <a:rPr lang="en-US"/>
              <a:pPr/>
              <a:t>75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20BA6-941D-514D-9540-AA67DBBCC0ED}" type="slidenum">
              <a:rPr lang="en-US"/>
              <a:pPr/>
              <a:t>76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A7A9C-9897-AC49-89B2-D7C1E9968976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903E6-DA31-924E-9816-249E6B011956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8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7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1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6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1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8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F20B2-AEC3-6A42-B2F3-26D9A0DA1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0E0B67-940A-1642-BEDB-1ACB28CE49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4283968" y="548675"/>
            <a:ext cx="444678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</a:t>
            </a:r>
          </a:p>
        </p:txBody>
      </p:sp>
    </p:spTree>
    <p:extLst>
      <p:ext uri="{BB962C8B-B14F-4D97-AF65-F5344CB8AC3E}">
        <p14:creationId xmlns:p14="http://schemas.microsoft.com/office/powerpoint/2010/main" val="130168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definition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T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int</a:t>
            </a:r>
            <a:endParaRPr lang="en-US" sz="2800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$1.lexval;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T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int</a:t>
            </a:r>
            <a:r>
              <a:rPr lang="en-US" sz="2800" b="1" dirty="0">
                <a:sym typeface="Symbol" charset="2"/>
              </a:rPr>
              <a:t> *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$1.lexval * $3.val 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+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 +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(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A8348-4D17-5B48-9809-E76183E0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62400" y="2438400"/>
            <a:ext cx="3703309" cy="461665"/>
            <a:chOff x="3962400" y="2438400"/>
            <a:chExt cx="3703309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2438400"/>
              <a:ext cx="2636509" cy="46166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/>
                <a:t>yacc</a:t>
              </a:r>
              <a:r>
                <a:rPr lang="en-US" dirty="0"/>
                <a:t>: { $$ = $1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962400" y="2667000"/>
              <a:ext cx="91440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Expr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flow of the attributes in the </a:t>
            </a:r>
            <a:r>
              <a:rPr lang="en-US" i="1" dirty="0">
                <a:solidFill>
                  <a:schemeClr val="accent2"/>
                </a:solidFill>
              </a:rPr>
              <a:t>E</a:t>
            </a:r>
            <a:r>
              <a:rPr lang="en-US" dirty="0"/>
              <a:t> syntax-directed </a:t>
            </a:r>
            <a:r>
              <a:rPr lang="en-US" dirty="0" err="1"/>
              <a:t>defn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lhs attribute is computed using the </a:t>
            </a:r>
            <a:r>
              <a:rPr lang="en-US" dirty="0" err="1"/>
              <a:t>rhs</a:t>
            </a:r>
            <a:r>
              <a:rPr lang="en-US" dirty="0"/>
              <a:t> attributes</a:t>
            </a:r>
          </a:p>
          <a:p>
            <a:pPr>
              <a:lnSpc>
                <a:spcPct val="90000"/>
              </a:lnSpc>
            </a:pPr>
            <a:r>
              <a:rPr lang="en-US" dirty="0"/>
              <a:t>Purely bottom-up: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 attribute values of all children (</a:t>
            </a:r>
            <a:r>
              <a:rPr lang="en-US" dirty="0" err="1"/>
              <a:t>rhs</a:t>
            </a:r>
            <a:r>
              <a:rPr lang="en-US" dirty="0"/>
              <a:t>) in the parse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then use them to compute the attribute value of the parent (lhs)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E8CAB-F168-A140-AA3F-B11FE558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Synthesized Attributes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Synthesized attributes</a:t>
            </a:r>
            <a:r>
              <a:rPr lang="en-US" dirty="0"/>
              <a:t> are attributes that are computed purely bottom-up</a:t>
            </a:r>
          </a:p>
          <a:p>
            <a:r>
              <a:rPr lang="en-US" dirty="0"/>
              <a:t>A grammar with semantic actions (or syntax-directed definition) can choose to use </a:t>
            </a:r>
            <a:r>
              <a:rPr lang="en-US" i="1" dirty="0"/>
              <a:t>only</a:t>
            </a:r>
            <a:r>
              <a:rPr lang="en-US" dirty="0"/>
              <a:t> synthesized attributes</a:t>
            </a:r>
          </a:p>
          <a:p>
            <a:r>
              <a:rPr lang="en-US" dirty="0"/>
              <a:t>Such a grammar plus semantic actions is called an </a:t>
            </a:r>
            <a:r>
              <a:rPr lang="en-US" b="1" dirty="0">
                <a:solidFill>
                  <a:schemeClr val="accent2"/>
                </a:solidFill>
              </a:rPr>
              <a:t>S-attributed definition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102B4-8CB1-104C-B92E-A8BD9BCC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Synthesized attributes may not be sufficient for all cases that might arise for semantic checking and code generation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the (sub)grammar: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Id-comma-list</a:t>
            </a:r>
            <a:r>
              <a:rPr lang="en-US" dirty="0"/>
              <a:t> </a:t>
            </a:r>
            <a:r>
              <a:rPr lang="en-US" b="1" dirty="0"/>
              <a:t>;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Id-comma-list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FF80D-30D6-7045-B1AE-054E632B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  <a:endCxn id="32811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4BBBFD-71EA-2E4A-B97D-8DEDCCFD1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C02BEE-1B00-3C42-981E-208A8D0E8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685800" y="45720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00800" y="39624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  <p:extLst>
      <p:ext uri="{BB962C8B-B14F-4D97-AF65-F5344CB8AC3E}">
        <p14:creationId xmlns:p14="http://schemas.microsoft.com/office/powerpoint/2010/main" val="30740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BC363-1DE4-2143-AE5C-4B06EBF1B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685800" y="45720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600200" y="54102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00800" y="39624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6705600" y="50292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  <p:extLst>
      <p:ext uri="{BB962C8B-B14F-4D97-AF65-F5344CB8AC3E}">
        <p14:creationId xmlns:p14="http://schemas.microsoft.com/office/powerpoint/2010/main" val="30740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6A118-245C-904E-AFED-A3D41A031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685800" y="45720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600200" y="54102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810000" y="59436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00800" y="39624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6705600" y="50292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  <p:extLst>
      <p:ext uri="{BB962C8B-B14F-4D97-AF65-F5344CB8AC3E}">
        <p14:creationId xmlns:p14="http://schemas.microsoft.com/office/powerpoint/2010/main" val="307403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Var-decl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the attributes flow in the </a:t>
            </a:r>
            <a:r>
              <a:rPr lang="en-US" i="1" dirty="0" err="1">
                <a:solidFill>
                  <a:schemeClr val="accent2"/>
                </a:solidFill>
              </a:rPr>
              <a:t>Var-decl</a:t>
            </a:r>
            <a:r>
              <a:rPr lang="en-US" dirty="0"/>
              <a:t> grammar?</a:t>
            </a:r>
          </a:p>
          <a:p>
            <a:pPr>
              <a:lnSpc>
                <a:spcPct val="90000"/>
              </a:lnSpc>
            </a:pPr>
            <a:r>
              <a:rPr lang="en-US" b="1" dirty="0"/>
              <a:t>ID </a:t>
            </a:r>
            <a:r>
              <a:rPr lang="en-US" dirty="0"/>
              <a:t>takes its attribute value from its parent node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2"/>
                </a:solidFill>
              </a:rPr>
              <a:t>Id-Comma-List</a:t>
            </a:r>
            <a:r>
              <a:rPr lang="en-US" dirty="0"/>
              <a:t> takes its attribute from its left sibling </a:t>
            </a:r>
            <a:r>
              <a:rPr lang="en-US" i="1" dirty="0">
                <a:solidFill>
                  <a:schemeClr val="accent2"/>
                </a:solidFill>
              </a:rPr>
              <a:t>Type </a:t>
            </a:r>
            <a:r>
              <a:rPr lang="en-US" dirty="0"/>
              <a:t>(or from its parent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/>
                </a:solidFill>
              </a:rPr>
              <a:t>Id-Comma-list</a:t>
            </a:r>
            <a:r>
              <a:rPr lang="en-US" dirty="0"/>
              <a:t>)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DD1B8-D458-F44A-9816-1546E4A4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Translation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translation from parse trees into assembly/machine code</a:t>
            </a:r>
          </a:p>
          <a:p>
            <a:r>
              <a:rPr lang="en-US" dirty="0"/>
              <a:t>Representation of translations</a:t>
            </a:r>
          </a:p>
          <a:p>
            <a:pPr lvl="1"/>
            <a:r>
              <a:rPr lang="en-US" dirty="0"/>
              <a:t>Attribute Grammars (semantic actions for CFGs)</a:t>
            </a:r>
          </a:p>
          <a:p>
            <a:pPr lvl="1"/>
            <a:r>
              <a:rPr lang="en-US" dirty="0"/>
              <a:t>Tree Matching Code Generators</a:t>
            </a:r>
          </a:p>
          <a:p>
            <a:pPr lvl="1"/>
            <a:r>
              <a:rPr lang="en-US" dirty="0"/>
              <a:t>Tree Parsing Code Generators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4BCBF-9D35-2D49-9686-D9A55B8A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definition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Id-comma-list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{$2.in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       </a:t>
            </a:r>
            <a:r>
              <a:rPr lang="en-US" dirty="0"/>
              <a:t>{ $0.val = </a:t>
            </a:r>
            <a:r>
              <a:rPr lang="en-US" dirty="0" err="1"/>
              <a:t>int</a:t>
            </a:r>
            <a:r>
              <a:rPr lang="en-US" dirty="0"/>
              <a:t>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        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Symbol" charset="2"/>
              </a:rPr>
              <a:t>            </a:t>
            </a:r>
            <a:r>
              <a:rPr lang="en-US" dirty="0"/>
              <a:t>{ $0.val = </a:t>
            </a:r>
            <a:r>
              <a:rPr lang="en-US" dirty="0" err="1"/>
              <a:t>bool</a:t>
            </a:r>
            <a:r>
              <a:rPr lang="en-US" dirty="0"/>
              <a:t>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{ $1.val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Id-comma-list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{ $1.val = $0.in; $3.in = $0.in;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03EB5-8A66-1941-A393-ABBEFB95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Inherited attributes</a:t>
            </a:r>
            <a:r>
              <a:rPr lang="en-US" dirty="0"/>
              <a:t> are attributes that are computed at a node based on attributes from siblings or the parent</a:t>
            </a:r>
          </a:p>
          <a:p>
            <a:r>
              <a:rPr lang="en-US" dirty="0"/>
              <a:t>Typically we combine synthesized attributes and inherited attributes</a:t>
            </a:r>
          </a:p>
          <a:p>
            <a:r>
              <a:rPr lang="en-US" dirty="0"/>
              <a:t>It is possible to convert the grammar into a form that </a:t>
            </a:r>
            <a:r>
              <a:rPr lang="en-US" i="1" dirty="0"/>
              <a:t>only</a:t>
            </a:r>
            <a:r>
              <a:rPr lang="en-US" dirty="0"/>
              <a:t> uses synthesized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F0B9C-79DE-7645-80D4-7C88CFC6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Inherited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55096-37FB-604E-8A03-6618ECFB63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181600" y="17526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Var-decl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724400" y="25146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8077200" y="2514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;</a:t>
            </a:r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133600" y="51054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276600" y="34290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858000" y="2514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334000" y="34290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629400" y="34290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286000" y="5867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int</a:t>
            </a:r>
            <a:endParaRPr lang="en-US"/>
          </a:p>
        </p:txBody>
      </p:sp>
      <p:cxnSp>
        <p:nvCxnSpPr>
          <p:cNvPr id="39948" name="AutoShape 12"/>
          <p:cNvCxnSpPr>
            <a:cxnSpLocks noChangeShapeType="1"/>
            <a:stCxn id="39939" idx="2"/>
            <a:endCxn id="39940" idx="0"/>
          </p:cNvCxnSpPr>
          <p:nvPr/>
        </p:nvCxnSpPr>
        <p:spPr bwMode="auto">
          <a:xfrm flipH="1">
            <a:off x="5367338" y="2209800"/>
            <a:ext cx="4397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49" name="AutoShape 13"/>
          <p:cNvCxnSpPr>
            <a:cxnSpLocks noChangeShapeType="1"/>
            <a:stCxn id="39939" idx="2"/>
            <a:endCxn id="39944" idx="0"/>
          </p:cNvCxnSpPr>
          <p:nvPr/>
        </p:nvCxnSpPr>
        <p:spPr bwMode="auto">
          <a:xfrm>
            <a:off x="5807075" y="2209800"/>
            <a:ext cx="1312863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0" name="AutoShape 14"/>
          <p:cNvCxnSpPr>
            <a:cxnSpLocks noChangeShapeType="1"/>
            <a:stCxn id="39939" idx="2"/>
            <a:endCxn id="39941" idx="0"/>
          </p:cNvCxnSpPr>
          <p:nvPr/>
        </p:nvCxnSpPr>
        <p:spPr bwMode="auto">
          <a:xfrm>
            <a:off x="5807075" y="2209800"/>
            <a:ext cx="2413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1" name="AutoShape 15"/>
          <p:cNvCxnSpPr>
            <a:cxnSpLocks noChangeShapeType="1"/>
            <a:stCxn id="39940" idx="2"/>
            <a:endCxn id="39943" idx="0"/>
          </p:cNvCxnSpPr>
          <p:nvPr/>
        </p:nvCxnSpPr>
        <p:spPr bwMode="auto">
          <a:xfrm flipH="1">
            <a:off x="3919538" y="2971800"/>
            <a:ext cx="1447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2" name="AutoShape 16"/>
          <p:cNvCxnSpPr>
            <a:cxnSpLocks noChangeShapeType="1"/>
            <a:stCxn id="39940" idx="2"/>
            <a:endCxn id="39945" idx="0"/>
          </p:cNvCxnSpPr>
          <p:nvPr/>
        </p:nvCxnSpPr>
        <p:spPr bwMode="auto">
          <a:xfrm>
            <a:off x="5367338" y="29718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3" name="AutoShape 17"/>
          <p:cNvCxnSpPr>
            <a:cxnSpLocks noChangeShapeType="1"/>
            <a:stCxn id="39940" idx="2"/>
            <a:endCxn id="39946" idx="0"/>
          </p:cNvCxnSpPr>
          <p:nvPr/>
        </p:nvCxnSpPr>
        <p:spPr bwMode="auto">
          <a:xfrm>
            <a:off x="5367338" y="2971800"/>
            <a:ext cx="13922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1905000" y="43434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3962400" y="43434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cxnSp>
        <p:nvCxnSpPr>
          <p:cNvPr id="39957" name="AutoShape 21"/>
          <p:cNvCxnSpPr>
            <a:cxnSpLocks noChangeShapeType="1"/>
            <a:stCxn id="39943" idx="2"/>
            <a:endCxn id="39954" idx="0"/>
          </p:cNvCxnSpPr>
          <p:nvPr/>
        </p:nvCxnSpPr>
        <p:spPr bwMode="auto">
          <a:xfrm flipH="1">
            <a:off x="2547938" y="38862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8" name="AutoShape 22"/>
          <p:cNvCxnSpPr>
            <a:cxnSpLocks noChangeShapeType="1"/>
            <a:stCxn id="39943" idx="2"/>
            <a:endCxn id="39955" idx="0"/>
          </p:cNvCxnSpPr>
          <p:nvPr/>
        </p:nvCxnSpPr>
        <p:spPr bwMode="auto">
          <a:xfrm>
            <a:off x="3919538" y="3886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9" name="AutoShape 23"/>
          <p:cNvCxnSpPr>
            <a:cxnSpLocks noChangeShapeType="1"/>
            <a:stCxn id="39943" idx="2"/>
            <a:endCxn id="39956" idx="0"/>
          </p:cNvCxnSpPr>
          <p:nvPr/>
        </p:nvCxnSpPr>
        <p:spPr bwMode="auto">
          <a:xfrm>
            <a:off x="3919538" y="3886200"/>
            <a:ext cx="14684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0" name="AutoShape 24"/>
          <p:cNvCxnSpPr>
            <a:cxnSpLocks noChangeShapeType="1"/>
            <a:stCxn id="39954" idx="2"/>
            <a:endCxn id="39942" idx="0"/>
          </p:cNvCxnSpPr>
          <p:nvPr/>
        </p:nvCxnSpPr>
        <p:spPr bwMode="auto">
          <a:xfrm flipH="1">
            <a:off x="2540000" y="4800600"/>
            <a:ext cx="793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1" name="AutoShape 25"/>
          <p:cNvCxnSpPr>
            <a:cxnSpLocks noChangeShapeType="1"/>
            <a:stCxn id="39942" idx="2"/>
            <a:endCxn id="39947" idx="0"/>
          </p:cNvCxnSpPr>
          <p:nvPr/>
        </p:nvCxnSpPr>
        <p:spPr bwMode="auto">
          <a:xfrm>
            <a:off x="2540000" y="5562600"/>
            <a:ext cx="15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867400" y="5257800"/>
            <a:ext cx="1876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/>
              <a:t>int x, y, z ;</a:t>
            </a:r>
            <a:endParaRPr lang="en-US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Inherited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53D66-DB77-C641-8B6A-BDE41F9FD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181600" y="17526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Var-decl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724400" y="25146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077200" y="2514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;</a:t>
            </a:r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133600" y="51054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276600" y="34290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858000" y="2514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334000" y="34290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629400" y="34290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286000" y="5867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int</a:t>
            </a:r>
            <a:endParaRPr lang="en-US"/>
          </a:p>
        </p:txBody>
      </p:sp>
      <p:cxnSp>
        <p:nvCxnSpPr>
          <p:cNvPr id="40972" name="AutoShape 12"/>
          <p:cNvCxnSpPr>
            <a:cxnSpLocks noChangeShapeType="1"/>
            <a:stCxn id="40963" idx="2"/>
            <a:endCxn id="40964" idx="0"/>
          </p:cNvCxnSpPr>
          <p:nvPr/>
        </p:nvCxnSpPr>
        <p:spPr bwMode="auto">
          <a:xfrm flipH="1">
            <a:off x="5367338" y="2209800"/>
            <a:ext cx="4397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3" name="AutoShape 13"/>
          <p:cNvCxnSpPr>
            <a:cxnSpLocks noChangeShapeType="1"/>
            <a:stCxn id="40963" idx="2"/>
            <a:endCxn id="40968" idx="0"/>
          </p:cNvCxnSpPr>
          <p:nvPr/>
        </p:nvCxnSpPr>
        <p:spPr bwMode="auto">
          <a:xfrm>
            <a:off x="5807075" y="2209800"/>
            <a:ext cx="1312863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4" name="AutoShape 14"/>
          <p:cNvCxnSpPr>
            <a:cxnSpLocks noChangeShapeType="1"/>
            <a:stCxn id="40963" idx="2"/>
            <a:endCxn id="40965" idx="0"/>
          </p:cNvCxnSpPr>
          <p:nvPr/>
        </p:nvCxnSpPr>
        <p:spPr bwMode="auto">
          <a:xfrm>
            <a:off x="5807075" y="2209800"/>
            <a:ext cx="2413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5" name="AutoShape 15"/>
          <p:cNvCxnSpPr>
            <a:cxnSpLocks noChangeShapeType="1"/>
            <a:stCxn id="40964" idx="2"/>
            <a:endCxn id="40967" idx="0"/>
          </p:cNvCxnSpPr>
          <p:nvPr/>
        </p:nvCxnSpPr>
        <p:spPr bwMode="auto">
          <a:xfrm flipH="1">
            <a:off x="3919538" y="2971800"/>
            <a:ext cx="1447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6" name="AutoShape 16"/>
          <p:cNvCxnSpPr>
            <a:cxnSpLocks noChangeShapeType="1"/>
            <a:stCxn id="40964" idx="2"/>
            <a:endCxn id="40969" idx="0"/>
          </p:cNvCxnSpPr>
          <p:nvPr/>
        </p:nvCxnSpPr>
        <p:spPr bwMode="auto">
          <a:xfrm>
            <a:off x="5367338" y="29718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7" name="AutoShape 17"/>
          <p:cNvCxnSpPr>
            <a:cxnSpLocks noChangeShapeType="1"/>
            <a:stCxn id="40964" idx="2"/>
            <a:endCxn id="40970" idx="0"/>
          </p:cNvCxnSpPr>
          <p:nvPr/>
        </p:nvCxnSpPr>
        <p:spPr bwMode="auto">
          <a:xfrm>
            <a:off x="5367338" y="2971800"/>
            <a:ext cx="13922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1905000" y="43434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3962400" y="43434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cxnSp>
        <p:nvCxnSpPr>
          <p:cNvPr id="40981" name="AutoShape 21"/>
          <p:cNvCxnSpPr>
            <a:cxnSpLocks noChangeShapeType="1"/>
            <a:stCxn id="40967" idx="2"/>
            <a:endCxn id="40978" idx="0"/>
          </p:cNvCxnSpPr>
          <p:nvPr/>
        </p:nvCxnSpPr>
        <p:spPr bwMode="auto">
          <a:xfrm flipH="1">
            <a:off x="2547938" y="38862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2" name="AutoShape 22"/>
          <p:cNvCxnSpPr>
            <a:cxnSpLocks noChangeShapeType="1"/>
            <a:stCxn id="40967" idx="2"/>
            <a:endCxn id="40979" idx="0"/>
          </p:cNvCxnSpPr>
          <p:nvPr/>
        </p:nvCxnSpPr>
        <p:spPr bwMode="auto">
          <a:xfrm>
            <a:off x="3919538" y="3886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3" name="AutoShape 23"/>
          <p:cNvCxnSpPr>
            <a:cxnSpLocks noChangeShapeType="1"/>
            <a:stCxn id="40967" idx="2"/>
            <a:endCxn id="40980" idx="0"/>
          </p:cNvCxnSpPr>
          <p:nvPr/>
        </p:nvCxnSpPr>
        <p:spPr bwMode="auto">
          <a:xfrm>
            <a:off x="3919538" y="3886200"/>
            <a:ext cx="14684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4" name="AutoShape 24"/>
          <p:cNvCxnSpPr>
            <a:cxnSpLocks noChangeShapeType="1"/>
            <a:stCxn id="40978" idx="2"/>
            <a:endCxn id="40966" idx="0"/>
          </p:cNvCxnSpPr>
          <p:nvPr/>
        </p:nvCxnSpPr>
        <p:spPr bwMode="auto">
          <a:xfrm flipH="1">
            <a:off x="2540000" y="4800600"/>
            <a:ext cx="793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5" name="AutoShape 25"/>
          <p:cNvCxnSpPr>
            <a:cxnSpLocks noChangeShapeType="1"/>
            <a:stCxn id="40966" idx="2"/>
            <a:endCxn id="40971" idx="0"/>
          </p:cNvCxnSpPr>
          <p:nvPr/>
        </p:nvCxnSpPr>
        <p:spPr bwMode="auto">
          <a:xfrm>
            <a:off x="2540000" y="5562600"/>
            <a:ext cx="15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5867400" y="5257800"/>
            <a:ext cx="1876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/>
              <a:t>int x, y, z ;</a:t>
            </a:r>
            <a:endParaRPr lang="en-US" sz="320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228600" y="3886200"/>
            <a:ext cx="2227263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Type-list.val=int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1066800" y="3124200"/>
            <a:ext cx="2227263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Type-</a:t>
            </a:r>
            <a:r>
              <a:rPr lang="en-US" dirty="0" err="1"/>
              <a:t>list.val</a:t>
            </a:r>
            <a:r>
              <a:rPr lang="en-US" dirty="0"/>
              <a:t>=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514600" y="2438400"/>
            <a:ext cx="2227263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Type-list.val=int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2895600" y="1600200"/>
            <a:ext cx="2192338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Var-decl.val=int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7" grpId="0" animBg="1" autoUpdateAnimBg="0"/>
      <p:bldP spid="40988" grpId="0" animBg="1" autoUpdateAnimBg="0"/>
      <p:bldP spid="40989" grpId="0" animBg="1" autoUpdateAnimBg="0"/>
      <p:bldP spid="4099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Removing inherited attributes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04056" y="154644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Type-list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</a:t>
            </a:r>
            <a:r>
              <a:rPr lang="en-US" dirty="0" err="1"/>
              <a:t>int</a:t>
            </a:r>
            <a:r>
              <a:rPr lang="en-US" dirty="0"/>
              <a:t>; }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</a:t>
            </a:r>
            <a:r>
              <a:rPr lang="en-US" dirty="0" err="1"/>
              <a:t>bool</a:t>
            </a:r>
            <a:r>
              <a:rPr lang="en-US" dirty="0"/>
              <a:t>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5D069-D506-FA40-A690-1B7CADB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of inherited attributes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syntax directed </a:t>
            </a:r>
            <a:r>
              <a:rPr lang="en-US" dirty="0" err="1"/>
              <a:t>defns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L M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$1.in = $0.in; $2.in = $1.val; $0.val = $2.val;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Q 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$2.in = $0.in; $1.in = $2.val; $0.val = $1.val; }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Problematic definition: </a:t>
            </a:r>
            <a:r>
              <a:rPr lang="en-US" sz="2800" dirty="0">
                <a:sym typeface="Symbol" charset="2"/>
              </a:rPr>
              <a:t>$1.in = $2.val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Difference between incremental processing vs. using the completed parse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CE561-A950-AD46-BD24-4A4C11F6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Processing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processing: constructing output as we are parsing</a:t>
            </a:r>
          </a:p>
          <a:p>
            <a:r>
              <a:rPr lang="en-US" dirty="0"/>
              <a:t>Bottom-up or top-down parsing</a:t>
            </a:r>
          </a:p>
          <a:p>
            <a:pPr lvl="1"/>
            <a:r>
              <a:rPr lang="en-US" dirty="0"/>
              <a:t>Both can be viewed as left-to-right and depth-first construction of the parse tree</a:t>
            </a:r>
          </a:p>
          <a:p>
            <a:r>
              <a:rPr lang="en-US" dirty="0">
                <a:sym typeface="Symbol" charset="2"/>
              </a:rPr>
              <a:t>Some inherited attributes cannot be used in conjunction with incremental 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080DD8-59F2-F044-87DD-00DE9EDB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L-attributed Definitions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3567" y="1772816"/>
            <a:ext cx="793179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syntax-directed definition is </a:t>
            </a:r>
            <a:r>
              <a:rPr lang="en-US" b="1" dirty="0">
                <a:solidFill>
                  <a:schemeClr val="accent2"/>
                </a:solidFill>
              </a:rPr>
              <a:t>L-attributed</a:t>
            </a:r>
            <a:r>
              <a:rPr lang="en-US" dirty="0"/>
              <a:t> if for each production </a:t>
            </a: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, for each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j=1 …n</a:t>
            </a:r>
            <a:r>
              <a:rPr lang="en-US" dirty="0">
                <a:sym typeface="Symbol" charset="2"/>
              </a:rPr>
              <a:t>, each inherited attribute of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depends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The attributes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The inherited attributes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These two conditions ensure left to right and depth first parse tree construction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Every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S-attributed</a:t>
            </a:r>
            <a:r>
              <a:rPr lang="en-US" dirty="0">
                <a:sym typeface="Symbol" charset="2"/>
              </a:rPr>
              <a:t> definition is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L-attributed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6A3FE-2A38-FE4B-8BF0-6F809EB9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558608" cy="4114800"/>
          </a:xfrm>
        </p:spPr>
        <p:txBody>
          <a:bodyPr/>
          <a:lstStyle/>
          <a:p>
            <a:r>
              <a:rPr lang="en-US" dirty="0"/>
              <a:t>Different SDTs are defined based on the parser which is used.</a:t>
            </a:r>
          </a:p>
          <a:p>
            <a:r>
              <a:rPr lang="en-US" dirty="0"/>
              <a:t>Two important classes of SDTs: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dirty="0"/>
              <a:t>LR parser, syntax directed definition is </a:t>
            </a:r>
            <a:r>
              <a:rPr lang="en-US" dirty="0">
                <a:solidFill>
                  <a:schemeClr val="accent2"/>
                </a:solidFill>
              </a:rPr>
              <a:t>S-attributed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dirty="0"/>
              <a:t>LL parser, syntax directed definition is </a:t>
            </a:r>
            <a:r>
              <a:rPr lang="en-US" dirty="0">
                <a:solidFill>
                  <a:schemeClr val="accent2"/>
                </a:solidFill>
              </a:rPr>
              <a:t>L-attributed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BD925-DD72-BF4A-8F52-8ABC6EE5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LR parser, </a:t>
            </a:r>
            <a:r>
              <a:rPr lang="en-US" dirty="0">
                <a:solidFill>
                  <a:schemeClr val="accent2"/>
                </a:solidFill>
              </a:rPr>
              <a:t>S-attributed</a:t>
            </a:r>
            <a:r>
              <a:rPr lang="en-US" dirty="0"/>
              <a:t> definition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Implementing S-attributed definitions in LR parsing is easy: execute action on reduce, all necessary attributes have to be on the stack</a:t>
            </a:r>
          </a:p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LL parser, </a:t>
            </a:r>
            <a:r>
              <a:rPr lang="en-US" dirty="0">
                <a:solidFill>
                  <a:schemeClr val="accent2"/>
                </a:solidFill>
              </a:rPr>
              <a:t>L-attributed</a:t>
            </a:r>
            <a:r>
              <a:rPr lang="en-US" dirty="0"/>
              <a:t> definition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Implementing L-attributed definitions in LL parsing: we need an additional action record for storing synthesized and inherited attributes on the parse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74A7C-208E-FD44-B1FF-76EA1436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Syntax-directed translation uses a grammar to produce code (or any other “semantics”)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this technique to be a generalization of a CFG definition</a:t>
            </a:r>
          </a:p>
          <a:p>
            <a:pPr>
              <a:lnSpc>
                <a:spcPct val="90000"/>
              </a:lnSpc>
            </a:pPr>
            <a:r>
              <a:rPr lang="en-US" dirty="0"/>
              <a:t>Each grammar symbol is associated with an attribute</a:t>
            </a:r>
          </a:p>
          <a:p>
            <a:pPr>
              <a:lnSpc>
                <a:spcPct val="90000"/>
              </a:lnSpc>
            </a:pPr>
            <a:r>
              <a:rPr lang="en-US" dirty="0"/>
              <a:t>An attribute can be anything: a string, a number, a tree, any kind of record or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64F83-D6CC-8C40-9A7A-FBC1133A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translation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we have a top-down predictive parser</a:t>
            </a:r>
          </a:p>
          <a:p>
            <a:r>
              <a:rPr lang="en-US" dirty="0"/>
              <a:t>Typical strategy: take the CFG and eliminate left-recursion</a:t>
            </a:r>
          </a:p>
          <a:p>
            <a:r>
              <a:rPr lang="en-US" dirty="0"/>
              <a:t>Suppose that we start with an attribute grammar</a:t>
            </a:r>
          </a:p>
          <a:p>
            <a:r>
              <a:rPr lang="en-US" dirty="0"/>
              <a:t>We should still eliminate left-recursion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AC8B8-5A98-CA4A-ABC6-2A1AD85A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translation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E +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 +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E -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 -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T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int</a:t>
            </a:r>
            <a:endParaRPr lang="en-US" sz="2800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$1.lexval;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(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sz="2800" b="1" dirty="0">
                <a:sym typeface="Symbol" charset="2"/>
              </a:rPr>
              <a:t>)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F07E-4C06-DE44-95AA-5E66C09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translation</a:t>
            </a:r>
            <a:br>
              <a:rPr lang="en-US" dirty="0"/>
            </a:br>
            <a:r>
              <a:rPr lang="en-US" sz="3600" dirty="0"/>
              <a:t>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Remove left recursion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664A5-03BF-CA40-9E6B-FA20F763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1640" y="3140968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E + T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E –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2304" y="3140968"/>
            <a:ext cx="22860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-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3707904" y="3874115"/>
            <a:ext cx="720080" cy="3469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2396B-50EA-6442-818A-0F055E116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D0FD1D-ADBE-7E44-842C-DB62C66D4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36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8ED03-628B-1841-85FD-1358B892C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7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94637B-5541-9F40-A45A-4442BBB67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7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BDFC5-06B3-E04D-8A73-992882A8B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4349752" y="2693991"/>
            <a:ext cx="1839913" cy="1109664"/>
            <a:chOff x="2740" y="1697"/>
            <a:chExt cx="1159" cy="699"/>
          </a:xfrm>
        </p:grpSpPr>
        <p:cxnSp>
          <p:nvCxnSpPr>
            <p:cNvPr id="48168" name="AutoShape 40"/>
            <p:cNvCxnSpPr>
              <a:cxnSpLocks noChangeShapeType="1"/>
              <a:stCxn id="48167" idx="0"/>
              <a:endCxn id="48164" idx="3"/>
            </p:cNvCxnSpPr>
            <p:nvPr/>
          </p:nvCxnSpPr>
          <p:spPr bwMode="auto">
            <a:xfrm rot="16200000" flipV="1">
              <a:off x="3088" y="1349"/>
              <a:ext cx="463" cy="11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69" name="AutoShape 41"/>
            <p:cNvCxnSpPr>
              <a:cxnSpLocks noChangeShapeType="1"/>
              <a:stCxn id="48167" idx="1"/>
              <a:endCxn id="48165" idx="3"/>
            </p:cNvCxnSpPr>
            <p:nvPr/>
          </p:nvCxnSpPr>
          <p:spPr bwMode="auto">
            <a:xfrm rot="10800000" flipV="1">
              <a:off x="2917" y="2305"/>
              <a:ext cx="735" cy="9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36872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3925F-68A1-D44E-93E0-DEC17E6A9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4349752" y="2693991"/>
            <a:ext cx="1839913" cy="1109664"/>
            <a:chOff x="2740" y="1697"/>
            <a:chExt cx="1159" cy="699"/>
          </a:xfrm>
        </p:grpSpPr>
        <p:cxnSp>
          <p:nvCxnSpPr>
            <p:cNvPr id="48168" name="AutoShape 40"/>
            <p:cNvCxnSpPr>
              <a:cxnSpLocks noChangeShapeType="1"/>
              <a:stCxn id="48167" idx="0"/>
              <a:endCxn id="48164" idx="3"/>
            </p:cNvCxnSpPr>
            <p:nvPr/>
          </p:nvCxnSpPr>
          <p:spPr bwMode="auto">
            <a:xfrm rot="16200000" flipV="1">
              <a:off x="3088" y="1349"/>
              <a:ext cx="463" cy="11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69" name="AutoShape 41"/>
            <p:cNvCxnSpPr>
              <a:cxnSpLocks noChangeShapeType="1"/>
              <a:stCxn id="48167" idx="1"/>
              <a:endCxn id="48165" idx="3"/>
            </p:cNvCxnSpPr>
            <p:nvPr/>
          </p:nvCxnSpPr>
          <p:spPr bwMode="auto">
            <a:xfrm rot="10800000" flipV="1">
              <a:off x="2917" y="2305"/>
              <a:ext cx="735" cy="9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48170" name="AutoShape 42"/>
          <p:cNvCxnSpPr>
            <a:cxnSpLocks noChangeShapeType="1"/>
            <a:stCxn id="48157" idx="1"/>
            <a:endCxn id="48140" idx="1"/>
          </p:cNvCxnSpPr>
          <p:nvPr/>
        </p:nvCxnSpPr>
        <p:spPr bwMode="auto">
          <a:xfrm rot="10800000" flipH="1">
            <a:off x="5791200" y="4879033"/>
            <a:ext cx="228600" cy="9144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6300192" y="4551511"/>
            <a:ext cx="936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30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A35C9-B1C3-CB4E-96F3-32B47E02C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4349752" y="2693991"/>
            <a:ext cx="1839913" cy="1109664"/>
            <a:chOff x="2740" y="1697"/>
            <a:chExt cx="1159" cy="699"/>
          </a:xfrm>
        </p:grpSpPr>
        <p:cxnSp>
          <p:nvCxnSpPr>
            <p:cNvPr id="48168" name="AutoShape 40"/>
            <p:cNvCxnSpPr>
              <a:cxnSpLocks noChangeShapeType="1"/>
              <a:stCxn id="48167" idx="0"/>
              <a:endCxn id="48164" idx="3"/>
            </p:cNvCxnSpPr>
            <p:nvPr/>
          </p:nvCxnSpPr>
          <p:spPr bwMode="auto">
            <a:xfrm rot="16200000" flipV="1">
              <a:off x="3088" y="1349"/>
              <a:ext cx="463" cy="11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69" name="AutoShape 41"/>
            <p:cNvCxnSpPr>
              <a:cxnSpLocks noChangeShapeType="1"/>
              <a:stCxn id="48167" idx="1"/>
              <a:endCxn id="48165" idx="3"/>
            </p:cNvCxnSpPr>
            <p:nvPr/>
          </p:nvCxnSpPr>
          <p:spPr bwMode="auto">
            <a:xfrm rot="10800000" flipV="1">
              <a:off x="2917" y="2305"/>
              <a:ext cx="735" cy="9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48170" name="AutoShape 42"/>
          <p:cNvCxnSpPr>
            <a:cxnSpLocks noChangeShapeType="1"/>
            <a:stCxn id="48157" idx="1"/>
            <a:endCxn id="48140" idx="1"/>
          </p:cNvCxnSpPr>
          <p:nvPr/>
        </p:nvCxnSpPr>
        <p:spPr bwMode="auto">
          <a:xfrm rot="10800000" flipH="1">
            <a:off x="5791200" y="4879033"/>
            <a:ext cx="228600" cy="9144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6300192" y="4551511"/>
            <a:ext cx="936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=2</a:t>
            </a:r>
            <a:endParaRPr lang="en-US" dirty="0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7956376" y="4365104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in=6</a:t>
            </a:r>
            <a:endParaRPr lang="en-US" dirty="0"/>
          </a:p>
        </p:txBody>
      </p:sp>
      <p:grpSp>
        <p:nvGrpSpPr>
          <p:cNvPr id="48179" name="Group 51"/>
          <p:cNvGrpSpPr>
            <a:grpSpLocks/>
          </p:cNvGrpSpPr>
          <p:nvPr/>
        </p:nvGrpSpPr>
        <p:grpSpPr bwMode="auto">
          <a:xfrm>
            <a:off x="6581778" y="3660780"/>
            <a:ext cx="1831976" cy="1120776"/>
            <a:chOff x="4146" y="2306"/>
            <a:chExt cx="1154" cy="706"/>
          </a:xfrm>
        </p:grpSpPr>
        <p:cxnSp>
          <p:nvCxnSpPr>
            <p:cNvPr id="48173" name="AutoShape 45"/>
            <p:cNvCxnSpPr>
              <a:cxnSpLocks noChangeShapeType="1"/>
              <a:stCxn id="48172" idx="0"/>
              <a:endCxn id="48167" idx="3"/>
            </p:cNvCxnSpPr>
            <p:nvPr/>
          </p:nvCxnSpPr>
          <p:spPr bwMode="auto">
            <a:xfrm rot="16200000" flipV="1">
              <a:off x="4501" y="1951"/>
              <a:ext cx="444" cy="11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74" name="AutoShape 46"/>
            <p:cNvCxnSpPr>
              <a:cxnSpLocks noChangeShapeType="1"/>
              <a:stCxn id="48172" idx="1"/>
              <a:endCxn id="48171" idx="3"/>
            </p:cNvCxnSpPr>
            <p:nvPr/>
          </p:nvCxnSpPr>
          <p:spPr bwMode="auto">
            <a:xfrm rot="10800000" flipV="1">
              <a:off x="4558" y="2895"/>
              <a:ext cx="454" cy="11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48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CFG can be viewed as a (finite) representation of a function that relates strings to parse trees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Similarly, an attribute grammar is a way of relating strings with “meanings”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Since this relation is syntax-directed, we associate each CFG rule with a semantic (rules to build an abstract syntax tree)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other words, attribute grammars are a method to </a:t>
            </a:r>
            <a:r>
              <a:rPr lang="en-US" sz="2800" i="1" dirty="0"/>
              <a:t>decorate</a:t>
            </a:r>
            <a:r>
              <a:rPr lang="en-US" sz="2800" dirty="0"/>
              <a:t> or </a:t>
            </a:r>
            <a:r>
              <a:rPr lang="en-US" sz="2800" i="1" dirty="0"/>
              <a:t>annotate</a:t>
            </a:r>
            <a:r>
              <a:rPr lang="en-US" sz="2800" dirty="0"/>
              <a:t> the parse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998AB-75DD-9745-B57A-98439F6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3174CE-FD02-304D-8212-0095C6D44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6300192" y="4551511"/>
            <a:ext cx="936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=2</a:t>
            </a:r>
            <a:endParaRPr lang="en-US" dirty="0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7956376" y="4365104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in=6</a:t>
            </a:r>
            <a:endParaRPr lang="en-US" dirty="0"/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7884368" y="4077072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5796136" y="3111351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51" name="Text Box 39"/>
          <p:cNvSpPr txBox="1">
            <a:spLocks noChangeArrowheads="1"/>
          </p:cNvSpPr>
          <p:nvPr/>
        </p:nvSpPr>
        <p:spPr bwMode="auto">
          <a:xfrm>
            <a:off x="3649953" y="2204864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2483768" y="155679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cxnSp>
        <p:nvCxnSpPr>
          <p:cNvPr id="3" name="Curved Connector 2"/>
          <p:cNvCxnSpPr>
            <a:stCxn id="49" idx="0"/>
            <a:endCxn id="50" idx="3"/>
          </p:cNvCxnSpPr>
          <p:nvPr/>
        </p:nvCxnSpPr>
        <p:spPr bwMode="auto">
          <a:xfrm rot="16200000" flipV="1">
            <a:off x="7162432" y="2897935"/>
            <a:ext cx="734888" cy="162338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Curved Connector 5"/>
          <p:cNvCxnSpPr>
            <a:stCxn id="50" idx="0"/>
            <a:endCxn id="51" idx="3"/>
          </p:cNvCxnSpPr>
          <p:nvPr/>
        </p:nvCxnSpPr>
        <p:spPr bwMode="auto">
          <a:xfrm rot="16200000" flipV="1">
            <a:off x="5076753" y="1930944"/>
            <a:ext cx="675654" cy="168516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urved Connector 9"/>
          <p:cNvCxnSpPr>
            <a:stCxn id="51" idx="0"/>
            <a:endCxn id="52" idx="3"/>
          </p:cNvCxnSpPr>
          <p:nvPr/>
        </p:nvCxnSpPr>
        <p:spPr bwMode="auto">
          <a:xfrm rot="16200000" flipV="1">
            <a:off x="3549777" y="1643664"/>
            <a:ext cx="417239" cy="70516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465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translation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SDT for the LL(1) grammar: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8A0A-0036-0F4A-B05F-DF91FF18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36512" y="260496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E +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$1.val +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E -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$1.val -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$2.val;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endParaRPr lang="en-US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$1.lexval;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0520" y="2128553"/>
            <a:ext cx="4572000" cy="4745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 </a:t>
            </a:r>
            <a:r>
              <a:rPr lang="en-US" dirty="0">
                <a:sym typeface="Symbol" charset="2"/>
              </a:rPr>
              <a:t>{$2.in = $1.val;  $0.val =$2.val;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 </a:t>
            </a:r>
            <a:r>
              <a:rPr lang="en-US" dirty="0">
                <a:sym typeface="Symbol" charset="2"/>
              </a:rPr>
              <a:t>{$3.in = $0.in + $2.val;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$0.val =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-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$3.in = $0.in - $2.val;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$0.val = $3.val;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</a:t>
            </a:r>
            <a:r>
              <a:rPr lang="en-US" dirty="0">
                <a:sym typeface="Symbol" charset="2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  <a:sym typeface="Symbol" charset="2"/>
              </a:rPr>
              <a:t>      { $0.val = $0.in;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  <a:sym typeface="Symbol" charset="2"/>
              </a:rPr>
              <a:t>      </a:t>
            </a:r>
            <a:r>
              <a:rPr lang="en-US" dirty="0">
                <a:latin typeface="Candara" panose="020E0502030303020204" pitchFamily="34" charset="0"/>
                <a:sym typeface="Symbol" charset="2"/>
              </a:rPr>
              <a:t>{ $0.val = $2.val;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b="1" dirty="0">
                <a:sym typeface="Symbol" charset="2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  <a:sym typeface="Symbol" charset="2"/>
              </a:rPr>
              <a:t>       </a:t>
            </a:r>
            <a:r>
              <a:rPr lang="en-US" dirty="0">
                <a:latin typeface="Candara" panose="020E0502030303020204" pitchFamily="34" charset="0"/>
                <a:sym typeface="Symbol" charset="2"/>
              </a:rPr>
              <a:t>{ $0.val = $1.lexval; }</a:t>
            </a:r>
            <a:endParaRPr lang="en-CA" dirty="0">
              <a:latin typeface="Candara" panose="020E0502030303020204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707904" y="4306163"/>
            <a:ext cx="720080" cy="3469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7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US" dirty="0"/>
              <a:t>Dependencies and SDTs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760040" y="141277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There can be circular definitions: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B { $0.val = $1.in; $1.in = $0.val + 1; }</a:t>
            </a:r>
          </a:p>
          <a:p>
            <a:pPr>
              <a:lnSpc>
                <a:spcPct val="90000"/>
              </a:lnSpc>
            </a:pPr>
            <a:r>
              <a:rPr lang="en-US" dirty="0"/>
              <a:t>It is impossible to evaluate either </a:t>
            </a:r>
            <a:r>
              <a:rPr lang="en-US" dirty="0">
                <a:solidFill>
                  <a:schemeClr val="accent2"/>
                </a:solidFill>
              </a:rPr>
              <a:t>$0.val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$1.in</a:t>
            </a:r>
            <a:r>
              <a:rPr lang="en-US" dirty="0"/>
              <a:t> first (each value depends on the other)</a:t>
            </a:r>
          </a:p>
          <a:p>
            <a:pPr>
              <a:lnSpc>
                <a:spcPct val="90000"/>
              </a:lnSpc>
            </a:pPr>
            <a:r>
              <a:rPr lang="en-US" dirty="0"/>
              <a:t>We want to avoid circular dependencies</a:t>
            </a:r>
          </a:p>
          <a:p>
            <a:pPr>
              <a:lnSpc>
                <a:spcPct val="90000"/>
              </a:lnSpc>
            </a:pPr>
            <a:r>
              <a:rPr lang="en-US" dirty="0"/>
              <a:t>Detecting such cases in all parse trees takes exponential time!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S-attributed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L-attributed</a:t>
            </a:r>
            <a:r>
              <a:rPr lang="en-US" dirty="0"/>
              <a:t> definitions cannot have cycles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C127A-FC5C-8342-A73D-285E6A0D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Each dependency shows the flow of information in the parse tree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All dependencies in each parse tree create a dependency graph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85BEC-22F8-1A48-A6CC-C75652F5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E8056-2646-F64C-BA66-72DB72EF6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295400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347864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5868144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156687" name="AutoShape 15"/>
          <p:cNvCxnSpPr>
            <a:cxnSpLocks noChangeShapeType="1"/>
            <a:stCxn id="156675" idx="2"/>
            <a:endCxn id="156676" idx="0"/>
          </p:cNvCxnSpPr>
          <p:nvPr/>
        </p:nvCxnSpPr>
        <p:spPr bwMode="auto">
          <a:xfrm flipH="1">
            <a:off x="1481509" y="2438400"/>
            <a:ext cx="1218035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8" name="AutoShape 16"/>
          <p:cNvCxnSpPr>
            <a:cxnSpLocks noChangeShapeType="1"/>
            <a:stCxn id="156676" idx="2"/>
            <a:endCxn id="156677" idx="0"/>
          </p:cNvCxnSpPr>
          <p:nvPr/>
        </p:nvCxnSpPr>
        <p:spPr bwMode="auto">
          <a:xfrm flipH="1">
            <a:off x="1321037" y="3202633"/>
            <a:ext cx="160472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9" name="AutoShape 17"/>
          <p:cNvCxnSpPr>
            <a:cxnSpLocks noChangeShapeType="1"/>
            <a:stCxn id="156675" idx="2"/>
            <a:endCxn id="156678" idx="0"/>
          </p:cNvCxnSpPr>
          <p:nvPr/>
        </p:nvCxnSpPr>
        <p:spPr bwMode="auto">
          <a:xfrm>
            <a:off x="2699544" y="2438400"/>
            <a:ext cx="695781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0" name="AutoShape 18"/>
          <p:cNvCxnSpPr>
            <a:cxnSpLocks noChangeShapeType="1"/>
            <a:stCxn id="156678" idx="2"/>
            <a:endCxn id="156679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1" name="AutoShape 19"/>
          <p:cNvCxnSpPr>
            <a:cxnSpLocks noChangeShapeType="1"/>
            <a:stCxn id="156678" idx="2"/>
            <a:endCxn id="156680" idx="0"/>
          </p:cNvCxnSpPr>
          <p:nvPr/>
        </p:nvCxnSpPr>
        <p:spPr bwMode="auto">
          <a:xfrm>
            <a:off x="3395325" y="3202633"/>
            <a:ext cx="138648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2" name="AutoShape 20"/>
          <p:cNvCxnSpPr>
            <a:cxnSpLocks noChangeShapeType="1"/>
            <a:stCxn id="156678" idx="2"/>
            <a:endCxn id="156682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3" name="AutoShape 21"/>
          <p:cNvCxnSpPr>
            <a:cxnSpLocks noChangeShapeType="1"/>
            <a:stCxn id="156680" idx="2"/>
            <a:endCxn id="156681" idx="0"/>
          </p:cNvCxnSpPr>
          <p:nvPr/>
        </p:nvCxnSpPr>
        <p:spPr bwMode="auto">
          <a:xfrm flipH="1">
            <a:off x="3530837" y="4119265"/>
            <a:ext cx="3136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4" name="AutoShape 22"/>
          <p:cNvCxnSpPr>
            <a:cxnSpLocks noChangeShapeType="1"/>
            <a:stCxn id="156682" idx="2"/>
            <a:endCxn id="156683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5" name="AutoShape 23"/>
          <p:cNvCxnSpPr>
            <a:cxnSpLocks noChangeShapeType="1"/>
            <a:stCxn id="156682" idx="2"/>
            <a:endCxn id="156684" idx="0"/>
          </p:cNvCxnSpPr>
          <p:nvPr/>
        </p:nvCxnSpPr>
        <p:spPr bwMode="auto">
          <a:xfrm>
            <a:off x="5605125" y="4119265"/>
            <a:ext cx="4491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6" name="AutoShape 24"/>
          <p:cNvCxnSpPr>
            <a:cxnSpLocks noChangeShapeType="1"/>
            <a:stCxn id="156682" idx="2"/>
            <a:endCxn id="156685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7" name="AutoShape 25"/>
          <p:cNvCxnSpPr>
            <a:cxnSpLocks noChangeShapeType="1"/>
            <a:stCxn id="156685" idx="2"/>
            <a:endCxn id="156686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1067098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9</a:t>
            </a:r>
            <a:endParaRPr lang="en-US" dirty="0"/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3347864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56701" name="AutoShape 29"/>
          <p:cNvCxnSpPr>
            <a:cxnSpLocks noChangeShapeType="1"/>
            <a:stCxn id="156684" idx="2"/>
            <a:endCxn id="156700" idx="0"/>
          </p:cNvCxnSpPr>
          <p:nvPr/>
        </p:nvCxnSpPr>
        <p:spPr bwMode="auto">
          <a:xfrm flipH="1">
            <a:off x="6045437" y="5109865"/>
            <a:ext cx="8816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5796136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/>
              <a:t>2</a:t>
            </a:r>
            <a:endParaRPr lang="en-US"/>
          </a:p>
        </p:txBody>
      </p:sp>
      <p:cxnSp>
        <p:nvCxnSpPr>
          <p:cNvPr id="156703" name="AutoShape 31"/>
          <p:cNvCxnSpPr>
            <a:cxnSpLocks noChangeShapeType="1"/>
            <a:stCxn id="156677" idx="3"/>
            <a:endCxn id="156706" idx="2"/>
          </p:cNvCxnSpPr>
          <p:nvPr/>
        </p:nvCxnSpPr>
        <p:spPr bwMode="auto">
          <a:xfrm flipV="1">
            <a:off x="1575273" y="3242593"/>
            <a:ext cx="519480" cy="64584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04" name="AutoShape 32"/>
          <p:cNvCxnSpPr>
            <a:cxnSpLocks noChangeShapeType="1"/>
            <a:stCxn id="156706" idx="3"/>
            <a:endCxn id="156707" idx="1"/>
          </p:cNvCxnSpPr>
          <p:nvPr/>
        </p:nvCxnSpPr>
        <p:spPr bwMode="auto">
          <a:xfrm flipV="1">
            <a:off x="2555776" y="2910136"/>
            <a:ext cx="1014407" cy="101625"/>
          </a:xfrm>
          <a:prstGeom prst="straightConnector1">
            <a:avLst/>
          </a:prstGeom>
          <a:noFill/>
          <a:ln w="28575" cap="rnd">
            <a:solidFill>
              <a:srgbClr val="00B050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56705" name="AutoShape 33"/>
          <p:cNvCxnSpPr>
            <a:cxnSpLocks noChangeShapeType="1"/>
            <a:stCxn id="156681" idx="3"/>
            <a:endCxn id="156708" idx="2"/>
          </p:cNvCxnSpPr>
          <p:nvPr/>
        </p:nvCxnSpPr>
        <p:spPr bwMode="auto">
          <a:xfrm flipV="1">
            <a:off x="3785073" y="3966865"/>
            <a:ext cx="383855" cy="9121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1633729" y="2780928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3570183" y="2679303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3707904" y="3505200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5796136" y="3501008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grpSp>
        <p:nvGrpSpPr>
          <p:cNvPr id="156710" name="Group 38"/>
          <p:cNvGrpSpPr>
            <a:grpSpLocks/>
          </p:cNvGrpSpPr>
          <p:nvPr/>
        </p:nvGrpSpPr>
        <p:grpSpPr bwMode="auto">
          <a:xfrm>
            <a:off x="4354516" y="2911475"/>
            <a:ext cx="1833563" cy="825500"/>
            <a:chOff x="2743" y="1834"/>
            <a:chExt cx="1155" cy="520"/>
          </a:xfrm>
        </p:grpSpPr>
        <p:cxnSp>
          <p:nvCxnSpPr>
            <p:cNvPr id="156711" name="AutoShape 39"/>
            <p:cNvCxnSpPr>
              <a:cxnSpLocks noChangeShapeType="1"/>
              <a:stCxn id="156709" idx="0"/>
              <a:endCxn id="156707" idx="3"/>
            </p:cNvCxnSpPr>
            <p:nvPr/>
          </p:nvCxnSpPr>
          <p:spPr bwMode="auto">
            <a:xfrm rot="16200000" flipV="1">
              <a:off x="3135" y="1442"/>
              <a:ext cx="372" cy="115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2" name="AutoShape 40"/>
            <p:cNvCxnSpPr>
              <a:cxnSpLocks noChangeShapeType="1"/>
              <a:stCxn id="156709" idx="1"/>
              <a:endCxn id="156708" idx="3"/>
            </p:cNvCxnSpPr>
            <p:nvPr/>
          </p:nvCxnSpPr>
          <p:spPr bwMode="auto">
            <a:xfrm rot="10800000" flipV="1">
              <a:off x="2917" y="2351"/>
              <a:ext cx="735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156713" name="AutoShape 41"/>
          <p:cNvCxnSpPr>
            <a:cxnSpLocks noChangeShapeType="1"/>
            <a:stCxn id="156700" idx="3"/>
            <a:endCxn id="156714" idx="2"/>
          </p:cNvCxnSpPr>
          <p:nvPr/>
        </p:nvCxnSpPr>
        <p:spPr bwMode="auto">
          <a:xfrm flipV="1">
            <a:off x="6299673" y="4957465"/>
            <a:ext cx="324555" cy="8359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156176" y="4495800"/>
            <a:ext cx="936104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=2</a:t>
            </a:r>
            <a:endParaRPr lang="en-US" dirty="0"/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7812360" y="4335487"/>
            <a:ext cx="792088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in=6</a:t>
            </a:r>
            <a:endParaRPr lang="en-US" dirty="0"/>
          </a:p>
        </p:txBody>
      </p:sp>
      <p:grpSp>
        <p:nvGrpSpPr>
          <p:cNvPr id="156716" name="Group 44"/>
          <p:cNvGrpSpPr>
            <a:grpSpLocks/>
          </p:cNvGrpSpPr>
          <p:nvPr/>
        </p:nvGrpSpPr>
        <p:grpSpPr bwMode="auto">
          <a:xfrm>
            <a:off x="6580187" y="3733804"/>
            <a:ext cx="1627188" cy="992188"/>
            <a:chOff x="4145" y="2352"/>
            <a:chExt cx="1025" cy="625"/>
          </a:xfrm>
        </p:grpSpPr>
        <p:cxnSp>
          <p:nvCxnSpPr>
            <p:cNvPr id="156717" name="AutoShape 45"/>
            <p:cNvCxnSpPr>
              <a:cxnSpLocks noChangeShapeType="1"/>
              <a:stCxn id="156715" idx="0"/>
              <a:endCxn id="156709" idx="3"/>
            </p:cNvCxnSpPr>
            <p:nvPr/>
          </p:nvCxnSpPr>
          <p:spPr bwMode="auto">
            <a:xfrm rot="16200000" flipV="1">
              <a:off x="4468" y="2029"/>
              <a:ext cx="380" cy="102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8" name="AutoShape 46"/>
            <p:cNvCxnSpPr>
              <a:cxnSpLocks noChangeShapeType="1"/>
              <a:stCxn id="156715" idx="1"/>
              <a:endCxn id="156714" idx="3"/>
            </p:cNvCxnSpPr>
            <p:nvPr/>
          </p:nvCxnSpPr>
          <p:spPr bwMode="auto">
            <a:xfrm rot="10800000" flipV="1">
              <a:off x="4468" y="2876"/>
              <a:ext cx="454" cy="101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393904" y="2996952"/>
            <a:ext cx="914400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3847727" y="2132856"/>
            <a:ext cx="94029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2483768" y="1628800"/>
            <a:ext cx="946126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cxnSp>
        <p:nvCxnSpPr>
          <p:cNvPr id="156722" name="AutoShape 50"/>
          <p:cNvCxnSpPr>
            <a:cxnSpLocks noChangeShapeType="1"/>
            <a:stCxn id="156715" idx="3"/>
            <a:endCxn id="156719" idx="3"/>
          </p:cNvCxnSpPr>
          <p:nvPr/>
        </p:nvCxnSpPr>
        <p:spPr bwMode="auto">
          <a:xfrm flipH="1" flipV="1">
            <a:off x="7308304" y="3227785"/>
            <a:ext cx="1296144" cy="1338535"/>
          </a:xfrm>
          <a:prstGeom prst="curvedConnector3">
            <a:avLst>
              <a:gd name="adj1" fmla="val -17637"/>
            </a:avLst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3" name="AutoShape 51"/>
          <p:cNvCxnSpPr>
            <a:cxnSpLocks noChangeShapeType="1"/>
            <a:stCxn id="156719" idx="0"/>
            <a:endCxn id="156720" idx="3"/>
          </p:cNvCxnSpPr>
          <p:nvPr/>
        </p:nvCxnSpPr>
        <p:spPr bwMode="auto">
          <a:xfrm rot="16200000" flipV="1">
            <a:off x="5502933" y="1648781"/>
            <a:ext cx="633263" cy="206308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4" name="AutoShape 52"/>
          <p:cNvCxnSpPr>
            <a:cxnSpLocks noChangeShapeType="1"/>
            <a:stCxn id="156720" idx="0"/>
            <a:endCxn id="156721" idx="3"/>
          </p:cNvCxnSpPr>
          <p:nvPr/>
        </p:nvCxnSpPr>
        <p:spPr bwMode="auto">
          <a:xfrm rot="16200000" flipV="1">
            <a:off x="3737274" y="1552254"/>
            <a:ext cx="273223" cy="887982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8953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Each dependency shows the flow of information in the parse tree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All dependencies in each parse tree create a dependency graph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Dependencies can be ordered and each ordering is called a </a:t>
            </a:r>
            <a:r>
              <a:rPr lang="en-US" sz="2800" b="1" dirty="0">
                <a:solidFill>
                  <a:schemeClr val="accent2"/>
                </a:solidFill>
              </a:rPr>
              <a:t>topological sort</a:t>
            </a:r>
            <a:r>
              <a:rPr lang="en-US" sz="2800" dirty="0"/>
              <a:t> of the dependency edges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Each topological sort is a valid order of evaluation for semantic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D47B56-A7E9-1D4E-94C9-66BAFB82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4800"/>
            <a:ext cx="3505200" cy="294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8200" y="6172200"/>
            <a:ext cx="2085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Source: 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3530156"/>
            <a:ext cx="828092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directed acyclic graph has many valid topological sort: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7,5,3,11,8,2,9,10 (visual left-to-right top-to-bottom)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3,5,7,8,11,2,9,10 (smallest-numbered available vertex first)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3,7,8,5,11,10,2,9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5,7,3,8,11,10,9,2 (least number of edges first)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7,5,11,3,10,8,9,2 (largest-numbered available vertex first)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7,5,11,2,3,8,9,10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12770-1FFA-894F-8BFD-3F3E83828F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Topological sort 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Order the nodes of the graph as </a:t>
            </a:r>
            <a:r>
              <a:rPr lang="en-US" sz="3200" dirty="0">
                <a:solidFill>
                  <a:schemeClr val="accent2"/>
                </a:solidFill>
              </a:rPr>
              <a:t>N</a:t>
            </a:r>
            <a:r>
              <a:rPr lang="en-US" sz="3200" baseline="-25000" dirty="0">
                <a:solidFill>
                  <a:schemeClr val="accent2"/>
                </a:solidFill>
              </a:rPr>
              <a:t>1</a:t>
            </a:r>
            <a:r>
              <a:rPr lang="en-US" sz="3200" dirty="0">
                <a:solidFill>
                  <a:schemeClr val="accent2"/>
                </a:solidFill>
              </a:rPr>
              <a:t>, …, </a:t>
            </a:r>
            <a:r>
              <a:rPr lang="en-US" sz="3200" dirty="0" err="1">
                <a:solidFill>
                  <a:schemeClr val="accent2"/>
                </a:solidFill>
              </a:rPr>
              <a:t>N</a:t>
            </a:r>
            <a:r>
              <a:rPr lang="en-US" sz="3200" baseline="-25000" dirty="0" err="1">
                <a:solidFill>
                  <a:schemeClr val="accent2"/>
                </a:solidFill>
              </a:rPr>
              <a:t>k</a:t>
            </a:r>
            <a:r>
              <a:rPr lang="en-US" sz="3200" dirty="0"/>
              <a:t> such that no edge in the graph goes </a:t>
            </a:r>
            <a:r>
              <a:rPr lang="en-US" sz="3200" dirty="0" err="1"/>
              <a:t>from</a:t>
            </a:r>
            <a:r>
              <a:rPr lang="en-US" sz="3200" dirty="0" err="1">
                <a:solidFill>
                  <a:schemeClr val="accent2"/>
                </a:solidFill>
              </a:rPr>
              <a:t>N</a:t>
            </a:r>
            <a:r>
              <a:rPr lang="en-US" sz="3200" baseline="-25000" dirty="0" err="1">
                <a:solidFill>
                  <a:schemeClr val="accent2"/>
                </a:solidFill>
              </a:rPr>
              <a:t>i</a:t>
            </a:r>
            <a:r>
              <a:rPr lang="en-US" sz="3200" dirty="0"/>
              <a:t> to </a:t>
            </a:r>
            <a:r>
              <a:rPr lang="en-US" sz="3200" dirty="0" err="1">
                <a:solidFill>
                  <a:schemeClr val="accent2"/>
                </a:solidFill>
              </a:rPr>
              <a:t>N</a:t>
            </a:r>
            <a:r>
              <a:rPr lang="en-US" sz="3200" baseline="-25000" dirty="0" err="1">
                <a:solidFill>
                  <a:schemeClr val="accent2"/>
                </a:solidFill>
              </a:rPr>
              <a:t>j</a:t>
            </a:r>
            <a:r>
              <a:rPr lang="en-US" sz="3200" dirty="0"/>
              <a:t> ( </a:t>
            </a:r>
            <a:r>
              <a:rPr lang="en-US" sz="3200" dirty="0">
                <a:solidFill>
                  <a:schemeClr val="accent2"/>
                </a:solidFill>
              </a:rPr>
              <a:t>j &lt; </a:t>
            </a:r>
            <a:r>
              <a:rPr lang="en-US" sz="3200" dirty="0" err="1">
                <a:solidFill>
                  <a:schemeClr val="accent2"/>
                </a:solidFill>
              </a:rPr>
              <a:t>i</a:t>
            </a:r>
            <a:r>
              <a:rPr lang="en-US" sz="3200" dirty="0">
                <a:solidFill>
                  <a:schemeClr val="accent2"/>
                </a:solidFill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E703E-78B5-8E4F-90BE-67A5476C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8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20003D-05D2-7A40-8E96-7AD762864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295400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347864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5868144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156687" name="AutoShape 15"/>
          <p:cNvCxnSpPr>
            <a:cxnSpLocks noChangeShapeType="1"/>
            <a:stCxn id="156675" idx="2"/>
            <a:endCxn id="156676" idx="0"/>
          </p:cNvCxnSpPr>
          <p:nvPr/>
        </p:nvCxnSpPr>
        <p:spPr bwMode="auto">
          <a:xfrm flipH="1">
            <a:off x="1481509" y="2438400"/>
            <a:ext cx="1218035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8" name="AutoShape 16"/>
          <p:cNvCxnSpPr>
            <a:cxnSpLocks noChangeShapeType="1"/>
            <a:stCxn id="156676" idx="2"/>
            <a:endCxn id="156677" idx="0"/>
          </p:cNvCxnSpPr>
          <p:nvPr/>
        </p:nvCxnSpPr>
        <p:spPr bwMode="auto">
          <a:xfrm flipH="1">
            <a:off x="1321037" y="3202633"/>
            <a:ext cx="160472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9" name="AutoShape 17"/>
          <p:cNvCxnSpPr>
            <a:cxnSpLocks noChangeShapeType="1"/>
            <a:stCxn id="156675" idx="2"/>
            <a:endCxn id="156678" idx="0"/>
          </p:cNvCxnSpPr>
          <p:nvPr/>
        </p:nvCxnSpPr>
        <p:spPr bwMode="auto">
          <a:xfrm>
            <a:off x="2699544" y="2438400"/>
            <a:ext cx="695781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0" name="AutoShape 18"/>
          <p:cNvCxnSpPr>
            <a:cxnSpLocks noChangeShapeType="1"/>
            <a:stCxn id="156678" idx="2"/>
            <a:endCxn id="156679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1" name="AutoShape 19"/>
          <p:cNvCxnSpPr>
            <a:cxnSpLocks noChangeShapeType="1"/>
            <a:stCxn id="156678" idx="2"/>
            <a:endCxn id="156680" idx="0"/>
          </p:cNvCxnSpPr>
          <p:nvPr/>
        </p:nvCxnSpPr>
        <p:spPr bwMode="auto">
          <a:xfrm>
            <a:off x="3395325" y="3202633"/>
            <a:ext cx="138648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2" name="AutoShape 20"/>
          <p:cNvCxnSpPr>
            <a:cxnSpLocks noChangeShapeType="1"/>
            <a:stCxn id="156678" idx="2"/>
            <a:endCxn id="156682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3" name="AutoShape 21"/>
          <p:cNvCxnSpPr>
            <a:cxnSpLocks noChangeShapeType="1"/>
            <a:stCxn id="156680" idx="2"/>
            <a:endCxn id="156681" idx="0"/>
          </p:cNvCxnSpPr>
          <p:nvPr/>
        </p:nvCxnSpPr>
        <p:spPr bwMode="auto">
          <a:xfrm flipH="1">
            <a:off x="3530837" y="4119265"/>
            <a:ext cx="3136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4" name="AutoShape 22"/>
          <p:cNvCxnSpPr>
            <a:cxnSpLocks noChangeShapeType="1"/>
            <a:stCxn id="156682" idx="2"/>
            <a:endCxn id="156683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5" name="AutoShape 23"/>
          <p:cNvCxnSpPr>
            <a:cxnSpLocks noChangeShapeType="1"/>
            <a:stCxn id="156682" idx="2"/>
            <a:endCxn id="156684" idx="0"/>
          </p:cNvCxnSpPr>
          <p:nvPr/>
        </p:nvCxnSpPr>
        <p:spPr bwMode="auto">
          <a:xfrm>
            <a:off x="5605125" y="4119265"/>
            <a:ext cx="4491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6" name="AutoShape 24"/>
          <p:cNvCxnSpPr>
            <a:cxnSpLocks noChangeShapeType="1"/>
            <a:stCxn id="156682" idx="2"/>
            <a:endCxn id="156685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7" name="AutoShape 25"/>
          <p:cNvCxnSpPr>
            <a:cxnSpLocks noChangeShapeType="1"/>
            <a:stCxn id="156685" idx="2"/>
            <a:endCxn id="156686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1067098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9</a:t>
            </a:r>
            <a:endParaRPr lang="en-US" dirty="0"/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3059832" y="508518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5</a:t>
            </a:r>
            <a:endParaRPr lang="en-US" dirty="0"/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56701" name="AutoShape 29"/>
          <p:cNvCxnSpPr>
            <a:cxnSpLocks noChangeShapeType="1"/>
            <a:stCxn id="156684" idx="2"/>
            <a:endCxn id="156700" idx="0"/>
          </p:cNvCxnSpPr>
          <p:nvPr/>
        </p:nvCxnSpPr>
        <p:spPr bwMode="auto">
          <a:xfrm flipH="1">
            <a:off x="6045437" y="5109865"/>
            <a:ext cx="8816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6251674" y="6021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156703" name="AutoShape 31"/>
          <p:cNvCxnSpPr>
            <a:cxnSpLocks noChangeShapeType="1"/>
            <a:stCxn id="156677" idx="3"/>
            <a:endCxn id="156706" idx="2"/>
          </p:cNvCxnSpPr>
          <p:nvPr/>
        </p:nvCxnSpPr>
        <p:spPr bwMode="auto">
          <a:xfrm flipV="1">
            <a:off x="1575273" y="3242593"/>
            <a:ext cx="519480" cy="64584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04" name="AutoShape 32"/>
          <p:cNvCxnSpPr>
            <a:cxnSpLocks noChangeShapeType="1"/>
            <a:stCxn id="156706" idx="3"/>
            <a:endCxn id="156707" idx="1"/>
          </p:cNvCxnSpPr>
          <p:nvPr/>
        </p:nvCxnSpPr>
        <p:spPr bwMode="auto">
          <a:xfrm flipV="1">
            <a:off x="2555776" y="2910136"/>
            <a:ext cx="1014407" cy="101625"/>
          </a:xfrm>
          <a:prstGeom prst="straightConnector1">
            <a:avLst/>
          </a:prstGeom>
          <a:noFill/>
          <a:ln w="28575" cap="rnd">
            <a:solidFill>
              <a:srgbClr val="00B050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56705" name="AutoShape 33"/>
          <p:cNvCxnSpPr>
            <a:cxnSpLocks noChangeShapeType="1"/>
            <a:stCxn id="156681" idx="3"/>
            <a:endCxn id="156708" idx="2"/>
          </p:cNvCxnSpPr>
          <p:nvPr/>
        </p:nvCxnSpPr>
        <p:spPr bwMode="auto">
          <a:xfrm flipV="1">
            <a:off x="3785073" y="3966865"/>
            <a:ext cx="383855" cy="9121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1633729" y="2780928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3570183" y="2679303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3707904" y="3505200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5796136" y="3501008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grpSp>
        <p:nvGrpSpPr>
          <p:cNvPr id="156710" name="Group 38"/>
          <p:cNvGrpSpPr>
            <a:grpSpLocks/>
          </p:cNvGrpSpPr>
          <p:nvPr/>
        </p:nvGrpSpPr>
        <p:grpSpPr bwMode="auto">
          <a:xfrm>
            <a:off x="4354516" y="2911475"/>
            <a:ext cx="1833563" cy="825500"/>
            <a:chOff x="2743" y="1834"/>
            <a:chExt cx="1155" cy="520"/>
          </a:xfrm>
        </p:grpSpPr>
        <p:cxnSp>
          <p:nvCxnSpPr>
            <p:cNvPr id="156711" name="AutoShape 39"/>
            <p:cNvCxnSpPr>
              <a:cxnSpLocks noChangeShapeType="1"/>
              <a:stCxn id="156709" idx="0"/>
              <a:endCxn id="156707" idx="3"/>
            </p:cNvCxnSpPr>
            <p:nvPr/>
          </p:nvCxnSpPr>
          <p:spPr bwMode="auto">
            <a:xfrm rot="16200000" flipV="1">
              <a:off x="3135" y="1442"/>
              <a:ext cx="372" cy="115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2" name="AutoShape 40"/>
            <p:cNvCxnSpPr>
              <a:cxnSpLocks noChangeShapeType="1"/>
              <a:stCxn id="156709" idx="1"/>
              <a:endCxn id="156708" idx="3"/>
            </p:cNvCxnSpPr>
            <p:nvPr/>
          </p:nvCxnSpPr>
          <p:spPr bwMode="auto">
            <a:xfrm rot="10800000" flipV="1">
              <a:off x="2917" y="2351"/>
              <a:ext cx="735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156713" name="AutoShape 41"/>
          <p:cNvCxnSpPr>
            <a:cxnSpLocks noChangeShapeType="1"/>
            <a:stCxn id="156700" idx="3"/>
            <a:endCxn id="156714" idx="2"/>
          </p:cNvCxnSpPr>
          <p:nvPr/>
        </p:nvCxnSpPr>
        <p:spPr bwMode="auto">
          <a:xfrm flipV="1">
            <a:off x="6299673" y="4957465"/>
            <a:ext cx="324555" cy="8359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156176" y="4495800"/>
            <a:ext cx="936104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=2</a:t>
            </a:r>
            <a:endParaRPr lang="en-US" dirty="0"/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7812360" y="4335487"/>
            <a:ext cx="792088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in=6</a:t>
            </a:r>
            <a:endParaRPr lang="en-US" dirty="0"/>
          </a:p>
        </p:txBody>
      </p:sp>
      <p:grpSp>
        <p:nvGrpSpPr>
          <p:cNvPr id="156716" name="Group 44"/>
          <p:cNvGrpSpPr>
            <a:grpSpLocks/>
          </p:cNvGrpSpPr>
          <p:nvPr/>
        </p:nvGrpSpPr>
        <p:grpSpPr bwMode="auto">
          <a:xfrm>
            <a:off x="6580187" y="3733804"/>
            <a:ext cx="1627188" cy="992188"/>
            <a:chOff x="4145" y="2352"/>
            <a:chExt cx="1025" cy="625"/>
          </a:xfrm>
        </p:grpSpPr>
        <p:cxnSp>
          <p:nvCxnSpPr>
            <p:cNvPr id="156717" name="AutoShape 45"/>
            <p:cNvCxnSpPr>
              <a:cxnSpLocks noChangeShapeType="1"/>
              <a:stCxn id="156715" idx="0"/>
              <a:endCxn id="156709" idx="3"/>
            </p:cNvCxnSpPr>
            <p:nvPr/>
          </p:nvCxnSpPr>
          <p:spPr bwMode="auto">
            <a:xfrm rot="16200000" flipV="1">
              <a:off x="4468" y="2029"/>
              <a:ext cx="380" cy="102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8" name="AutoShape 46"/>
            <p:cNvCxnSpPr>
              <a:cxnSpLocks noChangeShapeType="1"/>
              <a:stCxn id="156715" idx="1"/>
              <a:endCxn id="156714" idx="3"/>
            </p:cNvCxnSpPr>
            <p:nvPr/>
          </p:nvCxnSpPr>
          <p:spPr bwMode="auto">
            <a:xfrm rot="10800000" flipV="1">
              <a:off x="4468" y="2876"/>
              <a:ext cx="454" cy="101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393904" y="2996952"/>
            <a:ext cx="914400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3847727" y="2132856"/>
            <a:ext cx="94029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2483768" y="1628800"/>
            <a:ext cx="946126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cxnSp>
        <p:nvCxnSpPr>
          <p:cNvPr id="156722" name="AutoShape 50"/>
          <p:cNvCxnSpPr>
            <a:cxnSpLocks noChangeShapeType="1"/>
            <a:stCxn id="156715" idx="3"/>
            <a:endCxn id="156719" idx="3"/>
          </p:cNvCxnSpPr>
          <p:nvPr/>
        </p:nvCxnSpPr>
        <p:spPr bwMode="auto">
          <a:xfrm flipH="1" flipV="1">
            <a:off x="7308304" y="3227785"/>
            <a:ext cx="1296144" cy="1338535"/>
          </a:xfrm>
          <a:prstGeom prst="curvedConnector3">
            <a:avLst>
              <a:gd name="adj1" fmla="val -17637"/>
            </a:avLst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3" name="AutoShape 51"/>
          <p:cNvCxnSpPr>
            <a:cxnSpLocks noChangeShapeType="1"/>
            <a:stCxn id="156719" idx="0"/>
            <a:endCxn id="156720" idx="3"/>
          </p:cNvCxnSpPr>
          <p:nvPr/>
        </p:nvCxnSpPr>
        <p:spPr bwMode="auto">
          <a:xfrm rot="16200000" flipV="1">
            <a:off x="5502933" y="1648781"/>
            <a:ext cx="633263" cy="206308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4" name="AutoShape 52"/>
          <p:cNvCxnSpPr>
            <a:cxnSpLocks noChangeShapeType="1"/>
            <a:stCxn id="156720" idx="0"/>
            <a:endCxn id="156721" idx="3"/>
          </p:cNvCxnSpPr>
          <p:nvPr/>
        </p:nvCxnSpPr>
        <p:spPr bwMode="auto">
          <a:xfrm rot="16200000" flipV="1">
            <a:off x="3737274" y="1552254"/>
            <a:ext cx="273223" cy="887982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990600" y="419100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985565" y="2636912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4427984" y="2746251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5638800" y="3106291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2971800" y="502920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225925" y="4042395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7596336" y="4042395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300192" y="594360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7162800" y="2636912"/>
            <a:ext cx="498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4788024" y="1772816"/>
            <a:ext cx="498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1979712" y="1447800"/>
            <a:ext cx="498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6732240" y="486916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5229200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Topological sorts: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1, 2, 3, 4, 5, 6, 7, 8, 9, 10, 11, 12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4, 5, 7, 8, 1, 2, 3, 6, 9, 10, 11, 12</a:t>
            </a:r>
          </a:p>
        </p:txBody>
      </p:sp>
    </p:spTree>
    <p:extLst>
      <p:ext uri="{BB962C8B-B14F-4D97-AF65-F5344CB8AC3E}">
        <p14:creationId xmlns:p14="http://schemas.microsoft.com/office/powerpoint/2010/main" val="161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Syntax-directed definition with actions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824"/>
            <a:ext cx="7918648" cy="4114800"/>
          </a:xfrm>
        </p:spPr>
        <p:txBody>
          <a:bodyPr/>
          <a:lstStyle/>
          <a:p>
            <a:r>
              <a:rPr lang="en-US" dirty="0"/>
              <a:t>Some definitions can have side-effects: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 R 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{$2.in = $1.val;  $0.val = $2.val;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printf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("%s", $2.in); }</a:t>
            </a:r>
          </a:p>
          <a:p>
            <a:r>
              <a:rPr lang="en-US" dirty="0"/>
              <a:t>When will these side-effects occur?</a:t>
            </a:r>
          </a:p>
          <a:p>
            <a:r>
              <a:rPr lang="en-US" dirty="0"/>
              <a:t>The order of evaluating attributes is linked to the order of creating nodes in the parse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F50E17-D7BB-8B41-AA57-1CE012D5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charset="0"/>
              </a:rPr>
              <a:t>Expr concrete syntax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9C-357D-2B47-B1A3-3750603B66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67744" y="1959223"/>
            <a:ext cx="4896544" cy="3731642"/>
            <a:chOff x="2267744" y="1959223"/>
            <a:chExt cx="4896544" cy="3731642"/>
          </a:xfrm>
        </p:grpSpPr>
        <p:sp>
          <p:nvSpPr>
            <p:cNvPr id="27653" name="Text Box 3"/>
            <p:cNvSpPr txBox="1">
              <a:spLocks noChangeArrowheads="1"/>
            </p:cNvSpPr>
            <p:nvPr/>
          </p:nvSpPr>
          <p:spPr bwMode="auto">
            <a:xfrm>
              <a:off x="3962400" y="195922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654" name="Text Box 4"/>
            <p:cNvSpPr txBox="1">
              <a:spLocks noChangeArrowheads="1"/>
            </p:cNvSpPr>
            <p:nvPr/>
          </p:nvSpPr>
          <p:spPr bwMode="auto">
            <a:xfrm>
              <a:off x="4860032" y="2819400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2843808" y="278092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27656" name="AutoShape 25"/>
            <p:cNvCxnSpPr>
              <a:cxnSpLocks noChangeShapeType="1"/>
              <a:stCxn id="27653" idx="2"/>
              <a:endCxn id="27655" idx="0"/>
            </p:cNvCxnSpPr>
            <p:nvPr/>
          </p:nvCxnSpPr>
          <p:spPr bwMode="auto">
            <a:xfrm flipH="1">
              <a:off x="3029917" y="2420888"/>
              <a:ext cx="1118592" cy="3600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57" name="AutoShape 26"/>
            <p:cNvCxnSpPr>
              <a:cxnSpLocks noChangeShapeType="1"/>
              <a:stCxn id="27653" idx="2"/>
              <a:endCxn id="27654" idx="0"/>
            </p:cNvCxnSpPr>
            <p:nvPr/>
          </p:nvCxnSpPr>
          <p:spPr bwMode="auto">
            <a:xfrm>
              <a:off x="4148509" y="2420888"/>
              <a:ext cx="897632" cy="3985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59" name="AutoShape 49"/>
            <p:cNvCxnSpPr>
              <a:cxnSpLocks noChangeShapeType="1"/>
              <a:stCxn id="27653" idx="2"/>
              <a:endCxn id="27660" idx="0"/>
            </p:cNvCxnSpPr>
            <p:nvPr/>
          </p:nvCxnSpPr>
          <p:spPr bwMode="auto">
            <a:xfrm flipH="1">
              <a:off x="3962152" y="2420888"/>
              <a:ext cx="186357" cy="5040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60" name="Text Box 50"/>
            <p:cNvSpPr txBox="1">
              <a:spLocks noChangeArrowheads="1"/>
            </p:cNvSpPr>
            <p:nvPr/>
          </p:nvSpPr>
          <p:spPr bwMode="auto">
            <a:xfrm>
              <a:off x="3784352" y="2924944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7661" name="Text Box 51"/>
            <p:cNvSpPr txBox="1">
              <a:spLocks noChangeArrowheads="1"/>
            </p:cNvSpPr>
            <p:nvPr/>
          </p:nvSpPr>
          <p:spPr bwMode="auto">
            <a:xfrm>
              <a:off x="2267744" y="3573016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27664" name="AutoShape 54"/>
            <p:cNvCxnSpPr>
              <a:cxnSpLocks noChangeShapeType="1"/>
              <a:stCxn id="27655" idx="2"/>
              <a:endCxn id="27661" idx="0"/>
            </p:cNvCxnSpPr>
            <p:nvPr/>
          </p:nvCxnSpPr>
          <p:spPr bwMode="auto">
            <a:xfrm flipH="1">
              <a:off x="2521981" y="3242593"/>
              <a:ext cx="507936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66" name="Text Box 56"/>
            <p:cNvSpPr txBox="1">
              <a:spLocks noChangeArrowheads="1"/>
            </p:cNvSpPr>
            <p:nvPr/>
          </p:nvSpPr>
          <p:spPr bwMode="auto">
            <a:xfrm>
              <a:off x="6655815" y="522920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27670" name="Text Box 61"/>
            <p:cNvSpPr txBox="1">
              <a:spLocks noChangeArrowheads="1"/>
            </p:cNvSpPr>
            <p:nvPr/>
          </p:nvSpPr>
          <p:spPr bwMode="auto">
            <a:xfrm>
              <a:off x="5351910" y="3645024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7671" name="Text Box 64"/>
            <p:cNvSpPr txBox="1">
              <a:spLocks noChangeArrowheads="1"/>
            </p:cNvSpPr>
            <p:nvPr/>
          </p:nvSpPr>
          <p:spPr bwMode="auto">
            <a:xfrm>
              <a:off x="6216006" y="454806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7672" name="Text Box 66"/>
            <p:cNvSpPr txBox="1">
              <a:spLocks noChangeArrowheads="1"/>
            </p:cNvSpPr>
            <p:nvPr/>
          </p:nvSpPr>
          <p:spPr bwMode="auto">
            <a:xfrm>
              <a:off x="5387578" y="457768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27673" name="Text Box 67"/>
            <p:cNvSpPr txBox="1">
              <a:spLocks noChangeArrowheads="1"/>
            </p:cNvSpPr>
            <p:nvPr/>
          </p:nvSpPr>
          <p:spPr bwMode="auto">
            <a:xfrm>
              <a:off x="4495575" y="450912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27674" name="AutoShape 68"/>
            <p:cNvCxnSpPr>
              <a:cxnSpLocks noChangeShapeType="1"/>
              <a:stCxn id="27670" idx="2"/>
              <a:endCxn id="27672" idx="0"/>
            </p:cNvCxnSpPr>
            <p:nvPr/>
          </p:nvCxnSpPr>
          <p:spPr bwMode="auto">
            <a:xfrm>
              <a:off x="5538019" y="4106689"/>
              <a:ext cx="17834" cy="4709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5" name="AutoShape 69"/>
            <p:cNvCxnSpPr>
              <a:cxnSpLocks noChangeShapeType="1"/>
              <a:stCxn id="27670" idx="2"/>
              <a:endCxn id="27673" idx="0"/>
            </p:cNvCxnSpPr>
            <p:nvPr/>
          </p:nvCxnSpPr>
          <p:spPr bwMode="auto">
            <a:xfrm flipH="1">
              <a:off x="4749812" y="4106689"/>
              <a:ext cx="788207" cy="402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6" name="AutoShape 70"/>
            <p:cNvCxnSpPr>
              <a:cxnSpLocks noChangeShapeType="1"/>
              <a:stCxn id="27654" idx="2"/>
              <a:endCxn id="27670" idx="0"/>
            </p:cNvCxnSpPr>
            <p:nvPr/>
          </p:nvCxnSpPr>
          <p:spPr bwMode="auto">
            <a:xfrm>
              <a:off x="5046141" y="3281065"/>
              <a:ext cx="491878" cy="3639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AutoShape 71"/>
            <p:cNvCxnSpPr>
              <a:cxnSpLocks noChangeShapeType="1"/>
              <a:stCxn id="27670" idx="2"/>
              <a:endCxn id="27671" idx="0"/>
            </p:cNvCxnSpPr>
            <p:nvPr/>
          </p:nvCxnSpPr>
          <p:spPr bwMode="auto">
            <a:xfrm>
              <a:off x="5538019" y="4106689"/>
              <a:ext cx="864096" cy="4413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AutoShape 73"/>
            <p:cNvCxnSpPr>
              <a:cxnSpLocks noChangeShapeType="1"/>
              <a:stCxn id="27671" idx="2"/>
              <a:endCxn id="27666" idx="0"/>
            </p:cNvCxnSpPr>
            <p:nvPr/>
          </p:nvCxnSpPr>
          <p:spPr bwMode="auto">
            <a:xfrm>
              <a:off x="6402115" y="5009728"/>
              <a:ext cx="507937" cy="2194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4+3*5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329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  <p:bldP spid="33" grpId="0" animBg="1" autoUpdateAnimBg="0"/>
      <p:bldP spid="35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Syntax-directed definition with actions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81200"/>
            <a:ext cx="806266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definition with side-effects: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B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 {a} 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Bottom-up parser: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Perform action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>
                <a:sym typeface="Symbol" charset="2"/>
              </a:rPr>
              <a:t> as soon as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appears on top of the stack (if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is a nonterminal, we can move action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>
                <a:sym typeface="Symbol" charset="2"/>
              </a:rPr>
              <a:t> to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XA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…A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{a}</a:t>
            </a:r>
            <a:r>
              <a:rPr lang="en-US" sz="2400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Top-down parser: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Perform action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>
                <a:sym typeface="Symbol" charset="2"/>
              </a:rPr>
              <a:t> just before we attempt to expand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 (if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 is a non-terminal) or check for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 on the input (if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 is a terminal)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82612-691A-024C-BF62-474AF830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SDTs with Actions</a:t>
            </a: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syntax directed definition with actions: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–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{ print( ‘–’ ); }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94F23-928A-8343-B58F-1C859F69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uiExpand="1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568" y="548680"/>
            <a:ext cx="2587824" cy="682749"/>
          </a:xfrm>
        </p:spPr>
        <p:txBody>
          <a:bodyPr/>
          <a:lstStyle/>
          <a:p>
            <a:r>
              <a:rPr lang="en-US" sz="2800" i="1" dirty="0"/>
              <a:t>Input:9 - 5 + 2</a:t>
            </a: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FC9E7-E1AD-8C42-97BA-EB04FC2D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6" name="Group 1027"/>
          <p:cNvGrpSpPr>
            <a:grpSpLocks/>
          </p:cNvGrpSpPr>
          <p:nvPr/>
        </p:nvGrpSpPr>
        <p:grpSpPr bwMode="auto">
          <a:xfrm>
            <a:off x="467544" y="764704"/>
            <a:ext cx="4653136" cy="841375"/>
            <a:chOff x="720" y="972"/>
            <a:chExt cx="4080" cy="1060"/>
          </a:xfrm>
        </p:grpSpPr>
        <p:sp>
          <p:nvSpPr>
            <p:cNvPr id="7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Action</a:t>
              </a:r>
            </a:p>
          </p:txBody>
        </p:sp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9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10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E $</a:t>
              </a:r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12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16" name="Group 1037"/>
          <p:cNvGrpSpPr>
            <a:grpSpLocks/>
          </p:cNvGrpSpPr>
          <p:nvPr/>
        </p:nvGrpSpPr>
        <p:grpSpPr bwMode="auto">
          <a:xfrm>
            <a:off x="467544" y="1634404"/>
            <a:ext cx="4653136" cy="360363"/>
            <a:chOff x="720" y="1708"/>
            <a:chExt cx="4080" cy="454"/>
          </a:xfrm>
        </p:grpSpPr>
        <p:sp>
          <p:nvSpPr>
            <p:cNvPr id="17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18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19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R $</a:t>
              </a:r>
            </a:p>
          </p:txBody>
        </p:sp>
        <p:sp>
          <p:nvSpPr>
            <p:cNvPr id="20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1" name="Group 1042"/>
          <p:cNvGrpSpPr>
            <a:grpSpLocks/>
          </p:cNvGrpSpPr>
          <p:nvPr/>
        </p:nvGrpSpPr>
        <p:grpSpPr bwMode="auto">
          <a:xfrm>
            <a:off x="467544" y="2066464"/>
            <a:ext cx="4653136" cy="388941"/>
            <a:chOff x="720" y="1960"/>
            <a:chExt cx="4080" cy="490"/>
          </a:xfrm>
        </p:grpSpPr>
        <p:sp>
          <p:nvSpPr>
            <p:cNvPr id="22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print(9)</a:t>
              </a:r>
            </a:p>
          </p:txBody>
        </p:sp>
        <p:sp>
          <p:nvSpPr>
            <p:cNvPr id="23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24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R $</a:t>
              </a:r>
            </a:p>
          </p:txBody>
        </p:sp>
        <p:sp>
          <p:nvSpPr>
            <p:cNvPr id="25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6" name="Group 1047"/>
          <p:cNvGrpSpPr>
            <a:grpSpLocks/>
          </p:cNvGrpSpPr>
          <p:nvPr/>
        </p:nvGrpSpPr>
        <p:grpSpPr bwMode="auto">
          <a:xfrm>
            <a:off x="467544" y="2498250"/>
            <a:ext cx="4653136" cy="360363"/>
            <a:chOff x="720" y="2178"/>
            <a:chExt cx="4080" cy="454"/>
          </a:xfrm>
        </p:grpSpPr>
        <p:sp>
          <p:nvSpPr>
            <p:cNvPr id="27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28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-5+2$</a:t>
              </a:r>
            </a:p>
          </p:txBody>
        </p:sp>
        <p:sp>
          <p:nvSpPr>
            <p:cNvPr id="29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R $</a:t>
              </a:r>
            </a:p>
          </p:txBody>
        </p:sp>
        <p:sp>
          <p:nvSpPr>
            <p:cNvPr id="30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1" name="Group 1052"/>
          <p:cNvGrpSpPr>
            <a:grpSpLocks/>
          </p:cNvGrpSpPr>
          <p:nvPr/>
        </p:nvGrpSpPr>
        <p:grpSpPr bwMode="auto">
          <a:xfrm>
            <a:off x="467544" y="2930848"/>
            <a:ext cx="4653136" cy="359570"/>
            <a:chOff x="720" y="2397"/>
            <a:chExt cx="4080" cy="453"/>
          </a:xfrm>
        </p:grpSpPr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-5+2$</a:t>
              </a:r>
            </a:p>
          </p:txBody>
        </p:sp>
        <p:sp>
          <p:nvSpPr>
            <p:cNvPr id="3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 T R $</a:t>
              </a:r>
            </a:p>
          </p:txBody>
        </p:sp>
        <p:sp>
          <p:nvSpPr>
            <p:cNvPr id="3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6" name="Group 1052"/>
          <p:cNvGrpSpPr>
            <a:grpSpLocks/>
          </p:cNvGrpSpPr>
          <p:nvPr/>
        </p:nvGrpSpPr>
        <p:grpSpPr bwMode="auto">
          <a:xfrm>
            <a:off x="468736" y="3363067"/>
            <a:ext cx="4653136" cy="359570"/>
            <a:chOff x="720" y="2397"/>
            <a:chExt cx="4080" cy="453"/>
          </a:xfrm>
        </p:grpSpPr>
        <p:sp>
          <p:nvSpPr>
            <p:cNvPr id="3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5+2$</a:t>
              </a:r>
            </a:p>
          </p:txBody>
        </p:sp>
        <p:sp>
          <p:nvSpPr>
            <p:cNvPr id="3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R $</a:t>
              </a:r>
            </a:p>
          </p:txBody>
        </p:sp>
        <p:sp>
          <p:nvSpPr>
            <p:cNvPr id="4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1" name="Group 1052"/>
          <p:cNvGrpSpPr>
            <a:grpSpLocks/>
          </p:cNvGrpSpPr>
          <p:nvPr/>
        </p:nvGrpSpPr>
        <p:grpSpPr bwMode="auto">
          <a:xfrm>
            <a:off x="468736" y="3795115"/>
            <a:ext cx="4653136" cy="359570"/>
            <a:chOff x="720" y="2397"/>
            <a:chExt cx="4080" cy="453"/>
          </a:xfrm>
        </p:grpSpPr>
        <p:sp>
          <p:nvSpPr>
            <p:cNvPr id="4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print(5)</a:t>
              </a:r>
              <a:endParaRPr lang="en-US" sz="2000" dirty="0"/>
            </a:p>
          </p:txBody>
        </p:sp>
        <p:sp>
          <p:nvSpPr>
            <p:cNvPr id="4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5+2$</a:t>
              </a:r>
            </a:p>
          </p:txBody>
        </p:sp>
        <p:sp>
          <p:nvSpPr>
            <p:cNvPr id="4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R $</a:t>
              </a:r>
            </a:p>
          </p:txBody>
        </p:sp>
        <p:sp>
          <p:nvSpPr>
            <p:cNvPr id="4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1" name="Group 1052"/>
          <p:cNvGrpSpPr>
            <a:grpSpLocks/>
          </p:cNvGrpSpPr>
          <p:nvPr/>
        </p:nvGrpSpPr>
        <p:grpSpPr bwMode="auto">
          <a:xfrm>
            <a:off x="469304" y="4587203"/>
            <a:ext cx="4653136" cy="359570"/>
            <a:chOff x="720" y="2397"/>
            <a:chExt cx="4080" cy="453"/>
          </a:xfrm>
        </p:grpSpPr>
        <p:sp>
          <p:nvSpPr>
            <p:cNvPr id="5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+2$</a:t>
              </a:r>
            </a:p>
          </p:txBody>
        </p:sp>
        <p:sp>
          <p:nvSpPr>
            <p:cNvPr id="5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+T R $</a:t>
              </a:r>
            </a:p>
          </p:txBody>
        </p:sp>
        <p:sp>
          <p:nvSpPr>
            <p:cNvPr id="5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6" name="Group 1052"/>
          <p:cNvGrpSpPr>
            <a:grpSpLocks/>
          </p:cNvGrpSpPr>
          <p:nvPr/>
        </p:nvGrpSpPr>
        <p:grpSpPr bwMode="auto">
          <a:xfrm>
            <a:off x="468736" y="4990675"/>
            <a:ext cx="4653136" cy="359570"/>
            <a:chOff x="720" y="2397"/>
            <a:chExt cx="4080" cy="453"/>
          </a:xfrm>
        </p:grpSpPr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2$</a:t>
              </a:r>
            </a:p>
          </p:txBody>
        </p:sp>
        <p:sp>
          <p:nvSpPr>
            <p:cNvPr id="5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R$</a:t>
              </a:r>
            </a:p>
          </p:txBody>
        </p:sp>
        <p:sp>
          <p:nvSpPr>
            <p:cNvPr id="6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8736" y="4163267"/>
            <a:ext cx="4653136" cy="393852"/>
            <a:chOff x="468736" y="4163267"/>
            <a:chExt cx="4653136" cy="393852"/>
          </a:xfrm>
        </p:grpSpPr>
        <p:grpSp>
          <p:nvGrpSpPr>
            <p:cNvPr id="46" name="Group 1052"/>
            <p:cNvGrpSpPr>
              <a:grpSpLocks/>
            </p:cNvGrpSpPr>
            <p:nvPr/>
          </p:nvGrpSpPr>
          <p:grpSpPr bwMode="auto">
            <a:xfrm>
              <a:off x="468736" y="4197549"/>
              <a:ext cx="4653136" cy="359570"/>
              <a:chOff x="720" y="2397"/>
              <a:chExt cx="4080" cy="453"/>
            </a:xfrm>
          </p:grpSpPr>
          <p:sp>
            <p:nvSpPr>
              <p:cNvPr id="47" name="Rectangle 1053"/>
              <p:cNvSpPr>
                <a:spLocks noChangeArrowheads="1"/>
              </p:cNvSpPr>
              <p:nvPr/>
            </p:nvSpPr>
            <p:spPr bwMode="auto">
              <a:xfrm>
                <a:off x="3440" y="2397"/>
                <a:ext cx="136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pPr lvl="0" eaLnBrk="1" hangingPunct="1">
                  <a:spcBef>
                    <a:spcPct val="20000"/>
                  </a:spcBef>
                </a:pPr>
                <a:endParaRPr lang="en-US" sz="2000" dirty="0"/>
              </a:p>
            </p:txBody>
          </p:sp>
          <p:sp>
            <p:nvSpPr>
              <p:cNvPr id="48" name="Rectangle 1054"/>
              <p:cNvSpPr>
                <a:spLocks noChangeArrowheads="1"/>
              </p:cNvSpPr>
              <p:nvPr/>
            </p:nvSpPr>
            <p:spPr bwMode="auto">
              <a:xfrm>
                <a:off x="2080" y="2397"/>
                <a:ext cx="136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sz="2000" dirty="0"/>
                  <a:t>+2$</a:t>
                </a:r>
              </a:p>
            </p:txBody>
          </p:sp>
          <p:sp>
            <p:nvSpPr>
              <p:cNvPr id="49" name="Rectangle 1055"/>
              <p:cNvSpPr>
                <a:spLocks noChangeArrowheads="1"/>
              </p:cNvSpPr>
              <p:nvPr/>
            </p:nvSpPr>
            <p:spPr bwMode="auto">
              <a:xfrm>
                <a:off x="720" y="2397"/>
                <a:ext cx="136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sz="2000" dirty="0"/>
                  <a:t> R $</a:t>
                </a:r>
              </a:p>
            </p:txBody>
          </p:sp>
          <p:sp>
            <p:nvSpPr>
              <p:cNvPr id="50" name="Line 1056"/>
              <p:cNvSpPr>
                <a:spLocks noChangeShapeType="1"/>
              </p:cNvSpPr>
              <p:nvPr/>
            </p:nvSpPr>
            <p:spPr bwMode="auto">
              <a:xfrm>
                <a:off x="720" y="2850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3569635" y="4163267"/>
              <a:ext cx="155104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print(-)</a:t>
              </a:r>
              <a:endParaRPr lang="en-US" sz="2000" dirty="0"/>
            </a:p>
          </p:txBody>
        </p:sp>
      </p:grpSp>
      <p:grpSp>
        <p:nvGrpSpPr>
          <p:cNvPr id="62" name="Group 1052"/>
          <p:cNvGrpSpPr>
            <a:grpSpLocks/>
          </p:cNvGrpSpPr>
          <p:nvPr/>
        </p:nvGrpSpPr>
        <p:grpSpPr bwMode="auto">
          <a:xfrm>
            <a:off x="467544" y="5373216"/>
            <a:ext cx="4653136" cy="359570"/>
            <a:chOff x="720" y="2397"/>
            <a:chExt cx="4080" cy="453"/>
          </a:xfrm>
        </p:grpSpPr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print(2)</a:t>
              </a:r>
              <a:endParaRPr lang="en-US" sz="2000" dirty="0"/>
            </a:p>
          </p:txBody>
        </p:sp>
        <p:sp>
          <p:nvSpPr>
            <p:cNvPr id="6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2$</a:t>
              </a:r>
            </a:p>
          </p:txBody>
        </p:sp>
        <p:sp>
          <p:nvSpPr>
            <p:cNvPr id="6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R$</a:t>
              </a:r>
            </a:p>
          </p:txBody>
        </p:sp>
        <p:sp>
          <p:nvSpPr>
            <p:cNvPr id="6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7" name="Group 1052"/>
          <p:cNvGrpSpPr>
            <a:grpSpLocks/>
          </p:cNvGrpSpPr>
          <p:nvPr/>
        </p:nvGrpSpPr>
        <p:grpSpPr bwMode="auto">
          <a:xfrm>
            <a:off x="467544" y="5746426"/>
            <a:ext cx="4653136" cy="359570"/>
            <a:chOff x="720" y="2397"/>
            <a:chExt cx="4080" cy="453"/>
          </a:xfrm>
        </p:grpSpPr>
        <p:sp>
          <p:nvSpPr>
            <p:cNvPr id="68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print(+)</a:t>
              </a:r>
              <a:endParaRPr lang="en-US" sz="2000" dirty="0"/>
            </a:p>
          </p:txBody>
        </p:sp>
        <p:sp>
          <p:nvSpPr>
            <p:cNvPr id="69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0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R$</a:t>
              </a:r>
            </a:p>
          </p:txBody>
        </p:sp>
        <p:sp>
          <p:nvSpPr>
            <p:cNvPr id="71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2" name="Group 1052"/>
          <p:cNvGrpSpPr>
            <a:grpSpLocks/>
          </p:cNvGrpSpPr>
          <p:nvPr/>
        </p:nvGrpSpPr>
        <p:grpSpPr bwMode="auto">
          <a:xfrm>
            <a:off x="467544" y="6165774"/>
            <a:ext cx="4653136" cy="359570"/>
            <a:chOff x="720" y="2397"/>
            <a:chExt cx="4080" cy="453"/>
          </a:xfrm>
        </p:grpSpPr>
        <p:sp>
          <p:nvSpPr>
            <p:cNvPr id="7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terminate</a:t>
              </a:r>
              <a:endParaRPr lang="en-US" sz="2000" dirty="0"/>
            </a:p>
          </p:txBody>
        </p:sp>
        <p:sp>
          <p:nvSpPr>
            <p:cNvPr id="7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5472608" y="1268760"/>
            <a:ext cx="3563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–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‘–’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000" b="1" dirty="0" err="1">
                <a:sym typeface="Symbol" charset="2"/>
              </a:rPr>
              <a:t>int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sz="2000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graphicFrame>
        <p:nvGraphicFramePr>
          <p:cNvPr id="7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940616"/>
              </p:ext>
            </p:extLst>
          </p:nvPr>
        </p:nvGraphicFramePr>
        <p:xfrm>
          <a:off x="5436097" y="3318487"/>
          <a:ext cx="3384177" cy="1239375"/>
        </p:xfrm>
        <a:graphic>
          <a:graphicData uri="http://schemas.openxmlformats.org/drawingml/2006/table">
            <a:tbl>
              <a:tblPr/>
              <a:tblGrid>
                <a:gridCol w="71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Title 1"/>
          <p:cNvSpPr txBox="1">
            <a:spLocks/>
          </p:cNvSpPr>
          <p:nvPr/>
        </p:nvSpPr>
        <p:spPr bwMode="auto">
          <a:xfrm>
            <a:off x="5508104" y="4834483"/>
            <a:ext cx="2587824" cy="68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sz="2800" i="1" kern="0" dirty="0"/>
              <a:t>output:  9 5 - 2 + </a:t>
            </a:r>
            <a:endParaRPr lang="en-CA" sz="2800" kern="0" dirty="0"/>
          </a:p>
        </p:txBody>
      </p:sp>
      <p:sp>
        <p:nvSpPr>
          <p:cNvPr id="80" name="Rectangle 79"/>
          <p:cNvSpPr/>
          <p:nvPr/>
        </p:nvSpPr>
        <p:spPr>
          <a:xfrm>
            <a:off x="5256584" y="5478323"/>
            <a:ext cx="3779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SDT maps infix expressions to postfix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Actions in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Action </a:t>
            </a:r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/>
              <a:t> for </a:t>
            </a:r>
            <a:r>
              <a:rPr lang="en-US" dirty="0">
                <a:solidFill>
                  <a:schemeClr val="accent2"/>
                </a:solidFill>
              </a:rPr>
              <a:t>B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 {a} Y </a:t>
            </a:r>
            <a:r>
              <a:rPr lang="en-CA" dirty="0"/>
              <a:t>is pushed to the stack when the derivation step </a:t>
            </a:r>
            <a:r>
              <a:rPr lang="en-US" dirty="0">
                <a:solidFill>
                  <a:schemeClr val="accent2"/>
                </a:solidFill>
              </a:rPr>
              <a:t>B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 {a}Y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is made  </a:t>
            </a:r>
          </a:p>
          <a:p>
            <a:r>
              <a:rPr lang="en-CA" dirty="0"/>
              <a:t>But the action is performed only after complete derivations for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CA" dirty="0"/>
              <a:t> has been carried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1C208-8945-8C4B-8E48-256C3E32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85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568" y="548680"/>
            <a:ext cx="2587824" cy="682749"/>
          </a:xfrm>
        </p:spPr>
        <p:txBody>
          <a:bodyPr/>
          <a:lstStyle/>
          <a:p>
            <a:r>
              <a:rPr lang="en-US" sz="2800" i="1" dirty="0"/>
              <a:t>Input:9 - 5 + 2</a:t>
            </a: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8067F-AC0E-5049-8A3D-32C17578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6" name="Group 1027"/>
          <p:cNvGrpSpPr>
            <a:grpSpLocks/>
          </p:cNvGrpSpPr>
          <p:nvPr/>
        </p:nvGrpSpPr>
        <p:grpSpPr bwMode="auto">
          <a:xfrm>
            <a:off x="467544" y="764704"/>
            <a:ext cx="4653136" cy="841375"/>
            <a:chOff x="720" y="972"/>
            <a:chExt cx="4080" cy="1060"/>
          </a:xfrm>
        </p:grpSpPr>
        <p:sp>
          <p:nvSpPr>
            <p:cNvPr id="7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Action</a:t>
              </a:r>
            </a:p>
          </p:txBody>
        </p:sp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9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10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E $</a:t>
              </a:r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12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16" name="Group 1037"/>
          <p:cNvGrpSpPr>
            <a:grpSpLocks/>
          </p:cNvGrpSpPr>
          <p:nvPr/>
        </p:nvGrpSpPr>
        <p:grpSpPr bwMode="auto">
          <a:xfrm>
            <a:off x="467544" y="1634404"/>
            <a:ext cx="4653136" cy="360363"/>
            <a:chOff x="720" y="1708"/>
            <a:chExt cx="4080" cy="454"/>
          </a:xfrm>
        </p:grpSpPr>
        <p:sp>
          <p:nvSpPr>
            <p:cNvPr id="17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18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19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R $</a:t>
              </a:r>
            </a:p>
          </p:txBody>
        </p:sp>
        <p:sp>
          <p:nvSpPr>
            <p:cNvPr id="20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1" name="Group 1042"/>
          <p:cNvGrpSpPr>
            <a:grpSpLocks/>
          </p:cNvGrpSpPr>
          <p:nvPr/>
        </p:nvGrpSpPr>
        <p:grpSpPr bwMode="auto">
          <a:xfrm>
            <a:off x="467544" y="2066464"/>
            <a:ext cx="4653136" cy="388941"/>
            <a:chOff x="720" y="1960"/>
            <a:chExt cx="4080" cy="490"/>
          </a:xfrm>
        </p:grpSpPr>
        <p:sp>
          <p:nvSpPr>
            <p:cNvPr id="22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print(9)</a:t>
              </a:r>
            </a:p>
          </p:txBody>
        </p:sp>
        <p:sp>
          <p:nvSpPr>
            <p:cNvPr id="23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24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R $</a:t>
              </a:r>
            </a:p>
          </p:txBody>
        </p:sp>
        <p:sp>
          <p:nvSpPr>
            <p:cNvPr id="25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6" name="Group 1047"/>
          <p:cNvGrpSpPr>
            <a:grpSpLocks/>
          </p:cNvGrpSpPr>
          <p:nvPr/>
        </p:nvGrpSpPr>
        <p:grpSpPr bwMode="auto">
          <a:xfrm>
            <a:off x="467544" y="2498250"/>
            <a:ext cx="4653136" cy="360363"/>
            <a:chOff x="720" y="2178"/>
            <a:chExt cx="4080" cy="454"/>
          </a:xfrm>
        </p:grpSpPr>
        <p:sp>
          <p:nvSpPr>
            <p:cNvPr id="27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28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-5+2$</a:t>
              </a:r>
            </a:p>
          </p:txBody>
        </p:sp>
        <p:sp>
          <p:nvSpPr>
            <p:cNvPr id="29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R $</a:t>
              </a:r>
            </a:p>
          </p:txBody>
        </p:sp>
        <p:sp>
          <p:nvSpPr>
            <p:cNvPr id="30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1" name="Group 1052"/>
          <p:cNvGrpSpPr>
            <a:grpSpLocks/>
          </p:cNvGrpSpPr>
          <p:nvPr/>
        </p:nvGrpSpPr>
        <p:grpSpPr bwMode="auto">
          <a:xfrm>
            <a:off x="467544" y="2930848"/>
            <a:ext cx="4653136" cy="359570"/>
            <a:chOff x="720" y="2397"/>
            <a:chExt cx="4080" cy="453"/>
          </a:xfrm>
        </p:grpSpPr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-5+2$</a:t>
              </a:r>
            </a:p>
          </p:txBody>
        </p:sp>
        <p:sp>
          <p:nvSpPr>
            <p:cNvPr id="3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 T </a:t>
              </a:r>
              <a:r>
                <a:rPr lang="en-US" sz="2000" dirty="0">
                  <a:solidFill>
                    <a:schemeClr val="accent2"/>
                  </a:solidFill>
                </a:rPr>
                <a:t>#A</a:t>
              </a:r>
              <a:r>
                <a:rPr lang="en-US" sz="2000" dirty="0"/>
                <a:t> R $</a:t>
              </a:r>
            </a:p>
          </p:txBody>
        </p:sp>
        <p:sp>
          <p:nvSpPr>
            <p:cNvPr id="3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6" name="Group 1052"/>
          <p:cNvGrpSpPr>
            <a:grpSpLocks/>
          </p:cNvGrpSpPr>
          <p:nvPr/>
        </p:nvGrpSpPr>
        <p:grpSpPr bwMode="auto">
          <a:xfrm>
            <a:off x="468736" y="3363067"/>
            <a:ext cx="4653136" cy="359570"/>
            <a:chOff x="720" y="2397"/>
            <a:chExt cx="4080" cy="453"/>
          </a:xfrm>
        </p:grpSpPr>
        <p:sp>
          <p:nvSpPr>
            <p:cNvPr id="3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5+2$</a:t>
              </a:r>
            </a:p>
          </p:txBody>
        </p:sp>
        <p:sp>
          <p:nvSpPr>
            <p:cNvPr id="3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</a:t>
              </a:r>
              <a:r>
                <a:rPr lang="en-US" sz="2000" dirty="0">
                  <a:solidFill>
                    <a:schemeClr val="accent2"/>
                  </a:solidFill>
                </a:rPr>
                <a:t>#A</a:t>
              </a:r>
              <a:r>
                <a:rPr lang="en-US" sz="2000" dirty="0"/>
                <a:t> R $</a:t>
              </a:r>
            </a:p>
          </p:txBody>
        </p:sp>
        <p:sp>
          <p:nvSpPr>
            <p:cNvPr id="4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1" name="Group 1052"/>
          <p:cNvGrpSpPr>
            <a:grpSpLocks/>
          </p:cNvGrpSpPr>
          <p:nvPr/>
        </p:nvGrpSpPr>
        <p:grpSpPr bwMode="auto">
          <a:xfrm>
            <a:off x="468736" y="3795115"/>
            <a:ext cx="4653136" cy="359570"/>
            <a:chOff x="720" y="2397"/>
            <a:chExt cx="4080" cy="453"/>
          </a:xfrm>
        </p:grpSpPr>
        <p:sp>
          <p:nvSpPr>
            <p:cNvPr id="4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print(5)</a:t>
              </a:r>
              <a:endParaRPr lang="en-US" sz="2000" dirty="0"/>
            </a:p>
          </p:txBody>
        </p:sp>
        <p:sp>
          <p:nvSpPr>
            <p:cNvPr id="4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5+2$</a:t>
              </a:r>
            </a:p>
          </p:txBody>
        </p:sp>
        <p:sp>
          <p:nvSpPr>
            <p:cNvPr id="4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chemeClr val="accent2"/>
                  </a:solidFill>
                </a:rPr>
                <a:t>#A</a:t>
              </a:r>
              <a:r>
                <a:rPr lang="en-US" sz="2000" dirty="0"/>
                <a:t> R $</a:t>
              </a:r>
            </a:p>
          </p:txBody>
        </p:sp>
        <p:sp>
          <p:nvSpPr>
            <p:cNvPr id="4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6" name="Group 1052"/>
          <p:cNvGrpSpPr>
            <a:grpSpLocks/>
          </p:cNvGrpSpPr>
          <p:nvPr/>
        </p:nvGrpSpPr>
        <p:grpSpPr bwMode="auto">
          <a:xfrm>
            <a:off x="468736" y="4197549"/>
            <a:ext cx="4653136" cy="359570"/>
            <a:chOff x="720" y="2397"/>
            <a:chExt cx="4080" cy="453"/>
          </a:xfrm>
        </p:grpSpPr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4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+2$</a:t>
              </a:r>
            </a:p>
          </p:txBody>
        </p:sp>
        <p:sp>
          <p:nvSpPr>
            <p:cNvPr id="4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#A</a:t>
              </a:r>
              <a:r>
                <a:rPr lang="en-US" sz="2000" dirty="0"/>
                <a:t> R $</a:t>
              </a:r>
            </a:p>
          </p:txBody>
        </p:sp>
        <p:sp>
          <p:nvSpPr>
            <p:cNvPr id="5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1" name="Group 1052"/>
          <p:cNvGrpSpPr>
            <a:grpSpLocks/>
          </p:cNvGrpSpPr>
          <p:nvPr/>
        </p:nvGrpSpPr>
        <p:grpSpPr bwMode="auto">
          <a:xfrm>
            <a:off x="469304" y="4587203"/>
            <a:ext cx="4653136" cy="359570"/>
            <a:chOff x="720" y="2397"/>
            <a:chExt cx="4080" cy="453"/>
          </a:xfrm>
        </p:grpSpPr>
        <p:sp>
          <p:nvSpPr>
            <p:cNvPr id="5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+2$</a:t>
              </a:r>
            </a:p>
          </p:txBody>
        </p:sp>
        <p:sp>
          <p:nvSpPr>
            <p:cNvPr id="5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+T </a:t>
              </a:r>
              <a:r>
                <a:rPr lang="en-US" sz="2000" dirty="0">
                  <a:solidFill>
                    <a:schemeClr val="accent2"/>
                  </a:solidFill>
                </a:rPr>
                <a:t>#B</a:t>
              </a:r>
              <a:r>
                <a:rPr lang="en-US" sz="2000" dirty="0"/>
                <a:t> R $</a:t>
              </a:r>
            </a:p>
          </p:txBody>
        </p:sp>
        <p:sp>
          <p:nvSpPr>
            <p:cNvPr id="5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6" name="Group 1052"/>
          <p:cNvGrpSpPr>
            <a:grpSpLocks/>
          </p:cNvGrpSpPr>
          <p:nvPr/>
        </p:nvGrpSpPr>
        <p:grpSpPr bwMode="auto">
          <a:xfrm>
            <a:off x="468736" y="4990675"/>
            <a:ext cx="4653136" cy="359570"/>
            <a:chOff x="720" y="2397"/>
            <a:chExt cx="4080" cy="453"/>
          </a:xfrm>
        </p:grpSpPr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2$</a:t>
              </a:r>
            </a:p>
          </p:txBody>
        </p:sp>
        <p:sp>
          <p:nvSpPr>
            <p:cNvPr id="5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</a:t>
              </a:r>
              <a:r>
                <a:rPr lang="en-US" sz="2000" dirty="0">
                  <a:solidFill>
                    <a:schemeClr val="accent2"/>
                  </a:solidFill>
                </a:rPr>
                <a:t>#B</a:t>
              </a:r>
              <a:r>
                <a:rPr lang="en-US" sz="2000" dirty="0"/>
                <a:t> R$</a:t>
              </a:r>
            </a:p>
          </p:txBody>
        </p:sp>
        <p:sp>
          <p:nvSpPr>
            <p:cNvPr id="6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1" name="Rectangle 1053"/>
          <p:cNvSpPr>
            <a:spLocks noChangeArrowheads="1"/>
          </p:cNvSpPr>
          <p:nvPr/>
        </p:nvSpPr>
        <p:spPr bwMode="auto">
          <a:xfrm>
            <a:off x="3569635" y="4163267"/>
            <a:ext cx="155104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 dirty="0"/>
              <a:t>print(-)</a:t>
            </a:r>
            <a:endParaRPr lang="en-US" sz="2000" dirty="0"/>
          </a:p>
        </p:txBody>
      </p:sp>
      <p:grpSp>
        <p:nvGrpSpPr>
          <p:cNvPr id="62" name="Group 1052"/>
          <p:cNvGrpSpPr>
            <a:grpSpLocks/>
          </p:cNvGrpSpPr>
          <p:nvPr/>
        </p:nvGrpSpPr>
        <p:grpSpPr bwMode="auto">
          <a:xfrm>
            <a:off x="467544" y="5373216"/>
            <a:ext cx="4653136" cy="359570"/>
            <a:chOff x="720" y="2397"/>
            <a:chExt cx="4080" cy="453"/>
          </a:xfrm>
        </p:grpSpPr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print(2)</a:t>
              </a:r>
              <a:endParaRPr lang="en-US" sz="2000" dirty="0"/>
            </a:p>
          </p:txBody>
        </p:sp>
        <p:sp>
          <p:nvSpPr>
            <p:cNvPr id="6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2$</a:t>
              </a:r>
            </a:p>
          </p:txBody>
        </p:sp>
        <p:sp>
          <p:nvSpPr>
            <p:cNvPr id="6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chemeClr val="accent2"/>
                  </a:solidFill>
                </a:rPr>
                <a:t>#B</a:t>
              </a:r>
              <a:r>
                <a:rPr lang="en-US" sz="2000" dirty="0"/>
                <a:t> R$</a:t>
              </a:r>
            </a:p>
          </p:txBody>
        </p:sp>
        <p:sp>
          <p:nvSpPr>
            <p:cNvPr id="6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7" name="Group 1052"/>
          <p:cNvGrpSpPr>
            <a:grpSpLocks/>
          </p:cNvGrpSpPr>
          <p:nvPr/>
        </p:nvGrpSpPr>
        <p:grpSpPr bwMode="auto">
          <a:xfrm>
            <a:off x="467544" y="5746426"/>
            <a:ext cx="4653136" cy="359570"/>
            <a:chOff x="720" y="2397"/>
            <a:chExt cx="4080" cy="453"/>
          </a:xfrm>
        </p:grpSpPr>
        <p:sp>
          <p:nvSpPr>
            <p:cNvPr id="68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print(+)</a:t>
              </a:r>
              <a:endParaRPr lang="en-US" sz="2000" dirty="0"/>
            </a:p>
          </p:txBody>
        </p:sp>
        <p:sp>
          <p:nvSpPr>
            <p:cNvPr id="69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0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#B</a:t>
              </a:r>
              <a:r>
                <a:rPr lang="en-US" sz="2000" dirty="0"/>
                <a:t> R$</a:t>
              </a:r>
            </a:p>
          </p:txBody>
        </p:sp>
        <p:sp>
          <p:nvSpPr>
            <p:cNvPr id="71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2" name="Group 1052"/>
          <p:cNvGrpSpPr>
            <a:grpSpLocks/>
          </p:cNvGrpSpPr>
          <p:nvPr/>
        </p:nvGrpSpPr>
        <p:grpSpPr bwMode="auto">
          <a:xfrm>
            <a:off x="467544" y="6165774"/>
            <a:ext cx="4653136" cy="359570"/>
            <a:chOff x="720" y="2397"/>
            <a:chExt cx="4080" cy="453"/>
          </a:xfrm>
        </p:grpSpPr>
        <p:sp>
          <p:nvSpPr>
            <p:cNvPr id="7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terminate</a:t>
              </a:r>
              <a:endParaRPr lang="en-US" sz="2000" dirty="0"/>
            </a:p>
          </p:txBody>
        </p:sp>
        <p:sp>
          <p:nvSpPr>
            <p:cNvPr id="7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5472608" y="1268760"/>
            <a:ext cx="3563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–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‘–’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000" b="1" dirty="0" err="1">
                <a:sym typeface="Symbol" charset="2"/>
              </a:rPr>
              <a:t>int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sz="2000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graphicFrame>
        <p:nvGraphicFramePr>
          <p:cNvPr id="7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108504"/>
              </p:ext>
            </p:extLst>
          </p:nvPr>
        </p:nvGraphicFramePr>
        <p:xfrm>
          <a:off x="5436097" y="3318487"/>
          <a:ext cx="3384177" cy="1239375"/>
        </p:xfrm>
        <a:graphic>
          <a:graphicData uri="http://schemas.openxmlformats.org/drawingml/2006/table">
            <a:tbl>
              <a:tblPr/>
              <a:tblGrid>
                <a:gridCol w="71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70068" y="5013176"/>
            <a:ext cx="1998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#A: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 print( ‘–’ )</a:t>
            </a:r>
          </a:p>
          <a:p>
            <a:r>
              <a:rPr lang="en-US" dirty="0">
                <a:solidFill>
                  <a:srgbClr val="FF0000"/>
                </a:solidFill>
              </a:rPr>
              <a:t>#B: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 print( ‘+’ )</a:t>
            </a:r>
          </a:p>
        </p:txBody>
      </p:sp>
    </p:spTree>
    <p:extLst>
      <p:ext uri="{BB962C8B-B14F-4D97-AF65-F5344CB8AC3E}">
        <p14:creationId xmlns:p14="http://schemas.microsoft.com/office/powerpoint/2010/main" val="3610160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SDTs with Actions</a:t>
            </a: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81200"/>
            <a:ext cx="7772400" cy="4114800"/>
          </a:xfrm>
        </p:spPr>
        <p:txBody>
          <a:bodyPr/>
          <a:lstStyle/>
          <a:p>
            <a:r>
              <a:rPr lang="en-US" dirty="0"/>
              <a:t>Syntax directed definition that tries to map infix expressions to prefix: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{ print( ‘+’ ); } </a:t>
            </a:r>
            <a:r>
              <a:rPr lang="en-US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{ print( ‘–’ ); } </a:t>
            </a:r>
            <a:r>
              <a:rPr lang="en-US" dirty="0">
                <a:sym typeface="Symbol" charset="2"/>
              </a:rPr>
              <a:t>–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D1D88-9833-8A4B-8DA1-3FC06CB5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508104" y="2996952"/>
            <a:ext cx="3744416" cy="304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Impossible to implement SDT during either top-down or bottom-up parsing, because the parser would have to perform printing actions long before it knows whether these symbols will appear in its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uiExpand="1" build="p" autoUpdateAnimBg="0"/>
      <p:bldP spid="1710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Marker non-terminals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71600"/>
            <a:ext cx="8136904" cy="4114800"/>
          </a:xfrm>
        </p:spPr>
        <p:txBody>
          <a:bodyPr/>
          <a:lstStyle/>
          <a:p>
            <a:r>
              <a:rPr lang="en-US" sz="2800" dirty="0"/>
              <a:t>Bottom-up translation for L-attributed definitions:</a:t>
            </a:r>
          </a:p>
          <a:p>
            <a:r>
              <a:rPr lang="en-US" sz="2800" dirty="0"/>
              <a:t>Assumption: each symbol </a:t>
            </a:r>
            <a:r>
              <a:rPr lang="en-US" sz="2800" dirty="0">
                <a:solidFill>
                  <a:schemeClr val="accent2"/>
                </a:solidFill>
              </a:rPr>
              <a:t>X</a:t>
            </a:r>
            <a:r>
              <a:rPr lang="en-US" sz="2800" dirty="0"/>
              <a:t> has one synthesized (</a:t>
            </a:r>
            <a:r>
              <a:rPr lang="en-US" sz="2800" dirty="0" err="1">
                <a:solidFill>
                  <a:schemeClr val="accent2"/>
                </a:solidFill>
              </a:rPr>
              <a:t>X</a:t>
            </a:r>
            <a:r>
              <a:rPr lang="en-US" sz="2800" baseline="-25000" dirty="0" err="1">
                <a:solidFill>
                  <a:schemeClr val="accent2"/>
                </a:solidFill>
              </a:rPr>
              <a:t>val</a:t>
            </a:r>
            <a:r>
              <a:rPr lang="en-US" sz="2800" dirty="0"/>
              <a:t>) and one inherited (</a:t>
            </a:r>
            <a:r>
              <a:rPr lang="en-US" sz="2800" dirty="0" err="1">
                <a:solidFill>
                  <a:schemeClr val="accent2"/>
                </a:solidFill>
              </a:rPr>
              <a:t>X</a:t>
            </a:r>
            <a:r>
              <a:rPr lang="en-US" sz="2800" baseline="-25000" dirty="0" err="1">
                <a:solidFill>
                  <a:schemeClr val="accent2"/>
                </a:solidFill>
              </a:rPr>
              <a:t>in</a:t>
            </a:r>
            <a:r>
              <a:rPr lang="en-US" sz="2800" dirty="0"/>
              <a:t>) attribute (or actions)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Symbol" charset="2"/>
              </a:rPr>
              <a:t>Replace each </a:t>
            </a:r>
            <a:r>
              <a:rPr lang="en-US" sz="2800" dirty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X</a:t>
            </a:r>
            <a:r>
              <a:rPr lang="en-US" sz="28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…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by: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M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…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,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i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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(new marker non-terminals)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Symbol" charset="2"/>
              </a:rPr>
              <a:t>When reducing by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i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 </a:t>
            </a:r>
            <a:endParaRPr lang="en-US" sz="2800" dirty="0">
              <a:sym typeface="Symbol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391A-7957-8B41-AB08-A74B8382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4724400"/>
            <a:ext cx="3833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Compute X</a:t>
            </a:r>
            <a:r>
              <a:rPr lang="en-US" baseline="-25000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.in (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M</a:t>
            </a:r>
            <a:r>
              <a:rPr lang="en-US" baseline="-25000" dirty="0" err="1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i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.val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 = X</a:t>
            </a:r>
            <a:r>
              <a:rPr lang="en-US" baseline="-25000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.in)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push it into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68144" y="4144900"/>
            <a:ext cx="1498697" cy="2668476"/>
            <a:chOff x="5953623" y="3882268"/>
            <a:chExt cx="1498697" cy="2668476"/>
          </a:xfrm>
        </p:grpSpPr>
        <p:grpSp>
          <p:nvGrpSpPr>
            <p:cNvPr id="10" name="Group 9"/>
            <p:cNvGrpSpPr/>
            <p:nvPr/>
          </p:nvGrpSpPr>
          <p:grpSpPr>
            <a:xfrm>
              <a:off x="5953623" y="3882268"/>
              <a:ext cx="1446279" cy="2604537"/>
              <a:chOff x="6300192" y="4600508"/>
              <a:chExt cx="1446279" cy="1589892"/>
            </a:xfrm>
          </p:grpSpPr>
          <p:cxnSp>
            <p:nvCxnSpPr>
              <p:cNvPr id="3" name="Straight Connector 2"/>
              <p:cNvCxnSpPr/>
              <p:nvPr/>
            </p:nvCxnSpPr>
            <p:spPr bwMode="auto">
              <a:xfrm flipV="1">
                <a:off x="6300192" y="4600509"/>
                <a:ext cx="0" cy="15898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7740352" y="4600509"/>
                <a:ext cx="0" cy="15898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V="1">
                <a:off x="7007572" y="4600508"/>
                <a:ext cx="0" cy="15898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6300192" y="6190400"/>
                <a:ext cx="144627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6053401" y="5477162"/>
              <a:ext cx="463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7095" y="5470624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.in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51031" y="5163730"/>
              <a:ext cx="386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01695" y="5157192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51031" y="490109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4725" y="489456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1031" y="408361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12025" y="4077072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2239" y="5837202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A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45933" y="5830664"/>
              <a:ext cx="603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A.in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51031" y="4757082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4725" y="475054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51031" y="4613066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24725" y="460652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51031" y="43970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4725" y="4390504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.in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6068" y="6150634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19762" y="614409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46068" y="601931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19762" y="60127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966323" y="405821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Candara"/>
                <a:cs typeface="Candara"/>
              </a:rPr>
              <a:t>M</a:t>
            </a:r>
            <a:r>
              <a:rPr lang="en-US" sz="2000" baseline="-25000" dirty="0" err="1">
                <a:solidFill>
                  <a:schemeClr val="accent2"/>
                </a:solidFill>
                <a:latin typeface="Candara"/>
                <a:cs typeface="Candara"/>
              </a:rPr>
              <a:t>i</a:t>
            </a:r>
            <a:endParaRPr lang="en-US" sz="2000" dirty="0">
              <a:solidFill>
                <a:schemeClr val="accent2"/>
              </a:solidFill>
              <a:latin typeface="Candara"/>
              <a:cs typeface="Candar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7317" y="405167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ndara"/>
                <a:cs typeface="Candara"/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  <a:latin typeface="Candara"/>
                <a:cs typeface="Candara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Candara"/>
                <a:cs typeface="Candara"/>
              </a:rPr>
              <a:t>.in</a:t>
            </a:r>
          </a:p>
        </p:txBody>
      </p:sp>
    </p:spTree>
    <p:extLst>
      <p:ext uri="{BB962C8B-B14F-4D97-AF65-F5344CB8AC3E}">
        <p14:creationId xmlns:p14="http://schemas.microsoft.com/office/powerpoint/2010/main" val="17801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Marker non-terminals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When reducing by </a:t>
            </a:r>
            <a:r>
              <a:rPr lang="en-US" sz="2400" dirty="0">
                <a:solidFill>
                  <a:schemeClr val="accent2"/>
                </a:solidFill>
              </a:rPr>
              <a:t>A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 M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…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: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400" dirty="0" err="1">
                <a:solidFill>
                  <a:schemeClr val="accent2"/>
                </a:solidFill>
              </a:rPr>
              <a:t>A.val</a:t>
            </a:r>
            <a:r>
              <a:rPr lang="en-US" sz="2400" dirty="0">
                <a:solidFill>
                  <a:schemeClr val="accent2"/>
                </a:solidFill>
              </a:rPr>
              <a:t> = f(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.val, 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.val …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.val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.val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)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Push A into stack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dirty="0" err="1">
                <a:solidFill>
                  <a:schemeClr val="accent2"/>
                </a:solidFill>
              </a:rPr>
              <a:t>M</a:t>
            </a:r>
            <a:r>
              <a:rPr lang="en-US" sz="2400" baseline="-25000" dirty="0" err="1">
                <a:solidFill>
                  <a:schemeClr val="accent2"/>
                </a:solidFill>
              </a:rPr>
              <a:t>i</a:t>
            </a:r>
            <a:r>
              <a:rPr lang="en-US" sz="2400" dirty="0" err="1">
                <a:solidFill>
                  <a:schemeClr val="accent2"/>
                </a:solidFill>
              </a:rPr>
              <a:t>.val</a:t>
            </a:r>
            <a:r>
              <a:rPr lang="en-US" sz="2400" dirty="0">
                <a:solidFill>
                  <a:schemeClr val="accent2"/>
                </a:solidFill>
              </a:rPr>
              <a:t> = X</a:t>
            </a:r>
            <a:r>
              <a:rPr lang="en-US" sz="2400" baseline="-25000" dirty="0">
                <a:solidFill>
                  <a:schemeClr val="accent2"/>
                </a:solidFill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.in)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pPr lvl="1"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lvl="1"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lvl="1"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lvl="1"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>
                <a:sym typeface="Symbol" charset="2"/>
              </a:rPr>
              <a:t>Simplification: if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has no attributes or is computed  by a copy rule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.in=X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j-1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.val </a:t>
            </a:r>
            <a:r>
              <a:rPr lang="en-US" sz="2400" dirty="0">
                <a:sym typeface="Symbol" charset="2"/>
              </a:rPr>
              <a:t>discard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sz="2400" dirty="0">
                <a:sym typeface="Symbol" charset="2"/>
              </a:rPr>
              <a:t>; adjust indices suitably. If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.in </a:t>
            </a:r>
            <a:r>
              <a:rPr lang="en-US" sz="2400" dirty="0">
                <a:sym typeface="Symbol" charset="2"/>
              </a:rPr>
              <a:t>exist and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.in = A.in</a:t>
            </a:r>
            <a:r>
              <a:rPr lang="en-US" sz="2400" dirty="0">
                <a:sym typeface="Symbol" charset="2"/>
              </a:rPr>
              <a:t>, omit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M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60EDB-3391-424C-8D1D-F866E0E7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865391" y="2836392"/>
            <a:ext cx="1452209" cy="2248792"/>
            <a:chOff x="5953623" y="4077072"/>
            <a:chExt cx="1452209" cy="2473672"/>
          </a:xfrm>
        </p:grpSpPr>
        <p:grpSp>
          <p:nvGrpSpPr>
            <p:cNvPr id="21" name="Group 20"/>
            <p:cNvGrpSpPr/>
            <p:nvPr/>
          </p:nvGrpSpPr>
          <p:grpSpPr>
            <a:xfrm>
              <a:off x="5953623" y="4106724"/>
              <a:ext cx="1446279" cy="2380079"/>
              <a:chOff x="6300192" y="4737524"/>
              <a:chExt cx="1446279" cy="1452876"/>
            </a:xfrm>
          </p:grpSpPr>
          <p:cxnSp>
            <p:nvCxnSpPr>
              <p:cNvPr id="55" name="Straight Connector 54"/>
              <p:cNvCxnSpPr/>
              <p:nvPr/>
            </p:nvCxnSpPr>
            <p:spPr bwMode="auto">
              <a:xfrm flipV="1">
                <a:off x="6300192" y="4737527"/>
                <a:ext cx="0" cy="14453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flipV="1">
                <a:off x="7740352" y="4737524"/>
                <a:ext cx="0" cy="14453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 flipV="1">
                <a:off x="7007572" y="4737524"/>
                <a:ext cx="0" cy="14453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6300192" y="6190400"/>
                <a:ext cx="144627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6053401" y="5477162"/>
              <a:ext cx="463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7095" y="5470624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.in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51031" y="5163730"/>
              <a:ext cx="386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01695" y="5157192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51031" y="490109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4725" y="489456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51031" y="4083610"/>
              <a:ext cx="420308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12025" y="4077072"/>
              <a:ext cx="793807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72239" y="5837202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A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45933" y="5830664"/>
              <a:ext cx="603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A.in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51031" y="4757082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24725" y="475054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031" y="4613066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24725" y="460652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51031" y="4397042"/>
              <a:ext cx="497252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24725" y="4390504"/>
              <a:ext cx="736099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.in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46068" y="6150634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19762" y="614409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46068" y="601931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19762" y="60127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</p:grpSp>
      <p:sp>
        <p:nvSpPr>
          <p:cNvPr id="61" name="Right Arrow 60"/>
          <p:cNvSpPr/>
          <p:nvPr/>
        </p:nvSpPr>
        <p:spPr bwMode="auto">
          <a:xfrm>
            <a:off x="5580112" y="3501008"/>
            <a:ext cx="720080" cy="3469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38089" y="3166368"/>
            <a:ext cx="1446279" cy="1054720"/>
            <a:chOff x="6438089" y="3166368"/>
            <a:chExt cx="1446279" cy="1054720"/>
          </a:xfrm>
        </p:grpSpPr>
        <p:grpSp>
          <p:nvGrpSpPr>
            <p:cNvPr id="2" name="Group 1"/>
            <p:cNvGrpSpPr/>
            <p:nvPr/>
          </p:nvGrpSpPr>
          <p:grpSpPr>
            <a:xfrm>
              <a:off x="6438089" y="3221608"/>
              <a:ext cx="1446279" cy="999480"/>
              <a:chOff x="4283968" y="2861568"/>
              <a:chExt cx="1446279" cy="99948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83968" y="2861568"/>
                <a:ext cx="1446279" cy="936105"/>
                <a:chOff x="6300192" y="4719429"/>
                <a:chExt cx="1446279" cy="1589891"/>
              </a:xfrm>
            </p:grpSpPr>
            <p:cxnSp>
              <p:nvCxnSpPr>
                <p:cNvPr id="25" name="Straight Connector 24"/>
                <p:cNvCxnSpPr/>
                <p:nvPr/>
              </p:nvCxnSpPr>
              <p:spPr bwMode="auto">
                <a:xfrm flipV="1">
                  <a:off x="6300192" y="4719429"/>
                  <a:ext cx="0" cy="15898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 flipV="1">
                  <a:off x="7740352" y="4719429"/>
                  <a:ext cx="0" cy="15898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flipV="1">
                  <a:off x="7007572" y="4719429"/>
                  <a:ext cx="0" cy="15898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6300192" y="6309320"/>
                  <a:ext cx="144627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7" name="TextBox 36"/>
              <p:cNvSpPr txBox="1"/>
              <p:nvPr/>
            </p:nvSpPr>
            <p:spPr>
              <a:xfrm>
                <a:off x="4402584" y="3126298"/>
                <a:ext cx="5100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M</a:t>
                </a:r>
                <a:r>
                  <a:rPr lang="en-US" sz="2000" baseline="-25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A</a:t>
                </a:r>
                <a:endParaRPr lang="en-US" sz="2000" dirty="0">
                  <a:solidFill>
                    <a:schemeClr val="accent2"/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976278" y="3119760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A.in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359821" y="3291522"/>
                <a:ext cx="3048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 .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33515" y="3284984"/>
                <a:ext cx="417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   .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355205" y="3460938"/>
                <a:ext cx="3048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 .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28899" y="3454400"/>
                <a:ext cx="417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   .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554316" y="317290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A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28010" y="3166368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A.val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9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Non-terminals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+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-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{ print( ‘-’ ); }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800" b="1" dirty="0" err="1">
                <a:sym typeface="Symbol" charset="2"/>
              </a:rPr>
              <a:t>int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sz="2800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DA072-AF6F-804A-B063-5E30AC4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3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Non-terminals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+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M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-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N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800" b="1" dirty="0" err="1">
                <a:sym typeface="Symbol" charset="2"/>
              </a:rPr>
              <a:t>int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sz="2800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);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M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{ print( ‘+’ );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N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{ print( ‘-’ );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B9AF27-3326-314B-9B83-1B4247A5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5470525" y="2574925"/>
            <a:ext cx="2894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Equivalent SDT using</a:t>
            </a:r>
          </a:p>
          <a:p>
            <a:r>
              <a:rPr lang="en-US" i="1"/>
              <a:t>marker non-terminals</a:t>
            </a:r>
          </a:p>
        </p:txBody>
      </p:sp>
    </p:spTree>
    <p:extLst>
      <p:ext uri="{BB962C8B-B14F-4D97-AF65-F5344CB8AC3E}">
        <p14:creationId xmlns:p14="http://schemas.microsoft.com/office/powerpoint/2010/main" val="212458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charset="0"/>
              </a:rPr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E4C7D-EBC7-F24E-837D-AA832CE524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4+3*5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312790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Impossible Syntax-directed Definition</a:t>
            </a: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1467E-445A-2340-91C3-4A32B6D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4853880" y="4149080"/>
            <a:ext cx="40386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Causes a reduce/reduce conflict when marker non-terminals are introduced.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715000" y="2133600"/>
            <a:ext cx="259080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Tries to convert infix to prefix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844824"/>
            <a:ext cx="41582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{ print( ‘+’ ); } E </a:t>
            </a:r>
            <a:r>
              <a:rPr lang="en-US" b="1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{ print( ‘-’ ); } E </a:t>
            </a:r>
            <a:r>
              <a:rPr lang="en-US" b="1" dirty="0">
                <a:sym typeface="Symbol" charset="2"/>
              </a:rPr>
              <a:t>–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{ print(</a:t>
            </a:r>
            <a:r>
              <a:rPr lang="en-US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); }</a:t>
            </a:r>
            <a:endParaRPr lang="en-US" dirty="0"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808" y="3789040"/>
            <a:ext cx="415820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M E </a:t>
            </a:r>
            <a:r>
              <a:rPr lang="en-US" b="1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N E </a:t>
            </a:r>
            <a:r>
              <a:rPr lang="en-US" b="1" dirty="0">
                <a:sym typeface="Symbol" charset="2"/>
              </a:rPr>
              <a:t>–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M  { print( ‘+’ );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N  { print( ‘-’ );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{ print(</a:t>
            </a:r>
            <a:r>
              <a:rPr lang="en-US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); }</a:t>
            </a: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9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parser produces concrete syntax trees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Abstract syntax trees: define semantic checks or a syntax-directed translation to the desired output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Attribute grammars: static definition of syntax-directed translation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Synthesized and Inherited attributes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S-attribute grammars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L-attributed grammars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Complex inherited attributes can be defined if the full parse tree is available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3DD562-09D6-3940-B68A-09F568FD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54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792480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Extra Slides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24177-DC9C-A541-8AD1-6D0C134355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6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defns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/>
              <a:t>LR parser, S-attributed definition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</a:pPr>
            <a:r>
              <a:rPr lang="en-US"/>
              <a:t>more details later …</a:t>
            </a:r>
          </a:p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/>
              <a:t>LL parser, L-attributed definition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C4180-F2DB-8A4F-AB1B-8891C58D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5384800" y="4146550"/>
            <a:ext cx="215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/>
              <a:t>T </a:t>
            </a:r>
            <a:r>
              <a:rPr lang="en-US" sz="2000" b="1">
                <a:sym typeface="Symbol" charset="2"/>
              </a:rPr>
              <a:t> </a:t>
            </a:r>
            <a:r>
              <a:rPr lang="en-US" sz="2000" b="1"/>
              <a:t>F T’ { $2.in = $1.val }</a:t>
            </a:r>
            <a:endParaRPr lang="en-US" sz="2800"/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3225800" y="414655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id)*id$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066800" y="414655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$T’)T’F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5410200" y="4800600"/>
            <a:ext cx="215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/>
              <a:t>F </a:t>
            </a:r>
            <a:r>
              <a:rPr lang="en-US" sz="2000" b="1">
                <a:sym typeface="Symbol" charset="2"/>
              </a:rPr>
              <a:t> </a:t>
            </a:r>
            <a:r>
              <a:rPr lang="en-US" sz="2000" b="1"/>
              <a:t>id { $0.val = $1.val }</a:t>
            </a:r>
            <a:endParaRPr lang="en-US" sz="2800"/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3251200" y="480060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id)*id$</a:t>
            </a: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1092200" y="480060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$T’)T’id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334000" y="5486400"/>
            <a:ext cx="2159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2800"/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175000" y="5486400"/>
            <a:ext cx="2159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)*id$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1016000" y="5486400"/>
            <a:ext cx="2159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$T’)T’</a:t>
            </a: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5410200" y="3613150"/>
            <a:ext cx="2159000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Output</a:t>
            </a: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3251200" y="3613150"/>
            <a:ext cx="2159000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Input</a:t>
            </a: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1092200" y="3613150"/>
            <a:ext cx="2159000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Stack</a:t>
            </a:r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>
            <a:off x="1092200" y="3613150"/>
            <a:ext cx="6477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131" name="Line 27"/>
          <p:cNvSpPr>
            <a:spLocks noChangeShapeType="1"/>
          </p:cNvSpPr>
          <p:nvPr/>
        </p:nvSpPr>
        <p:spPr bwMode="auto">
          <a:xfrm>
            <a:off x="1092200" y="41306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133" name="AutoShape 29"/>
          <p:cNvSpPr>
            <a:spLocks noChangeArrowheads="1"/>
          </p:cNvSpPr>
          <p:nvPr/>
        </p:nvSpPr>
        <p:spPr bwMode="auto">
          <a:xfrm>
            <a:off x="2286000" y="5911850"/>
            <a:ext cx="2209800" cy="831850"/>
          </a:xfrm>
          <a:prstGeom prst="wedgeRectCallout">
            <a:avLst>
              <a:gd name="adj1" fmla="val -63218"/>
              <a:gd name="adj2" fmla="val -7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action record: T’.in = F.val</a:t>
            </a:r>
          </a:p>
        </p:txBody>
      </p:sp>
      <p:sp>
        <p:nvSpPr>
          <p:cNvPr id="175134" name="Text Box 30"/>
          <p:cNvSpPr txBox="1">
            <a:spLocks noChangeArrowheads="1"/>
          </p:cNvSpPr>
          <p:nvPr/>
        </p:nvSpPr>
        <p:spPr bwMode="auto">
          <a:xfrm>
            <a:off x="4876800" y="5486400"/>
            <a:ext cx="320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The action record stays on the stack when T’ is replaced with rhs of rule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LR parsing and inherited attributes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As we just saw, inherited attributes are possible when doing top-down parsing</a:t>
            </a:r>
          </a:p>
          <a:p>
            <a:pPr>
              <a:lnSpc>
                <a:spcPct val="90000"/>
              </a:lnSpc>
            </a:pPr>
            <a:r>
              <a:rPr lang="en-US"/>
              <a:t>How can we compute inherited attributes in a bottom-up shift-reduce parser</a:t>
            </a:r>
          </a:p>
          <a:p>
            <a:pPr>
              <a:lnSpc>
                <a:spcPct val="90000"/>
              </a:lnSpc>
            </a:pPr>
            <a:r>
              <a:rPr lang="en-US"/>
              <a:t>Problem: doing it incrementally (while parsing)</a:t>
            </a:r>
          </a:p>
          <a:p>
            <a:pPr>
              <a:lnSpc>
                <a:spcPct val="90000"/>
              </a:lnSpc>
            </a:pPr>
            <a:r>
              <a:rPr lang="en-US"/>
              <a:t>Note that LR parsing implies depth-first visit which matches L-attributed definitions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B7844-355C-EE45-9FDA-2591EBE1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LR parsing and inherited attributes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Attributes can be stored on the stack used by the shift-reduce parsing</a:t>
            </a:r>
          </a:p>
          <a:p>
            <a:pPr>
              <a:lnSpc>
                <a:spcPct val="90000"/>
              </a:lnSpc>
            </a:pPr>
            <a:r>
              <a:rPr lang="en-US"/>
              <a:t>For synthesized attributes: when a reduce action is invoked, store the value on the stack based on value popped from stack</a:t>
            </a:r>
          </a:p>
          <a:p>
            <a:pPr>
              <a:lnSpc>
                <a:spcPct val="90000"/>
              </a:lnSpc>
            </a:pPr>
            <a:r>
              <a:rPr lang="en-US"/>
              <a:t>For inherited attributes: transmit the attribute value when executing the </a:t>
            </a:r>
            <a:r>
              <a:rPr lang="en-US" b="1"/>
              <a:t>goto</a:t>
            </a:r>
            <a:r>
              <a:rPr lang="en-US"/>
              <a:t>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355B5-0FE1-0A49-9FC1-D49E6B0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Synthesized Attributes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F     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T * F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{ $0.val = $1.val *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F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id</a:t>
            </a:r>
            <a:r>
              <a:rPr lang="en-US" sz="28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{ </a:t>
            </a:r>
            <a:r>
              <a:rPr lang="en-US" sz="2800" dirty="0" err="1">
                <a:sym typeface="Symbol" charset="2"/>
              </a:rPr>
              <a:t>val</a:t>
            </a:r>
            <a:r>
              <a:rPr lang="en-US" sz="2800" dirty="0">
                <a:sym typeface="Symbol" charset="2"/>
              </a:rPr>
              <a:t> := </a:t>
            </a:r>
            <a:r>
              <a:rPr lang="en-US" sz="2800" b="1" dirty="0" err="1">
                <a:sym typeface="Symbol" charset="2"/>
              </a:rPr>
              <a:t>id</a:t>
            </a:r>
            <a:r>
              <a:rPr lang="en-US" sz="2800" dirty="0" err="1">
                <a:sym typeface="Symbol" charset="2"/>
              </a:rPr>
              <a:t>.lookup</a:t>
            </a:r>
            <a:r>
              <a:rPr lang="en-US" sz="2800" dirty="0">
                <a:sym typeface="Symbol" charset="2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 if (</a:t>
            </a:r>
            <a:r>
              <a:rPr lang="en-US" sz="2800" dirty="0" err="1">
                <a:sym typeface="Symbol" charset="2"/>
              </a:rPr>
              <a:t>val</a:t>
            </a:r>
            <a:r>
              <a:rPr lang="en-US" sz="2800" dirty="0">
                <a:sym typeface="Symbol" charset="2"/>
              </a:rPr>
              <a:t>) 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 else { error;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F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( T )   { $0.val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14CB59-8F70-014E-A7BE-42FEC46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51224" name="AutoShape 24"/>
            <p:cNvCxnSpPr>
              <a:cxnSpLocks noChangeShapeType="1"/>
              <a:stCxn id="51202" idx="0"/>
              <a:endCxn id="51203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51227" name="Group 27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51228" name="AutoShape 28"/>
            <p:cNvCxnSpPr>
              <a:cxnSpLocks noChangeShapeType="1"/>
              <a:stCxn id="51202" idx="3"/>
              <a:endCxn id="51226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1" name="Group 31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51232" name="AutoShape 32"/>
            <p:cNvCxnSpPr>
              <a:cxnSpLocks noChangeShapeType="1"/>
              <a:stCxn id="51226" idx="2"/>
              <a:endCxn id="51230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35" name="Group 35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51236" name="AutoShape 36"/>
            <p:cNvCxnSpPr>
              <a:cxnSpLocks noChangeShapeType="1"/>
              <a:stCxn id="51230" idx="3"/>
              <a:endCxn id="51234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7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9" name="Group 39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51240" name="AutoShape 40"/>
            <p:cNvCxnSpPr>
              <a:cxnSpLocks noChangeShapeType="1"/>
              <a:stCxn id="51230" idx="3"/>
              <a:endCxn id="51238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1" name="Rectangle 41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51243" name="Group 43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51244" name="AutoShape 44"/>
            <p:cNvCxnSpPr>
              <a:cxnSpLocks noChangeShapeType="1"/>
              <a:stCxn id="51238" idx="1"/>
              <a:endCxn id="51242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51248" name="AutoShape 48"/>
            <p:cNvCxnSpPr>
              <a:cxnSpLocks noChangeShapeType="1"/>
              <a:stCxn id="51242" idx="0"/>
              <a:endCxn id="51246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51" name="Group 51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51252" name="AutoShape 52"/>
            <p:cNvCxnSpPr>
              <a:cxnSpLocks noChangeShapeType="1"/>
              <a:stCxn id="51238" idx="0"/>
              <a:endCxn id="51250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53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51254" name="AutoShape 54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5" name="Rectangle 55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56" name="AutoShape 56"/>
          <p:cNvCxnSpPr>
            <a:cxnSpLocks noChangeShapeType="1"/>
            <a:stCxn id="51238" idx="3"/>
            <a:endCxn id="51203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57" name="AutoShape 57"/>
          <p:cNvCxnSpPr>
            <a:cxnSpLocks noChangeShapeType="1"/>
            <a:stCxn id="51238" idx="3"/>
            <a:endCxn id="51238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51259" name="Rectangle 59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60" name="AutoShape 60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1" name="Rectangle 61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62" name="AutoShape 62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3" name="Rectangle 63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64" name="AutoShape 64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5" name="Rectangle 65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51266" name="Group 66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51267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68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69" name="Group 69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51270" name="Rectangle 70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1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72" name="Group 72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51273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4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75" name="Group 75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51276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7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78" name="Group 78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51279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80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9ACA1B-72B5-4441-9312-D311A3DF1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1482" name="Group 42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686800" cy="4267200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5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[5,F]=1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[5,T]=6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goto [0,F]=1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 id.val=3;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a.Pop; a.Push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}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a.Pop; a.Push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$2.val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 a.Push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8FA8C-C961-CA44-99D9-8E452F8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3516" name="Group 28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8382000" cy="4413504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}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;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mul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id.val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$3.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val;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3*2=6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66EA16-B57C-C443-BB91-F388F9A4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charset="0"/>
              </a:rPr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4+3*5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724128" y="3573016"/>
            <a:ext cx="1282339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=15</a:t>
            </a:r>
          </a:p>
        </p:txBody>
      </p:sp>
    </p:spTree>
    <p:extLst>
      <p:ext uri="{BB962C8B-B14F-4D97-AF65-F5344CB8AC3E}">
        <p14:creationId xmlns:p14="http://schemas.microsoft.com/office/powerpoint/2010/main" val="52854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E </a:t>
            </a:r>
            <a:r>
              <a:rPr lang="en-US" sz="2800">
                <a:sym typeface="Symbol" charset="2"/>
              </a:rPr>
              <a:t>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{ $2.in = $1.val;  $0.val = $2.val;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R </a:t>
            </a:r>
            <a:r>
              <a:rPr lang="en-US" sz="2800">
                <a:sym typeface="Symbol" charset="2"/>
              </a:rPr>
              <a:t> +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{ $3.in = $0.in + $2.val;  $0.val =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R </a:t>
            </a:r>
            <a:r>
              <a:rPr lang="en-US" sz="2800">
                <a:sym typeface="Symbol" charset="2"/>
              </a:rPr>
              <a:t>   { $0.val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T  ( E )  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T  </a:t>
            </a:r>
            <a:r>
              <a:rPr lang="en-US" sz="2800" b="1">
                <a:sym typeface="Symbol" charset="2"/>
              </a:rPr>
              <a:t>id</a:t>
            </a:r>
            <a:r>
              <a:rPr lang="en-US" sz="2800">
                <a:sym typeface="Symbol" charset="2"/>
              </a:rPr>
              <a:t> { $0.val = </a:t>
            </a:r>
            <a:r>
              <a:rPr lang="en-US" sz="2800" b="1">
                <a:sym typeface="Symbol" charset="2"/>
              </a:rPr>
              <a:t>id</a:t>
            </a:r>
            <a:r>
              <a:rPr lang="en-US" sz="2800">
                <a:sym typeface="Symbol" charset="2"/>
              </a:rPr>
              <a:t>.lookup;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7F3172-60ED-FE41-A90C-8847EE25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04800" y="3276600"/>
            <a:ext cx="2057400" cy="1600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3935" name="Group 31"/>
          <p:cNvGraphicFramePr>
            <a:graphicFrameLocks noGrp="1"/>
          </p:cNvGraphicFramePr>
          <p:nvPr/>
        </p:nvGraphicFramePr>
        <p:xfrm>
          <a:off x="228600" y="228600"/>
          <a:ext cx="1905000" cy="2438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3581400" y="4876800"/>
            <a:ext cx="17526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2743200" y="8382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6324600" y="990600"/>
            <a:ext cx="2057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3733800" y="304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6629400" y="4572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1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6019800" y="20574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2895600" y="2667000"/>
            <a:ext cx="22860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T 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4114800" y="5334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5</a:t>
            </a:r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6019800" y="44958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3200400" y="5943600"/>
            <a:ext cx="22860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4191000" y="6400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2</a:t>
            </a:r>
          </a:p>
        </p:txBody>
      </p:sp>
      <p:sp>
        <p:nvSpPr>
          <p:cNvPr id="123955" name="Text Box 51"/>
          <p:cNvSpPr txBox="1">
            <a:spLocks noChangeArrowheads="1"/>
          </p:cNvSpPr>
          <p:nvPr/>
        </p:nvSpPr>
        <p:spPr bwMode="auto">
          <a:xfrm>
            <a:off x="7239000" y="5715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grpSp>
        <p:nvGrpSpPr>
          <p:cNvPr id="123980" name="Group 76"/>
          <p:cNvGrpSpPr>
            <a:grpSpLocks/>
          </p:cNvGrpSpPr>
          <p:nvPr/>
        </p:nvGrpSpPr>
        <p:grpSpPr bwMode="auto">
          <a:xfrm>
            <a:off x="2370138" y="4076700"/>
            <a:ext cx="1203325" cy="1028700"/>
            <a:chOff x="1493" y="2568"/>
            <a:chExt cx="758" cy="648"/>
          </a:xfrm>
        </p:grpSpPr>
        <p:cxnSp>
          <p:nvCxnSpPr>
            <p:cNvPr id="123946" name="AutoShape 42"/>
            <p:cNvCxnSpPr>
              <a:cxnSpLocks noChangeShapeType="1"/>
              <a:stCxn id="123908" idx="3"/>
              <a:endCxn id="123936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6" name="Text Box 52"/>
            <p:cNvSpPr txBox="1">
              <a:spLocks noChangeArrowheads="1"/>
            </p:cNvSpPr>
            <p:nvPr/>
          </p:nvSpPr>
          <p:spPr bwMode="auto">
            <a:xfrm>
              <a:off x="1536" y="2880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3978" name="Group 74"/>
          <p:cNvGrpSpPr>
            <a:grpSpLocks/>
          </p:cNvGrpSpPr>
          <p:nvPr/>
        </p:nvGrpSpPr>
        <p:grpSpPr bwMode="auto">
          <a:xfrm>
            <a:off x="1333500" y="2065338"/>
            <a:ext cx="2552700" cy="1203325"/>
            <a:chOff x="840" y="1301"/>
            <a:chExt cx="1608" cy="758"/>
          </a:xfrm>
        </p:grpSpPr>
        <p:cxnSp>
          <p:nvCxnSpPr>
            <p:cNvPr id="123945" name="AutoShape 41"/>
            <p:cNvCxnSpPr>
              <a:cxnSpLocks noChangeShapeType="1"/>
              <a:stCxn id="123908" idx="0"/>
              <a:endCxn id="123937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8" name="Text Box 54"/>
            <p:cNvSpPr txBox="1">
              <a:spLocks noChangeArrowheads="1"/>
            </p:cNvSpPr>
            <p:nvPr/>
          </p:nvSpPr>
          <p:spPr bwMode="auto">
            <a:xfrm>
              <a:off x="1536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3983" name="Group 79"/>
          <p:cNvGrpSpPr>
            <a:grpSpLocks/>
          </p:cNvGrpSpPr>
          <p:nvPr/>
        </p:nvGrpSpPr>
        <p:grpSpPr bwMode="auto">
          <a:xfrm>
            <a:off x="5037138" y="838200"/>
            <a:ext cx="1279525" cy="609600"/>
            <a:chOff x="3173" y="528"/>
            <a:chExt cx="806" cy="384"/>
          </a:xfrm>
        </p:grpSpPr>
        <p:cxnSp>
          <p:nvCxnSpPr>
            <p:cNvPr id="123948" name="AutoShape 44"/>
            <p:cNvCxnSpPr>
              <a:cxnSpLocks noChangeShapeType="1"/>
              <a:stCxn id="123937" idx="3"/>
              <a:endCxn id="123938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9" name="Text Box 55"/>
            <p:cNvSpPr txBox="1">
              <a:spLocks noChangeArrowheads="1"/>
            </p:cNvSpPr>
            <p:nvPr/>
          </p:nvSpPr>
          <p:spPr bwMode="auto">
            <a:xfrm>
              <a:off x="3552" y="52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3979" name="Group 75"/>
          <p:cNvGrpSpPr>
            <a:grpSpLocks/>
          </p:cNvGrpSpPr>
          <p:nvPr/>
        </p:nvGrpSpPr>
        <p:grpSpPr bwMode="auto">
          <a:xfrm>
            <a:off x="2370138" y="3048000"/>
            <a:ext cx="517525" cy="1028700"/>
            <a:chOff x="1493" y="1920"/>
            <a:chExt cx="326" cy="648"/>
          </a:xfrm>
        </p:grpSpPr>
        <p:sp>
          <p:nvSpPr>
            <p:cNvPr id="123957" name="Text Box 53"/>
            <p:cNvSpPr txBox="1">
              <a:spLocks noChangeArrowheads="1"/>
            </p:cNvSpPr>
            <p:nvPr/>
          </p:nvSpPr>
          <p:spPr bwMode="auto">
            <a:xfrm>
              <a:off x="1536" y="19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  <p:cxnSp>
          <p:nvCxnSpPr>
            <p:cNvPr id="123960" name="AutoShape 56"/>
            <p:cNvCxnSpPr>
              <a:cxnSpLocks noChangeShapeType="1"/>
              <a:stCxn id="123908" idx="3"/>
              <a:endCxn id="123942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3982" name="Group 78"/>
          <p:cNvGrpSpPr>
            <a:grpSpLocks/>
          </p:cNvGrpSpPr>
          <p:nvPr/>
        </p:nvGrpSpPr>
        <p:grpSpPr bwMode="auto">
          <a:xfrm>
            <a:off x="4038600" y="2209800"/>
            <a:ext cx="1200150" cy="1295400"/>
            <a:chOff x="2544" y="1392"/>
            <a:chExt cx="756" cy="816"/>
          </a:xfrm>
        </p:grpSpPr>
        <p:cxnSp>
          <p:nvCxnSpPr>
            <p:cNvPr id="123961" name="AutoShape 57"/>
            <p:cNvCxnSpPr>
              <a:cxnSpLocks noChangeShapeType="1"/>
              <a:stCxn id="123942" idx="3"/>
              <a:endCxn id="123942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2" name="Text Box 58"/>
            <p:cNvSpPr txBox="1">
              <a:spLocks noChangeArrowheads="1"/>
            </p:cNvSpPr>
            <p:nvPr/>
          </p:nvSpPr>
          <p:spPr bwMode="auto">
            <a:xfrm>
              <a:off x="3120" y="139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3984" name="Group 80"/>
          <p:cNvGrpSpPr>
            <a:grpSpLocks/>
          </p:cNvGrpSpPr>
          <p:nvPr/>
        </p:nvGrpSpPr>
        <p:grpSpPr bwMode="auto">
          <a:xfrm>
            <a:off x="5037138" y="1447800"/>
            <a:ext cx="974725" cy="1219200"/>
            <a:chOff x="3173" y="912"/>
            <a:chExt cx="614" cy="768"/>
          </a:xfrm>
        </p:grpSpPr>
        <p:cxnSp>
          <p:nvCxnSpPr>
            <p:cNvPr id="123953" name="AutoShape 49"/>
            <p:cNvCxnSpPr>
              <a:cxnSpLocks noChangeShapeType="1"/>
              <a:stCxn id="123937" idx="3"/>
              <a:endCxn id="123941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3" name="Text Box 59"/>
            <p:cNvSpPr txBox="1">
              <a:spLocks noChangeArrowheads="1"/>
            </p:cNvSpPr>
            <p:nvPr/>
          </p:nvSpPr>
          <p:spPr bwMode="auto">
            <a:xfrm>
              <a:off x="3504" y="105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3988" name="Group 84"/>
          <p:cNvGrpSpPr>
            <a:grpSpLocks/>
          </p:cNvGrpSpPr>
          <p:nvPr/>
        </p:nvGrpSpPr>
        <p:grpSpPr bwMode="auto">
          <a:xfrm>
            <a:off x="8313738" y="2667000"/>
            <a:ext cx="590550" cy="2438400"/>
            <a:chOff x="5237" y="1680"/>
            <a:chExt cx="372" cy="1536"/>
          </a:xfrm>
        </p:grpSpPr>
        <p:cxnSp>
          <p:nvCxnSpPr>
            <p:cNvPr id="123952" name="AutoShape 48"/>
            <p:cNvCxnSpPr>
              <a:cxnSpLocks noChangeShapeType="1"/>
              <a:stCxn id="123941" idx="3"/>
              <a:endCxn id="123944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4" name="Text Box 60"/>
            <p:cNvSpPr txBox="1">
              <a:spLocks noChangeArrowheads="1"/>
            </p:cNvSpPr>
            <p:nvPr/>
          </p:nvSpPr>
          <p:spPr bwMode="auto">
            <a:xfrm>
              <a:off x="5376" y="21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3989" name="Group 85"/>
          <p:cNvGrpSpPr>
            <a:grpSpLocks/>
          </p:cNvGrpSpPr>
          <p:nvPr/>
        </p:nvGrpSpPr>
        <p:grpSpPr bwMode="auto">
          <a:xfrm>
            <a:off x="5494338" y="5722938"/>
            <a:ext cx="1668462" cy="830262"/>
            <a:chOff x="3461" y="3605"/>
            <a:chExt cx="1051" cy="523"/>
          </a:xfrm>
        </p:grpSpPr>
        <p:cxnSp>
          <p:nvCxnSpPr>
            <p:cNvPr id="123951" name="AutoShape 47"/>
            <p:cNvCxnSpPr>
              <a:cxnSpLocks noChangeShapeType="1"/>
              <a:stCxn id="123944" idx="2"/>
              <a:endCxn id="12395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5" name="Text Box 61"/>
            <p:cNvSpPr txBox="1">
              <a:spLocks noChangeArrowheads="1"/>
            </p:cNvSpPr>
            <p:nvPr/>
          </p:nvSpPr>
          <p:spPr bwMode="auto">
            <a:xfrm>
              <a:off x="3888" y="384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3990" name="Group 86"/>
          <p:cNvGrpSpPr>
            <a:grpSpLocks/>
          </p:cNvGrpSpPr>
          <p:nvPr/>
        </p:nvGrpSpPr>
        <p:grpSpPr bwMode="auto">
          <a:xfrm>
            <a:off x="7162800" y="3284538"/>
            <a:ext cx="355600" cy="1203325"/>
            <a:chOff x="4512" y="2069"/>
            <a:chExt cx="224" cy="758"/>
          </a:xfrm>
        </p:grpSpPr>
        <p:cxnSp>
          <p:nvCxnSpPr>
            <p:cNvPr id="123966" name="AutoShape 62"/>
            <p:cNvCxnSpPr>
              <a:cxnSpLocks noChangeShapeType="1"/>
              <a:stCxn id="123944" idx="0"/>
              <a:endCxn id="123941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7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3985" name="Group 81"/>
          <p:cNvGrpSpPr>
            <a:grpSpLocks/>
          </p:cNvGrpSpPr>
          <p:nvPr/>
        </p:nvGrpSpPr>
        <p:grpSpPr bwMode="auto">
          <a:xfrm>
            <a:off x="5189538" y="2667000"/>
            <a:ext cx="822325" cy="838200"/>
            <a:chOff x="3269" y="1680"/>
            <a:chExt cx="518" cy="528"/>
          </a:xfrm>
        </p:grpSpPr>
        <p:cxnSp>
          <p:nvCxnSpPr>
            <p:cNvPr id="123968" name="AutoShape 64"/>
            <p:cNvCxnSpPr>
              <a:cxnSpLocks noChangeShapeType="1"/>
              <a:stCxn id="123941" idx="1"/>
              <a:endCxn id="123942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9" name="Text Box 65"/>
            <p:cNvSpPr txBox="1">
              <a:spLocks noChangeArrowheads="1"/>
            </p:cNvSpPr>
            <p:nvPr/>
          </p:nvSpPr>
          <p:spPr bwMode="auto">
            <a:xfrm>
              <a:off x="3504" y="18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3987" name="Group 83"/>
          <p:cNvGrpSpPr>
            <a:grpSpLocks/>
          </p:cNvGrpSpPr>
          <p:nvPr/>
        </p:nvGrpSpPr>
        <p:grpSpPr bwMode="auto">
          <a:xfrm>
            <a:off x="3657600" y="4343400"/>
            <a:ext cx="800100" cy="525463"/>
            <a:chOff x="2304" y="2736"/>
            <a:chExt cx="504" cy="331"/>
          </a:xfrm>
        </p:grpSpPr>
        <p:cxnSp>
          <p:nvCxnSpPr>
            <p:cNvPr id="123947" name="AutoShape 43"/>
            <p:cNvCxnSpPr>
              <a:cxnSpLocks noChangeShapeType="1"/>
              <a:stCxn id="123942" idx="2"/>
              <a:endCxn id="123936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2" name="Text Box 68"/>
            <p:cNvSpPr txBox="1">
              <a:spLocks noChangeArrowheads="1"/>
            </p:cNvSpPr>
            <p:nvPr/>
          </p:nvSpPr>
          <p:spPr bwMode="auto">
            <a:xfrm>
              <a:off x="2304" y="273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3986" name="Group 82"/>
          <p:cNvGrpSpPr>
            <a:grpSpLocks/>
          </p:cNvGrpSpPr>
          <p:nvPr/>
        </p:nvGrpSpPr>
        <p:grpSpPr bwMode="auto">
          <a:xfrm>
            <a:off x="4457700" y="3284538"/>
            <a:ext cx="2705100" cy="1584325"/>
            <a:chOff x="2808" y="2069"/>
            <a:chExt cx="1704" cy="998"/>
          </a:xfrm>
        </p:grpSpPr>
        <p:cxnSp>
          <p:nvCxnSpPr>
            <p:cNvPr id="123971" name="AutoShape 67"/>
            <p:cNvCxnSpPr>
              <a:cxnSpLocks noChangeShapeType="1"/>
              <a:stCxn id="123941" idx="2"/>
              <a:endCxn id="123936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3" name="Text Box 69"/>
            <p:cNvSpPr txBox="1">
              <a:spLocks noChangeArrowheads="1"/>
            </p:cNvSpPr>
            <p:nvPr/>
          </p:nvSpPr>
          <p:spPr bwMode="auto">
            <a:xfrm>
              <a:off x="3312" y="268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sp>
        <p:nvSpPr>
          <p:cNvPr id="123974" name="Rectangle 70"/>
          <p:cNvSpPr>
            <a:spLocks noChangeArrowheads="1"/>
          </p:cNvSpPr>
          <p:nvPr/>
        </p:nvSpPr>
        <p:spPr bwMode="auto">
          <a:xfrm>
            <a:off x="533400" y="5638800"/>
            <a:ext cx="19812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75" name="Text Box 71"/>
          <p:cNvSpPr txBox="1">
            <a:spLocks noChangeArrowheads="1"/>
          </p:cNvSpPr>
          <p:nvPr/>
        </p:nvSpPr>
        <p:spPr bwMode="auto">
          <a:xfrm>
            <a:off x="914400" y="6096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0</a:t>
            </a:r>
          </a:p>
        </p:txBody>
      </p:sp>
      <p:grpSp>
        <p:nvGrpSpPr>
          <p:cNvPr id="123981" name="Group 77"/>
          <p:cNvGrpSpPr>
            <a:grpSpLocks/>
          </p:cNvGrpSpPr>
          <p:nvPr/>
        </p:nvGrpSpPr>
        <p:grpSpPr bwMode="auto">
          <a:xfrm>
            <a:off x="1333500" y="4884738"/>
            <a:ext cx="484188" cy="746125"/>
            <a:chOff x="840" y="3077"/>
            <a:chExt cx="305" cy="470"/>
          </a:xfrm>
        </p:grpSpPr>
        <p:cxnSp>
          <p:nvCxnSpPr>
            <p:cNvPr id="123976" name="AutoShape 72"/>
            <p:cNvCxnSpPr>
              <a:cxnSpLocks noChangeShapeType="1"/>
              <a:stCxn id="123908" idx="2"/>
              <a:endCxn id="123974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7" name="Text Box 73"/>
            <p:cNvSpPr txBox="1">
              <a:spLocks noChangeArrowheads="1"/>
            </p:cNvSpPr>
            <p:nvPr/>
          </p:nvSpPr>
          <p:spPr bwMode="auto">
            <a:xfrm>
              <a:off x="912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124002" name="Group 98"/>
          <p:cNvGrpSpPr>
            <a:grpSpLocks/>
          </p:cNvGrpSpPr>
          <p:nvPr/>
        </p:nvGrpSpPr>
        <p:grpSpPr bwMode="auto">
          <a:xfrm>
            <a:off x="3886200" y="2041525"/>
            <a:ext cx="506413" cy="617538"/>
            <a:chOff x="2448" y="1286"/>
            <a:chExt cx="319" cy="389"/>
          </a:xfrm>
        </p:grpSpPr>
        <p:cxnSp>
          <p:nvCxnSpPr>
            <p:cNvPr id="124000" name="AutoShape 96"/>
            <p:cNvCxnSpPr>
              <a:cxnSpLocks noChangeShapeType="1"/>
              <a:stCxn id="123942" idx="0"/>
              <a:endCxn id="123937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4001" name="Text Box 97"/>
            <p:cNvSpPr txBox="1">
              <a:spLocks noChangeArrowheads="1"/>
            </p:cNvSpPr>
            <p:nvPr/>
          </p:nvSpPr>
          <p:spPr bwMode="auto">
            <a:xfrm>
              <a:off x="2534" y="128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2C000-1323-1C4E-AE82-878E546BA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04800" y="3276600"/>
            <a:ext cx="2057400" cy="1600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228600" y="228600"/>
          <a:ext cx="1905000" cy="2438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3581400" y="4876800"/>
            <a:ext cx="17526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2743200" y="8382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6324600" y="990600"/>
            <a:ext cx="2057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3733800" y="304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6629400" y="4572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1</a:t>
            </a:r>
          </a:p>
        </p:txBody>
      </p:sp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6019800" y="20574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7" name="Rectangle 31"/>
          <p:cNvSpPr>
            <a:spLocks noChangeArrowheads="1"/>
          </p:cNvSpPr>
          <p:nvPr/>
        </p:nvSpPr>
        <p:spPr bwMode="auto">
          <a:xfrm>
            <a:off x="2895600" y="2667000"/>
            <a:ext cx="22860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T 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4114800" y="5334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5</a:t>
            </a:r>
          </a:p>
        </p:txBody>
      </p:sp>
      <p:sp>
        <p:nvSpPr>
          <p:cNvPr id="127009" name="Rectangle 33"/>
          <p:cNvSpPr>
            <a:spLocks noChangeArrowheads="1"/>
          </p:cNvSpPr>
          <p:nvPr/>
        </p:nvSpPr>
        <p:spPr bwMode="auto">
          <a:xfrm>
            <a:off x="6019800" y="44958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0" name="Rectangle 34"/>
          <p:cNvSpPr>
            <a:spLocks noChangeArrowheads="1"/>
          </p:cNvSpPr>
          <p:nvPr/>
        </p:nvSpPr>
        <p:spPr bwMode="auto">
          <a:xfrm>
            <a:off x="3200400" y="5943600"/>
            <a:ext cx="22860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4191000" y="6400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2</a:t>
            </a:r>
          </a:p>
        </p:txBody>
      </p:sp>
      <p:sp>
        <p:nvSpPr>
          <p:cNvPr id="127012" name="Text Box 36"/>
          <p:cNvSpPr txBox="1">
            <a:spLocks noChangeArrowheads="1"/>
          </p:cNvSpPr>
          <p:nvPr/>
        </p:nvSpPr>
        <p:spPr bwMode="auto">
          <a:xfrm>
            <a:off x="7239000" y="5715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grpSp>
        <p:nvGrpSpPr>
          <p:cNvPr id="127013" name="Group 37"/>
          <p:cNvGrpSpPr>
            <a:grpSpLocks/>
          </p:cNvGrpSpPr>
          <p:nvPr/>
        </p:nvGrpSpPr>
        <p:grpSpPr bwMode="auto">
          <a:xfrm>
            <a:off x="2370138" y="4076700"/>
            <a:ext cx="1203325" cy="1028700"/>
            <a:chOff x="1493" y="2568"/>
            <a:chExt cx="758" cy="648"/>
          </a:xfrm>
        </p:grpSpPr>
        <p:cxnSp>
          <p:nvCxnSpPr>
            <p:cNvPr id="127014" name="AutoShape 38"/>
            <p:cNvCxnSpPr>
              <a:cxnSpLocks noChangeShapeType="1"/>
              <a:stCxn id="126978" idx="3"/>
              <a:endCxn id="127001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5" name="Text Box 39"/>
            <p:cNvSpPr txBox="1">
              <a:spLocks noChangeArrowheads="1"/>
            </p:cNvSpPr>
            <p:nvPr/>
          </p:nvSpPr>
          <p:spPr bwMode="auto">
            <a:xfrm>
              <a:off x="1536" y="2880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7016" name="Group 40"/>
          <p:cNvGrpSpPr>
            <a:grpSpLocks/>
          </p:cNvGrpSpPr>
          <p:nvPr/>
        </p:nvGrpSpPr>
        <p:grpSpPr bwMode="auto">
          <a:xfrm>
            <a:off x="1333500" y="2065338"/>
            <a:ext cx="2552700" cy="1203325"/>
            <a:chOff x="840" y="1301"/>
            <a:chExt cx="1608" cy="758"/>
          </a:xfrm>
        </p:grpSpPr>
        <p:cxnSp>
          <p:nvCxnSpPr>
            <p:cNvPr id="127017" name="AutoShape 41"/>
            <p:cNvCxnSpPr>
              <a:cxnSpLocks noChangeShapeType="1"/>
              <a:stCxn id="126978" idx="0"/>
              <a:endCxn id="127002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8" name="Text Box 42"/>
            <p:cNvSpPr txBox="1">
              <a:spLocks noChangeArrowheads="1"/>
            </p:cNvSpPr>
            <p:nvPr/>
          </p:nvSpPr>
          <p:spPr bwMode="auto">
            <a:xfrm>
              <a:off x="1536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7019" name="Group 43"/>
          <p:cNvGrpSpPr>
            <a:grpSpLocks/>
          </p:cNvGrpSpPr>
          <p:nvPr/>
        </p:nvGrpSpPr>
        <p:grpSpPr bwMode="auto">
          <a:xfrm>
            <a:off x="5037138" y="838200"/>
            <a:ext cx="1279525" cy="609600"/>
            <a:chOff x="3173" y="528"/>
            <a:chExt cx="806" cy="384"/>
          </a:xfrm>
        </p:grpSpPr>
        <p:cxnSp>
          <p:nvCxnSpPr>
            <p:cNvPr id="127020" name="AutoShape 44"/>
            <p:cNvCxnSpPr>
              <a:cxnSpLocks noChangeShapeType="1"/>
              <a:stCxn id="127002" idx="3"/>
              <a:endCxn id="127003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1" name="Text Box 45"/>
            <p:cNvSpPr txBox="1">
              <a:spLocks noChangeArrowheads="1"/>
            </p:cNvSpPr>
            <p:nvPr/>
          </p:nvSpPr>
          <p:spPr bwMode="auto">
            <a:xfrm>
              <a:off x="3552" y="52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7022" name="Group 46"/>
          <p:cNvGrpSpPr>
            <a:grpSpLocks/>
          </p:cNvGrpSpPr>
          <p:nvPr/>
        </p:nvGrpSpPr>
        <p:grpSpPr bwMode="auto">
          <a:xfrm>
            <a:off x="2370138" y="3048000"/>
            <a:ext cx="517525" cy="1028700"/>
            <a:chOff x="1493" y="1920"/>
            <a:chExt cx="326" cy="648"/>
          </a:xfrm>
        </p:grpSpPr>
        <p:sp>
          <p:nvSpPr>
            <p:cNvPr id="127023" name="Text Box 47"/>
            <p:cNvSpPr txBox="1">
              <a:spLocks noChangeArrowheads="1"/>
            </p:cNvSpPr>
            <p:nvPr/>
          </p:nvSpPr>
          <p:spPr bwMode="auto">
            <a:xfrm>
              <a:off x="1536" y="19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  <p:cxnSp>
          <p:nvCxnSpPr>
            <p:cNvPr id="127024" name="AutoShape 48"/>
            <p:cNvCxnSpPr>
              <a:cxnSpLocks noChangeShapeType="1"/>
              <a:stCxn id="126978" idx="3"/>
              <a:endCxn id="127007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7025" name="Group 49"/>
          <p:cNvGrpSpPr>
            <a:grpSpLocks/>
          </p:cNvGrpSpPr>
          <p:nvPr/>
        </p:nvGrpSpPr>
        <p:grpSpPr bwMode="auto">
          <a:xfrm>
            <a:off x="4038600" y="2209800"/>
            <a:ext cx="1200150" cy="1295400"/>
            <a:chOff x="2544" y="1392"/>
            <a:chExt cx="756" cy="816"/>
          </a:xfrm>
        </p:grpSpPr>
        <p:cxnSp>
          <p:nvCxnSpPr>
            <p:cNvPr id="127026" name="AutoShape 50"/>
            <p:cNvCxnSpPr>
              <a:cxnSpLocks noChangeShapeType="1"/>
              <a:stCxn id="127007" idx="3"/>
              <a:endCxn id="127007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7" name="Text Box 51"/>
            <p:cNvSpPr txBox="1">
              <a:spLocks noChangeArrowheads="1"/>
            </p:cNvSpPr>
            <p:nvPr/>
          </p:nvSpPr>
          <p:spPr bwMode="auto">
            <a:xfrm>
              <a:off x="3120" y="139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7028" name="Group 52"/>
          <p:cNvGrpSpPr>
            <a:grpSpLocks/>
          </p:cNvGrpSpPr>
          <p:nvPr/>
        </p:nvGrpSpPr>
        <p:grpSpPr bwMode="auto">
          <a:xfrm>
            <a:off x="5037138" y="1447800"/>
            <a:ext cx="974725" cy="1219200"/>
            <a:chOff x="3173" y="912"/>
            <a:chExt cx="614" cy="768"/>
          </a:xfrm>
        </p:grpSpPr>
        <p:cxnSp>
          <p:nvCxnSpPr>
            <p:cNvPr id="127029" name="AutoShape 53"/>
            <p:cNvCxnSpPr>
              <a:cxnSpLocks noChangeShapeType="1"/>
              <a:stCxn id="127002" idx="3"/>
              <a:endCxn id="127006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0" name="Text Box 54"/>
            <p:cNvSpPr txBox="1">
              <a:spLocks noChangeArrowheads="1"/>
            </p:cNvSpPr>
            <p:nvPr/>
          </p:nvSpPr>
          <p:spPr bwMode="auto">
            <a:xfrm>
              <a:off x="3504" y="105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7031" name="Group 55"/>
          <p:cNvGrpSpPr>
            <a:grpSpLocks/>
          </p:cNvGrpSpPr>
          <p:nvPr/>
        </p:nvGrpSpPr>
        <p:grpSpPr bwMode="auto">
          <a:xfrm>
            <a:off x="8313738" y="2667000"/>
            <a:ext cx="590550" cy="2438400"/>
            <a:chOff x="5237" y="1680"/>
            <a:chExt cx="372" cy="1536"/>
          </a:xfrm>
        </p:grpSpPr>
        <p:cxnSp>
          <p:nvCxnSpPr>
            <p:cNvPr id="127032" name="AutoShape 56"/>
            <p:cNvCxnSpPr>
              <a:cxnSpLocks noChangeShapeType="1"/>
              <a:stCxn id="127006" idx="3"/>
              <a:endCxn id="127009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3" name="Text Box 57"/>
            <p:cNvSpPr txBox="1">
              <a:spLocks noChangeArrowheads="1"/>
            </p:cNvSpPr>
            <p:nvPr/>
          </p:nvSpPr>
          <p:spPr bwMode="auto">
            <a:xfrm>
              <a:off x="5376" y="21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7034" name="Group 58"/>
          <p:cNvGrpSpPr>
            <a:grpSpLocks/>
          </p:cNvGrpSpPr>
          <p:nvPr/>
        </p:nvGrpSpPr>
        <p:grpSpPr bwMode="auto">
          <a:xfrm>
            <a:off x="5494338" y="5722938"/>
            <a:ext cx="1668462" cy="830262"/>
            <a:chOff x="3461" y="3605"/>
            <a:chExt cx="1051" cy="523"/>
          </a:xfrm>
        </p:grpSpPr>
        <p:cxnSp>
          <p:nvCxnSpPr>
            <p:cNvPr id="127035" name="AutoShape 59"/>
            <p:cNvCxnSpPr>
              <a:cxnSpLocks noChangeShapeType="1"/>
              <a:stCxn id="127009" idx="2"/>
              <a:endCxn id="12701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6" name="Text Box 60"/>
            <p:cNvSpPr txBox="1">
              <a:spLocks noChangeArrowheads="1"/>
            </p:cNvSpPr>
            <p:nvPr/>
          </p:nvSpPr>
          <p:spPr bwMode="auto">
            <a:xfrm>
              <a:off x="3888" y="384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7037" name="Group 61"/>
          <p:cNvGrpSpPr>
            <a:grpSpLocks/>
          </p:cNvGrpSpPr>
          <p:nvPr/>
        </p:nvGrpSpPr>
        <p:grpSpPr bwMode="auto">
          <a:xfrm>
            <a:off x="7162800" y="3284538"/>
            <a:ext cx="355600" cy="1203325"/>
            <a:chOff x="4512" y="2069"/>
            <a:chExt cx="224" cy="758"/>
          </a:xfrm>
        </p:grpSpPr>
        <p:cxnSp>
          <p:nvCxnSpPr>
            <p:cNvPr id="127038" name="AutoShape 62"/>
            <p:cNvCxnSpPr>
              <a:cxnSpLocks noChangeShapeType="1"/>
              <a:stCxn id="127009" idx="0"/>
              <a:endCxn id="127006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9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7040" name="Group 64"/>
          <p:cNvGrpSpPr>
            <a:grpSpLocks/>
          </p:cNvGrpSpPr>
          <p:nvPr/>
        </p:nvGrpSpPr>
        <p:grpSpPr bwMode="auto">
          <a:xfrm>
            <a:off x="5189538" y="2667000"/>
            <a:ext cx="822325" cy="838200"/>
            <a:chOff x="3269" y="1680"/>
            <a:chExt cx="518" cy="528"/>
          </a:xfrm>
        </p:grpSpPr>
        <p:cxnSp>
          <p:nvCxnSpPr>
            <p:cNvPr id="127041" name="AutoShape 65"/>
            <p:cNvCxnSpPr>
              <a:cxnSpLocks noChangeShapeType="1"/>
              <a:stCxn id="127006" idx="1"/>
              <a:endCxn id="127007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2" name="Text Box 66"/>
            <p:cNvSpPr txBox="1">
              <a:spLocks noChangeArrowheads="1"/>
            </p:cNvSpPr>
            <p:nvPr/>
          </p:nvSpPr>
          <p:spPr bwMode="auto">
            <a:xfrm>
              <a:off x="3504" y="18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7043" name="Group 67"/>
          <p:cNvGrpSpPr>
            <a:grpSpLocks/>
          </p:cNvGrpSpPr>
          <p:nvPr/>
        </p:nvGrpSpPr>
        <p:grpSpPr bwMode="auto">
          <a:xfrm>
            <a:off x="3657600" y="4343400"/>
            <a:ext cx="800100" cy="525463"/>
            <a:chOff x="2304" y="2736"/>
            <a:chExt cx="504" cy="331"/>
          </a:xfrm>
        </p:grpSpPr>
        <p:cxnSp>
          <p:nvCxnSpPr>
            <p:cNvPr id="127044" name="AutoShape 68"/>
            <p:cNvCxnSpPr>
              <a:cxnSpLocks noChangeShapeType="1"/>
              <a:stCxn id="127007" idx="2"/>
              <a:endCxn id="127001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5" name="Text Box 69"/>
            <p:cNvSpPr txBox="1">
              <a:spLocks noChangeArrowheads="1"/>
            </p:cNvSpPr>
            <p:nvPr/>
          </p:nvSpPr>
          <p:spPr bwMode="auto">
            <a:xfrm>
              <a:off x="2304" y="273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7046" name="Group 70"/>
          <p:cNvGrpSpPr>
            <a:grpSpLocks/>
          </p:cNvGrpSpPr>
          <p:nvPr/>
        </p:nvGrpSpPr>
        <p:grpSpPr bwMode="auto">
          <a:xfrm>
            <a:off x="4457700" y="3284538"/>
            <a:ext cx="2705100" cy="1584325"/>
            <a:chOff x="2808" y="2069"/>
            <a:chExt cx="1704" cy="998"/>
          </a:xfrm>
        </p:grpSpPr>
        <p:cxnSp>
          <p:nvCxnSpPr>
            <p:cNvPr id="127047" name="AutoShape 71"/>
            <p:cNvCxnSpPr>
              <a:cxnSpLocks noChangeShapeType="1"/>
              <a:stCxn id="127006" idx="2"/>
              <a:endCxn id="127001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8" name="Text Box 72"/>
            <p:cNvSpPr txBox="1">
              <a:spLocks noChangeArrowheads="1"/>
            </p:cNvSpPr>
            <p:nvPr/>
          </p:nvSpPr>
          <p:spPr bwMode="auto">
            <a:xfrm>
              <a:off x="3312" y="268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sp>
        <p:nvSpPr>
          <p:cNvPr id="127049" name="Rectangle 73"/>
          <p:cNvSpPr>
            <a:spLocks noChangeArrowheads="1"/>
          </p:cNvSpPr>
          <p:nvPr/>
        </p:nvSpPr>
        <p:spPr bwMode="auto">
          <a:xfrm>
            <a:off x="533400" y="5638800"/>
            <a:ext cx="19812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50" name="Text Box 74"/>
          <p:cNvSpPr txBox="1">
            <a:spLocks noChangeArrowheads="1"/>
          </p:cNvSpPr>
          <p:nvPr/>
        </p:nvSpPr>
        <p:spPr bwMode="auto">
          <a:xfrm>
            <a:off x="914400" y="6096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0</a:t>
            </a:r>
          </a:p>
        </p:txBody>
      </p:sp>
      <p:grpSp>
        <p:nvGrpSpPr>
          <p:cNvPr id="127051" name="Group 75"/>
          <p:cNvGrpSpPr>
            <a:grpSpLocks/>
          </p:cNvGrpSpPr>
          <p:nvPr/>
        </p:nvGrpSpPr>
        <p:grpSpPr bwMode="auto">
          <a:xfrm>
            <a:off x="1333500" y="4884738"/>
            <a:ext cx="484188" cy="746125"/>
            <a:chOff x="840" y="3077"/>
            <a:chExt cx="305" cy="470"/>
          </a:xfrm>
        </p:grpSpPr>
        <p:cxnSp>
          <p:nvCxnSpPr>
            <p:cNvPr id="127052" name="AutoShape 76"/>
            <p:cNvCxnSpPr>
              <a:cxnSpLocks noChangeShapeType="1"/>
              <a:stCxn id="126978" idx="2"/>
              <a:endCxn id="127049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3" name="Text Box 77"/>
            <p:cNvSpPr txBox="1">
              <a:spLocks noChangeArrowheads="1"/>
            </p:cNvSpPr>
            <p:nvPr/>
          </p:nvSpPr>
          <p:spPr bwMode="auto">
            <a:xfrm>
              <a:off x="912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127054" name="Rectangle 78"/>
          <p:cNvSpPr>
            <a:spLocks noChangeArrowheads="1"/>
          </p:cNvSpPr>
          <p:nvPr/>
        </p:nvSpPr>
        <p:spPr bwMode="auto">
          <a:xfrm>
            <a:off x="5715000" y="3581400"/>
            <a:ext cx="381000" cy="381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9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55" name="Rectangle 79"/>
          <p:cNvSpPr>
            <a:spLocks noChangeArrowheads="1"/>
          </p:cNvSpPr>
          <p:nvPr/>
        </p:nvSpPr>
        <p:spPr bwMode="auto">
          <a:xfrm>
            <a:off x="6477000" y="3429000"/>
            <a:ext cx="533400" cy="381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10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7056" name="Group 80"/>
          <p:cNvGrpSpPr>
            <a:grpSpLocks/>
          </p:cNvGrpSpPr>
          <p:nvPr/>
        </p:nvGrpSpPr>
        <p:grpSpPr bwMode="auto">
          <a:xfrm>
            <a:off x="5189538" y="3505200"/>
            <a:ext cx="517525" cy="685800"/>
            <a:chOff x="3269" y="2208"/>
            <a:chExt cx="326" cy="432"/>
          </a:xfrm>
        </p:grpSpPr>
        <p:cxnSp>
          <p:nvCxnSpPr>
            <p:cNvPr id="127057" name="AutoShape 81"/>
            <p:cNvCxnSpPr>
              <a:cxnSpLocks noChangeShapeType="1"/>
              <a:stCxn id="127007" idx="3"/>
              <a:endCxn id="127054" idx="1"/>
            </p:cNvCxnSpPr>
            <p:nvPr/>
          </p:nvCxnSpPr>
          <p:spPr bwMode="auto">
            <a:xfrm>
              <a:off x="3269" y="2208"/>
              <a:ext cx="326" cy="1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8" name="Text Box 82"/>
            <p:cNvSpPr txBox="1">
              <a:spLocks noChangeArrowheads="1"/>
            </p:cNvSpPr>
            <p:nvPr/>
          </p:nvSpPr>
          <p:spPr bwMode="auto">
            <a:xfrm>
              <a:off x="3312" y="2352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27059" name="Group 83"/>
          <p:cNvGrpSpPr>
            <a:grpSpLocks/>
          </p:cNvGrpSpPr>
          <p:nvPr/>
        </p:nvGrpSpPr>
        <p:grpSpPr bwMode="auto">
          <a:xfrm>
            <a:off x="6096000" y="3276600"/>
            <a:ext cx="381000" cy="495300"/>
            <a:chOff x="3840" y="2064"/>
            <a:chExt cx="283" cy="312"/>
          </a:xfrm>
        </p:grpSpPr>
        <p:cxnSp>
          <p:nvCxnSpPr>
            <p:cNvPr id="127060" name="AutoShape 84"/>
            <p:cNvCxnSpPr>
              <a:cxnSpLocks noChangeShapeType="1"/>
              <a:stCxn id="127054" idx="3"/>
              <a:endCxn id="127055" idx="1"/>
            </p:cNvCxnSpPr>
            <p:nvPr/>
          </p:nvCxnSpPr>
          <p:spPr bwMode="auto">
            <a:xfrm flipV="1">
              <a:off x="3845" y="2280"/>
              <a:ext cx="278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1" name="Text Box 85"/>
            <p:cNvSpPr txBox="1">
              <a:spLocks noChangeArrowheads="1"/>
            </p:cNvSpPr>
            <p:nvPr/>
          </p:nvSpPr>
          <p:spPr bwMode="auto">
            <a:xfrm>
              <a:off x="3840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)</a:t>
              </a:r>
            </a:p>
          </p:txBody>
        </p:sp>
      </p:grpSp>
      <p:sp>
        <p:nvSpPr>
          <p:cNvPr id="127062" name="Text Box 86"/>
          <p:cNvSpPr txBox="1">
            <a:spLocks noChangeArrowheads="1"/>
          </p:cNvSpPr>
          <p:nvPr/>
        </p:nvSpPr>
        <p:spPr bwMode="auto">
          <a:xfrm>
            <a:off x="6553200" y="3810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R4</a:t>
            </a:r>
          </a:p>
        </p:txBody>
      </p:sp>
      <p:grpSp>
        <p:nvGrpSpPr>
          <p:cNvPr id="127063" name="Group 87"/>
          <p:cNvGrpSpPr>
            <a:grpSpLocks/>
          </p:cNvGrpSpPr>
          <p:nvPr/>
        </p:nvGrpSpPr>
        <p:grpSpPr bwMode="auto">
          <a:xfrm>
            <a:off x="3886200" y="2041525"/>
            <a:ext cx="506413" cy="617538"/>
            <a:chOff x="2448" y="1286"/>
            <a:chExt cx="319" cy="389"/>
          </a:xfrm>
        </p:grpSpPr>
        <p:cxnSp>
          <p:nvCxnSpPr>
            <p:cNvPr id="127064" name="AutoShape 88"/>
            <p:cNvCxnSpPr>
              <a:cxnSpLocks noChangeShapeType="1"/>
              <a:stCxn id="127007" idx="0"/>
              <a:endCxn id="127002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5" name="Text Box 89"/>
            <p:cNvSpPr txBox="1">
              <a:spLocks noChangeArrowheads="1"/>
            </p:cNvSpPr>
            <p:nvPr/>
          </p:nvSpPr>
          <p:spPr bwMode="auto">
            <a:xfrm>
              <a:off x="2534" y="128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2CF7-12AF-9847-A54B-E463CDC8F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29074" name="Group 50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686800" cy="4864608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5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attr.Push(3)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attr.Push(2);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= 5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1301A2-A4E3-BA4D-97E4-41F9CE95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129113" name="Group 89"/>
          <p:cNvGraphicFramePr>
            <a:graphicFrameLocks noGrp="1"/>
          </p:cNvGraphicFramePr>
          <p:nvPr/>
        </p:nvGraphicFramePr>
        <p:xfrm>
          <a:off x="304800" y="228600"/>
          <a:ext cx="6324600" cy="2667003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$2.in = $1.val;  $0.val = $2.val; 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$3.in = $0.in + $2.val;  $0.val = $3.val;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$0.val = $0.in;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$0.val = $1.val;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$0.val =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.lookup; 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686800" cy="4864608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5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attr.Push(3)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attr.Push(2);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= 5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C3139-905E-4247-A1DC-720CDD39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31098" name="Group 26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686800" cy="404717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0 1 4 5 6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2 R + T 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5 6, goto [1,R]=2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E T 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 2, goto [0,E]=8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attr.Push(5);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attr.Push(5);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5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attr.top = 5; }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E5766-6F63-8345-BA57-CBFDE583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4000"/>
              <a:t>LR parsing with inherited attributes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59C03-9CB4-5E41-9BD3-48EC0A064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182292" name="Group 20"/>
          <p:cNvGrpSpPr>
            <a:grpSpLocks/>
          </p:cNvGrpSpPr>
          <p:nvPr/>
        </p:nvGrpSpPr>
        <p:grpSpPr bwMode="auto">
          <a:xfrm>
            <a:off x="685800" y="1600200"/>
            <a:ext cx="4267200" cy="2833688"/>
            <a:chOff x="2736" y="2151"/>
            <a:chExt cx="2688" cy="1785"/>
          </a:xfrm>
        </p:grpSpPr>
        <p:sp>
          <p:nvSpPr>
            <p:cNvPr id="182280" name="Rectangle 8"/>
            <p:cNvSpPr>
              <a:spLocks noChangeArrowheads="1"/>
            </p:cNvSpPr>
            <p:nvPr/>
          </p:nvSpPr>
          <p:spPr bwMode="auto">
            <a:xfrm>
              <a:off x="4464" y="2544"/>
              <a:ext cx="960" cy="13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A</a:t>
              </a:r>
              <a:r>
                <a:rPr lang="en-US" sz="2800">
                  <a:sym typeface="Symbol" charset="2"/>
                </a:rPr>
                <a:t>c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800">
                  <a:sym typeface="Symbol" charset="2"/>
                </a:rPr>
                <a:t>Bca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B</a:t>
              </a:r>
              <a:r>
                <a:rPr lang="en-US" sz="2800">
                  <a:sym typeface="Symbol" charset="2"/>
                </a:rPr>
                <a:t>cbB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800">
                  <a:sym typeface="Symbol" charset="2"/>
                </a:rPr>
                <a:t>SAB</a:t>
              </a:r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2736" y="2544"/>
              <a:ext cx="1728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ccbca </a:t>
              </a:r>
              <a:r>
                <a:rPr lang="en-US" sz="2800">
                  <a:sym typeface="Symbol" charset="2"/>
                </a:rPr>
                <a:t> Acbca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800">
                  <a:sym typeface="Symbol" charset="2"/>
                </a:rPr>
                <a:t>           AcbB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800">
                  <a:sym typeface="Symbol" charset="2"/>
                </a:rPr>
                <a:t>           AB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800">
                  <a:sym typeface="Symbol" charset="2"/>
                </a:rPr>
                <a:t>           S</a:t>
              </a:r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736" y="2160"/>
              <a:ext cx="26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Bottom-Up/rightmost</a:t>
              </a:r>
            </a:p>
          </p:txBody>
        </p:sp>
        <p:sp>
          <p:nvSpPr>
            <p:cNvPr id="182283" name="Line 11"/>
            <p:cNvSpPr>
              <a:spLocks noChangeShapeType="1"/>
            </p:cNvSpPr>
            <p:nvPr/>
          </p:nvSpPr>
          <p:spPr bwMode="auto">
            <a:xfrm>
              <a:off x="2736" y="2544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>
              <a:off x="2736" y="3936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6" name="Line 14"/>
            <p:cNvSpPr>
              <a:spLocks noChangeShapeType="1"/>
            </p:cNvSpPr>
            <p:nvPr/>
          </p:nvSpPr>
          <p:spPr bwMode="auto">
            <a:xfrm>
              <a:off x="5424" y="2160"/>
              <a:ext cx="0" cy="17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>
              <a:off x="2736" y="216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9" name="Line 17"/>
            <p:cNvSpPr>
              <a:spLocks noChangeShapeType="1"/>
            </p:cNvSpPr>
            <p:nvPr/>
          </p:nvSpPr>
          <p:spPr bwMode="auto">
            <a:xfrm>
              <a:off x="4464" y="254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82291" name="AutoShape 19"/>
            <p:cNvCxnSpPr>
              <a:cxnSpLocks noChangeShapeType="1"/>
              <a:stCxn id="182287" idx="0"/>
              <a:endCxn id="182284" idx="0"/>
            </p:cNvCxnSpPr>
            <p:nvPr/>
          </p:nvCxnSpPr>
          <p:spPr bwMode="auto">
            <a:xfrm>
              <a:off x="2736" y="2151"/>
              <a:ext cx="0" cy="17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5181600" y="1752600"/>
            <a:ext cx="358140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Consider: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>
                <a:sym typeface="Symbol" charset="2"/>
              </a:rPr>
              <a:t>SAB</a:t>
            </a:r>
          </a:p>
          <a:p>
            <a:r>
              <a:rPr lang="en-US" sz="2800"/>
              <a:t>{ $1.in = ‘x’; </a:t>
            </a:r>
          </a:p>
          <a:p>
            <a:r>
              <a:rPr lang="en-US" sz="2800"/>
              <a:t>   $2.in = $1.val }</a:t>
            </a:r>
          </a:p>
          <a:p>
            <a:endParaRPr lang="en-US" sz="2800"/>
          </a:p>
          <a:p>
            <a:r>
              <a:rPr lang="en-US" sz="2800"/>
              <a:t>B</a:t>
            </a:r>
            <a:r>
              <a:rPr lang="en-US" sz="2800">
                <a:sym typeface="Symbol" charset="2"/>
              </a:rPr>
              <a:t>cbB </a:t>
            </a:r>
          </a:p>
          <a:p>
            <a:r>
              <a:rPr lang="en-US" sz="2800"/>
              <a:t>{ $0.val = $0.in + ‘y’; }</a:t>
            </a:r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1143000" y="4648200"/>
            <a:ext cx="3116263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Parse stack at line 3:</a:t>
            </a:r>
          </a:p>
          <a:p>
            <a:r>
              <a:rPr lang="en-US" sz="2800"/>
              <a:t>[‘x’] A [‘x’] c b B</a:t>
            </a:r>
          </a:p>
        </p:txBody>
      </p:sp>
      <p:sp>
        <p:nvSpPr>
          <p:cNvPr id="182295" name="AutoShape 23"/>
          <p:cNvSpPr>
            <a:spLocks noChangeArrowheads="1"/>
          </p:cNvSpPr>
          <p:nvPr/>
        </p:nvSpPr>
        <p:spPr bwMode="auto">
          <a:xfrm>
            <a:off x="609600" y="5791200"/>
            <a:ext cx="1676400" cy="466725"/>
          </a:xfrm>
          <a:prstGeom prst="wedgeRectCallout">
            <a:avLst>
              <a:gd name="adj1" fmla="val 11931"/>
              <a:gd name="adj2" fmla="val -104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$1.in = ‘x’</a:t>
            </a:r>
          </a:p>
        </p:txBody>
      </p:sp>
      <p:sp>
        <p:nvSpPr>
          <p:cNvPr id="182296" name="AutoShape 24"/>
          <p:cNvSpPr>
            <a:spLocks noChangeArrowheads="1"/>
          </p:cNvSpPr>
          <p:nvPr/>
        </p:nvSpPr>
        <p:spPr bwMode="auto">
          <a:xfrm>
            <a:off x="2514600" y="5791200"/>
            <a:ext cx="2133600" cy="466725"/>
          </a:xfrm>
          <a:prstGeom prst="wedgeRectCallout">
            <a:avLst>
              <a:gd name="adj1" fmla="val -34671"/>
              <a:gd name="adj2" fmla="val -108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$2.in = $1.val</a:t>
            </a:r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5410200" y="5105400"/>
            <a:ext cx="3116263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Parse stack at line 4:</a:t>
            </a:r>
          </a:p>
          <a:p>
            <a:r>
              <a:rPr lang="en-US" sz="2800"/>
              <a:t>[‘x’] A B</a:t>
            </a:r>
          </a:p>
        </p:txBody>
      </p:sp>
      <p:sp>
        <p:nvSpPr>
          <p:cNvPr id="182298" name="AutoShape 26"/>
          <p:cNvSpPr>
            <a:spLocks noChangeArrowheads="1"/>
          </p:cNvSpPr>
          <p:nvPr/>
        </p:nvSpPr>
        <p:spPr bwMode="auto">
          <a:xfrm>
            <a:off x="6172200" y="6172200"/>
            <a:ext cx="1143000" cy="528638"/>
          </a:xfrm>
          <a:prstGeom prst="wedgeRectCallout">
            <a:avLst>
              <a:gd name="adj1" fmla="val -4028"/>
              <a:gd name="adj2" fmla="val -9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[‘xy’]</a:t>
            </a:r>
          </a:p>
        </p:txBody>
      </p:sp>
      <p:sp>
        <p:nvSpPr>
          <p:cNvPr id="182299" name="Text Box 27"/>
          <p:cNvSpPr txBox="1">
            <a:spLocks noChangeArrowheads="1"/>
          </p:cNvSpPr>
          <p:nvPr/>
        </p:nvSpPr>
        <p:spPr bwMode="auto">
          <a:xfrm>
            <a:off x="228600" y="3276600"/>
            <a:ext cx="879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line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304800"/>
            <a:ext cx="369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-&gt; </a:t>
            </a:r>
            <a:r>
              <a:rPr lang="en-US" sz="2800" dirty="0" err="1"/>
              <a:t>c</a:t>
            </a:r>
            <a:r>
              <a:rPr lang="en-US" sz="2800" dirty="0"/>
              <a:t> { $0.val = $0.in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3" grpId="0"/>
      <p:bldP spid="182294" grpId="0" animBg="1"/>
      <p:bldP spid="182295" grpId="0" animBg="1"/>
      <p:bldP spid="182296" grpId="0" animBg="1"/>
      <p:bldP spid="182297" grpId="0" animBg="1"/>
      <p:bldP spid="1822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charset="0"/>
              </a:rPr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545FC-DC27-6044-921C-02AF9F42F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4+3*5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724128" y="3573016"/>
            <a:ext cx="1282339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=15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220072" y="2679303"/>
            <a:ext cx="130516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E.val</a:t>
            </a:r>
            <a:r>
              <a:rPr lang="en-US" dirty="0"/>
              <a:t>=15</a:t>
            </a:r>
          </a:p>
        </p:txBody>
      </p:sp>
    </p:spTree>
    <p:extLst>
      <p:ext uri="{BB962C8B-B14F-4D97-AF65-F5344CB8AC3E}">
        <p14:creationId xmlns:p14="http://schemas.microsoft.com/office/powerpoint/2010/main" val="221107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ndara" charset="0"/>
              </a:rPr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82484-00DA-0848-A4CC-C2B65F9D9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4+3*5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724128" y="3573016"/>
            <a:ext cx="1282339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=15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220072" y="2679303"/>
            <a:ext cx="130516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E.val</a:t>
            </a:r>
            <a:r>
              <a:rPr lang="en-US" dirty="0"/>
              <a:t>=15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283968" y="1743199"/>
            <a:ext cx="130516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E.val</a:t>
            </a:r>
            <a:r>
              <a:rPr lang="en-US" dirty="0"/>
              <a:t>=19</a:t>
            </a:r>
          </a:p>
        </p:txBody>
      </p:sp>
    </p:spTree>
    <p:extLst>
      <p:ext uri="{BB962C8B-B14F-4D97-AF65-F5344CB8AC3E}">
        <p14:creationId xmlns:p14="http://schemas.microsoft.com/office/powerpoint/2010/main" val="1539334029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5164</TotalTime>
  <Words>5580</Words>
  <Application>Microsoft Macintosh PowerPoint</Application>
  <PresentationFormat>On-screen Show (4:3)</PresentationFormat>
  <Paragraphs>1384</Paragraphs>
  <Slides>76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Calibri Light</vt:lpstr>
      <vt:lpstr>Candara</vt:lpstr>
      <vt:lpstr>Comic Sans MS</vt:lpstr>
      <vt:lpstr>Helvetica</vt:lpstr>
      <vt:lpstr>Symbol</vt:lpstr>
      <vt:lpstr>Times</vt:lpstr>
      <vt:lpstr>Times New Roman</vt:lpstr>
      <vt:lpstr>1_Blank Presentation</vt:lpstr>
      <vt:lpstr>Syntax Directed Translation</vt:lpstr>
      <vt:lpstr>Syntax directed Translation</vt:lpstr>
      <vt:lpstr>Attribute Grammars</vt:lpstr>
      <vt:lpstr>Attribute Grammars</vt:lpstr>
      <vt:lpstr>Expr concrete syntax tree</vt:lpstr>
      <vt:lpstr>Expr concrete syntax tree</vt:lpstr>
      <vt:lpstr>Expr concrete syntax tree</vt:lpstr>
      <vt:lpstr>Expr concrete syntax tree</vt:lpstr>
      <vt:lpstr>Expr concrete syntax tree</vt:lpstr>
      <vt:lpstr>Syntax directed definition</vt:lpstr>
      <vt:lpstr>Flow of Attributes in Expr</vt:lpstr>
      <vt:lpstr>Synthesized Attributes</vt:lpstr>
      <vt:lpstr>Inherited Attributes</vt:lpstr>
      <vt:lpstr>Example input: int x, y, z ;</vt:lpstr>
      <vt:lpstr>Example input: int x, y, z ;</vt:lpstr>
      <vt:lpstr>Example input: int x, y, z ;</vt:lpstr>
      <vt:lpstr>Example input: int x, y, z ;</vt:lpstr>
      <vt:lpstr>Example input: int x, y, z ;</vt:lpstr>
      <vt:lpstr>Flow of Attributes in Var-decl</vt:lpstr>
      <vt:lpstr>Syntax-directed definition</vt:lpstr>
      <vt:lpstr>Inherited Attributes</vt:lpstr>
      <vt:lpstr>Removing Inherited Attributes</vt:lpstr>
      <vt:lpstr>Removing Inherited Attributes</vt:lpstr>
      <vt:lpstr>Removing inherited attributes</vt:lpstr>
      <vt:lpstr>Direction of inherited attributes</vt:lpstr>
      <vt:lpstr>Incremental Processing</vt:lpstr>
      <vt:lpstr>L-attributed Definitions</vt:lpstr>
      <vt:lpstr>Syntax-directed defns</vt:lpstr>
      <vt:lpstr>Syntax-directed defns</vt:lpstr>
      <vt:lpstr>Top-down translation</vt:lpstr>
      <vt:lpstr>Top-down translation example</vt:lpstr>
      <vt:lpstr>Top-down translation example</vt:lpstr>
      <vt:lpstr>input: 9 - 5 + 2</vt:lpstr>
      <vt:lpstr>input: 9 - 5 + 2</vt:lpstr>
      <vt:lpstr>input: 9 - 5 + 2</vt:lpstr>
      <vt:lpstr>input: 9 - 5 + 2</vt:lpstr>
      <vt:lpstr>input: 9 - 5 + 2</vt:lpstr>
      <vt:lpstr>input: 9 - 5 + 2</vt:lpstr>
      <vt:lpstr>input: 9 - 5 + 2</vt:lpstr>
      <vt:lpstr>input: 9 - 5 + 2</vt:lpstr>
      <vt:lpstr>Top-down translation example</vt:lpstr>
      <vt:lpstr>Dependencies and SDTs</vt:lpstr>
      <vt:lpstr>Dependency Graphs</vt:lpstr>
      <vt:lpstr>Dependency Graphs</vt:lpstr>
      <vt:lpstr>Dependency Graphs</vt:lpstr>
      <vt:lpstr>PowerPoint Presentation</vt:lpstr>
      <vt:lpstr>Dependency Graphs</vt:lpstr>
      <vt:lpstr>Dependency Graphs</vt:lpstr>
      <vt:lpstr>Syntax-directed definition with actions</vt:lpstr>
      <vt:lpstr>Syntax-directed definition with actions</vt:lpstr>
      <vt:lpstr>SDTs with Actions</vt:lpstr>
      <vt:lpstr>Input:9 - 5 + 2</vt:lpstr>
      <vt:lpstr>Actions in stack</vt:lpstr>
      <vt:lpstr>Input:9 - 5 + 2</vt:lpstr>
      <vt:lpstr>SDTs with Actions</vt:lpstr>
      <vt:lpstr>Marker non-terminals</vt:lpstr>
      <vt:lpstr>Marker non-terminals</vt:lpstr>
      <vt:lpstr>Marker Non-terminals</vt:lpstr>
      <vt:lpstr>Marker Non-terminals</vt:lpstr>
      <vt:lpstr>Impossible Syntax-directed Definition</vt:lpstr>
      <vt:lpstr>Summary</vt:lpstr>
      <vt:lpstr>Extra Slides</vt:lpstr>
      <vt:lpstr>Syntax-directed defns</vt:lpstr>
      <vt:lpstr>LR parsing and inherited attributes</vt:lpstr>
      <vt:lpstr>LR parsing and inherited attributes</vt:lpstr>
      <vt:lpstr>Example: Synthesized Attributes</vt:lpstr>
      <vt:lpstr>PowerPoint Presentation</vt:lpstr>
      <vt:lpstr>Trace “(idval=3)*idval=2”</vt:lpstr>
      <vt:lpstr>Trace “(idval=3)*idval=2”</vt:lpstr>
      <vt:lpstr>Example: Inherited Attributes</vt:lpstr>
      <vt:lpstr>PowerPoint Presentation</vt:lpstr>
      <vt:lpstr>PowerPoint Presentation</vt:lpstr>
      <vt:lpstr>Trace “idval=3+idval=2”</vt:lpstr>
      <vt:lpstr>Trace “idval=3+idval=2”</vt:lpstr>
      <vt:lpstr>Trace “idval=3+idval=2”</vt:lpstr>
      <vt:lpstr>LR parsing with inherited attributes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579</cp:revision>
  <cp:lastPrinted>2019-07-04T07:29:55Z</cp:lastPrinted>
  <dcterms:created xsi:type="dcterms:W3CDTF">2011-11-10T22:26:16Z</dcterms:created>
  <dcterms:modified xsi:type="dcterms:W3CDTF">2019-07-04T07:32:18Z</dcterms:modified>
</cp:coreProperties>
</file>