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50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52" r:id="rId15"/>
    <p:sldId id="453" r:id="rId16"/>
    <p:sldId id="454" r:id="rId17"/>
    <p:sldId id="451" r:id="rId18"/>
    <p:sldId id="455" r:id="rId19"/>
    <p:sldId id="449" r:id="rId20"/>
    <p:sldId id="45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7" autoAdjust="0"/>
    <p:restoredTop sz="90941"/>
  </p:normalViewPr>
  <p:slideViewPr>
    <p:cSldViewPr>
      <p:cViewPr varScale="1">
        <p:scale>
          <a:sx n="112" d="100"/>
          <a:sy n="112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E2897-DA21-3E4F-B539-E8F5D4B26403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9FB48-43CE-E948-A28B-A7A1DC7F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4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0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2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TD1: Recursive Descent</a:t>
            </a:r>
          </a:p>
        </p:txBody>
      </p:sp>
    </p:spTree>
    <p:extLst>
      <p:ext uri="{BB962C8B-B14F-4D97-AF65-F5344CB8AC3E}">
        <p14:creationId xmlns:p14="http://schemas.microsoft.com/office/powerpoint/2010/main" val="53756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start the parser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Initialize next to point to the first token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Invoke E()</a:t>
            </a:r>
          </a:p>
          <a:p>
            <a:r>
              <a:rPr lang="en-CA" dirty="0"/>
              <a:t>Note how this simulates our previous example</a:t>
            </a:r>
          </a:p>
          <a:p>
            <a:r>
              <a:rPr lang="en-CA" dirty="0"/>
              <a:t>Easy to implement</a:t>
            </a:r>
          </a:p>
          <a:p>
            <a:r>
              <a:rPr lang="en-CA" dirty="0"/>
              <a:t>But this does not always work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Left-Recursion in </a:t>
            </a:r>
            <a:br>
              <a:rPr lang="en-CA" dirty="0"/>
            </a:br>
            <a:r>
              <a:rPr lang="en-CA" dirty="0"/>
              <a:t>Recursive Descent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062664" cy="4114800"/>
              </a:xfrm>
            </p:spPr>
            <p:txBody>
              <a:bodyPr/>
              <a:lstStyle/>
              <a:p>
                <a:r>
                  <a:rPr lang="en-CA" dirty="0"/>
                  <a:t>Consider a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 S a</a:t>
                </a:r>
                <a:endParaRPr lang="en-CA" dirty="0"/>
              </a:p>
              <a:p>
                <a:pPr lvl="1"/>
                <a:r>
                  <a:rPr lang="en-CA" dirty="0" err="1">
                    <a:solidFill>
                      <a:schemeClr val="accent2"/>
                    </a:solidFill>
                  </a:rPr>
                  <a:t>bool</a:t>
                </a:r>
                <a:r>
                  <a:rPr lang="en-CA" dirty="0">
                    <a:solidFill>
                      <a:schemeClr val="accent2"/>
                    </a:solidFill>
                  </a:rPr>
                  <a:t> S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() { return S() &amp;&amp; term(a); }</a:t>
                </a:r>
              </a:p>
              <a:p>
                <a:pPr lvl="1"/>
                <a:r>
                  <a:rPr lang="en-CA" dirty="0" err="1">
                    <a:solidFill>
                      <a:schemeClr val="accent2"/>
                    </a:solidFill>
                  </a:rPr>
                  <a:t>bool</a:t>
                </a:r>
                <a:r>
                  <a:rPr lang="en-CA" dirty="0">
                    <a:solidFill>
                      <a:schemeClr val="accent2"/>
                    </a:solidFill>
                  </a:rPr>
                  <a:t> S() { return S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(); }</a:t>
                </a:r>
              </a:p>
              <a:p>
                <a:r>
                  <a:rPr lang="en-CA" dirty="0">
                    <a:solidFill>
                      <a:schemeClr val="accent2"/>
                    </a:solidFill>
                  </a:rPr>
                  <a:t>S()</a:t>
                </a:r>
                <a:r>
                  <a:rPr lang="en-CA" dirty="0"/>
                  <a:t> will get into an infinite loop</a:t>
                </a:r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Left-recursive grammar</a:t>
                </a:r>
                <a:r>
                  <a:rPr lang="en-CA" dirty="0"/>
                  <a:t> has a nonterminal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…S …</a:t>
                </a:r>
              </a:p>
              <a:p>
                <a:r>
                  <a:rPr lang="en-CA" dirty="0"/>
                  <a:t>Recursive descent parsing does not work for left-recursive grammars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062664" cy="4114800"/>
              </a:xfrm>
              <a:blipFill rotWithShape="1">
                <a:blip r:embed="rId2"/>
                <a:stretch>
                  <a:fillRect l="-2042" t="-2222" r="-1135" b="-10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Elimination of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left recursive grammar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S a | b</a:t>
            </a:r>
            <a:endParaRPr lang="en-CA" dirty="0"/>
          </a:p>
          <a:p>
            <a:r>
              <a:rPr lang="en-CA" dirty="0"/>
              <a:t>S generates all  strings starting with </a:t>
            </a:r>
            <a:r>
              <a:rPr lang="en-CA" dirty="0">
                <a:solidFill>
                  <a:schemeClr val="accent2"/>
                </a:solidFill>
              </a:rPr>
              <a:t>‘b’</a:t>
            </a:r>
            <a:r>
              <a:rPr lang="en-CA" dirty="0"/>
              <a:t> and followed by a number of </a:t>
            </a:r>
            <a:r>
              <a:rPr lang="en-CA" dirty="0">
                <a:solidFill>
                  <a:schemeClr val="accent2"/>
                </a:solidFill>
              </a:rPr>
              <a:t>‘a’</a:t>
            </a:r>
          </a:p>
          <a:p>
            <a:r>
              <a:rPr lang="en-CA" dirty="0"/>
              <a:t>Can rewrite using right-recursion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b S’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a S’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Immediate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general for immediate left recursion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S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…| S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|…|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m</a:t>
            </a:r>
            <a:endParaRPr lang="en-CA" dirty="0"/>
          </a:p>
          <a:p>
            <a:r>
              <a:rPr lang="en-CA" dirty="0"/>
              <a:t>All strings derived from </a:t>
            </a:r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start with one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, …,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</a:t>
            </a:r>
            <a:r>
              <a:rPr lang="en-CA" baseline="-25000" dirty="0">
                <a:solidFill>
                  <a:schemeClr val="accent2"/>
                </a:solidFill>
              </a:rPr>
              <a:t>m</a:t>
            </a:r>
            <a:r>
              <a:rPr lang="en-CA" dirty="0"/>
              <a:t> and continue with several instances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,…,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CA" baseline="-25000" dirty="0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Rewrite as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S’|…|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S’ 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 | …|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S’|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Immediate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2420888"/>
            <a:ext cx="180020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 : T * F</a:t>
            </a:r>
          </a:p>
          <a:p>
            <a:r>
              <a:rPr lang="en-US" sz="3200" dirty="0"/>
              <a:t>   | F</a:t>
            </a:r>
          </a:p>
          <a:p>
            <a:r>
              <a:rPr lang="en-US" sz="3200" dirty="0"/>
              <a:t>F : a </a:t>
            </a:r>
          </a:p>
          <a:p>
            <a:r>
              <a:rPr lang="en-US" sz="3200" dirty="0"/>
              <a:t>   | b </a:t>
            </a:r>
          </a:p>
          <a:p>
            <a:r>
              <a:rPr lang="en-US" sz="3200" dirty="0"/>
              <a:t>   | c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843808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2564904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 : F T’</a:t>
            </a:r>
          </a:p>
          <a:p>
            <a:r>
              <a:rPr lang="en-US" sz="3200" dirty="0"/>
              <a:t>T’ : * F T’ </a:t>
            </a:r>
          </a:p>
          <a:p>
            <a:r>
              <a:rPr lang="en-US" sz="3200" dirty="0"/>
              <a:t>  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  <a:p>
            <a:r>
              <a:rPr lang="en-US" sz="3200" dirty="0"/>
              <a:t>F : a </a:t>
            </a:r>
          </a:p>
          <a:p>
            <a:r>
              <a:rPr lang="en-US" sz="3200" dirty="0"/>
              <a:t>   | b </a:t>
            </a:r>
          </a:p>
          <a:p>
            <a:r>
              <a:rPr lang="en-US" sz="3200" dirty="0"/>
              <a:t>   |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2" y="1772816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13" name="Right Arrow Callout 12"/>
          <p:cNvSpPr/>
          <p:nvPr/>
        </p:nvSpPr>
        <p:spPr bwMode="auto">
          <a:xfrm>
            <a:off x="2699792" y="3140968"/>
            <a:ext cx="2160240" cy="864096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 </a:t>
            </a:r>
            <a:r>
              <a:rPr lang="en-US" dirty="0"/>
              <a:t>left recursion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1772816"/>
            <a:ext cx="936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T*F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427984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1772816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T*F*F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6372200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8264" y="1772816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827584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5805264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5656" y="5805264"/>
            <a:ext cx="936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FT’</a:t>
            </a:r>
          </a:p>
        </p:txBody>
      </p:sp>
      <p:sp>
        <p:nvSpPr>
          <p:cNvPr id="29" name="Right Arrow 28"/>
          <p:cNvSpPr/>
          <p:nvPr/>
        </p:nvSpPr>
        <p:spPr bwMode="auto">
          <a:xfrm>
            <a:off x="2411760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5805264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F*FT’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4355976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2040" y="58052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F*F*FT’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6516216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0272" y="58052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</a:t>
            </a:r>
          </a:p>
        </p:txBody>
      </p:sp>
    </p:spTree>
    <p:extLst>
      <p:ext uri="{BB962C8B-B14F-4D97-AF65-F5344CB8AC3E}">
        <p14:creationId xmlns:p14="http://schemas.microsoft.com/office/powerpoint/2010/main" val="14732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 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2204864"/>
            <a:ext cx="180020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S : A a</a:t>
            </a:r>
          </a:p>
          <a:p>
            <a:r>
              <a:rPr lang="en-US" sz="3200" dirty="0"/>
              <a:t>   | b</a:t>
            </a:r>
          </a:p>
          <a:p>
            <a:r>
              <a:rPr lang="en-US" sz="3200" dirty="0"/>
              <a:t>A : A c</a:t>
            </a:r>
          </a:p>
          <a:p>
            <a:r>
              <a:rPr lang="en-US" sz="3200" dirty="0"/>
              <a:t>  |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 d</a:t>
            </a:r>
          </a:p>
          <a:p>
            <a:r>
              <a:rPr lang="en-US" sz="3200" dirty="0"/>
              <a:t>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2348880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/>
              <a:t>A : A c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A a</a:t>
            </a:r>
            <a:r>
              <a:rPr lang="en-CA" sz="3200" dirty="0"/>
              <a:t> d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/>
              <a:t> d</a:t>
            </a:r>
          </a:p>
          <a:p>
            <a:r>
              <a:rPr lang="en-CA" sz="3200" dirty="0"/>
              <a:t> 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</p:txBody>
      </p:sp>
      <p:sp>
        <p:nvSpPr>
          <p:cNvPr id="13" name="Right Arrow Callout 12"/>
          <p:cNvSpPr/>
          <p:nvPr/>
        </p:nvSpPr>
        <p:spPr bwMode="auto">
          <a:xfrm>
            <a:off x="3275856" y="3068960"/>
            <a:ext cx="2232248" cy="864096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Ordering: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S, 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9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Immediate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2132856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/>
              <a:t>A : </a:t>
            </a:r>
            <a:r>
              <a:rPr lang="en-CA" sz="3200" dirty="0">
                <a:solidFill>
                  <a:schemeClr val="accent2"/>
                </a:solidFill>
              </a:rPr>
              <a:t>A c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333399"/>
                </a:solidFill>
              </a:rPr>
              <a:t>A a d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b d</a:t>
            </a:r>
          </a:p>
          <a:p>
            <a:r>
              <a:rPr lang="en-CA" sz="3200" dirty="0"/>
              <a:t>   | </a:t>
            </a:r>
            <a:r>
              <a:rPr lang="el-GR" sz="3200" dirty="0">
                <a:solidFill>
                  <a:srgbClr val="FF0000"/>
                </a:solidFill>
                <a:sym typeface="Symbol" charset="2"/>
              </a:rPr>
              <a:t>ε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ight Arrow Callout 12"/>
          <p:cNvSpPr/>
          <p:nvPr/>
        </p:nvSpPr>
        <p:spPr bwMode="auto">
          <a:xfrm>
            <a:off x="3275856" y="3068960"/>
            <a:ext cx="2232248" cy="1296144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Remove Left Recursion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2132856"/>
            <a:ext cx="2160240" cy="3539430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>
                <a:solidFill>
                  <a:srgbClr val="FF0000"/>
                </a:solidFill>
              </a:rPr>
              <a:t>A : b d A’</a:t>
            </a:r>
          </a:p>
          <a:p>
            <a:r>
              <a:rPr lang="en-CA" sz="3200" dirty="0">
                <a:solidFill>
                  <a:srgbClr val="FF0000"/>
                </a:solidFill>
              </a:rPr>
              <a:t>   |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A’ : c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   | a d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   | </a:t>
            </a:r>
            <a:r>
              <a:rPr lang="el-GR" sz="3200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7848872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Input: grammar G with no cycles A -&gt; A or empty rules A -&gt; </a:t>
            </a:r>
            <a:r>
              <a:rPr lang="el-GR" dirty="0">
                <a:solidFill>
                  <a:srgbClr val="000000"/>
                </a:solidFill>
                <a:sym typeface="Symbol" charset="2"/>
              </a:rPr>
              <a:t>ε</a:t>
            </a: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CA" dirty="0">
                <a:solidFill>
                  <a:srgbClr val="000000"/>
                </a:solidFill>
                <a:sym typeface="Symbol" charset="2"/>
              </a:rPr>
              <a:t>Output: grammar with no left recursion</a:t>
            </a:r>
          </a:p>
          <a:p>
            <a:pPr>
              <a:lnSpc>
                <a:spcPct val="80000"/>
              </a:lnSpc>
            </a:pP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CA" dirty="0">
                <a:solidFill>
                  <a:srgbClr val="000000"/>
                </a:solidFill>
                <a:sym typeface="Symbol" charset="2"/>
              </a:rPr>
              <a:t>Arrange </a:t>
            </a:r>
            <a:r>
              <a:rPr lang="en-CA" dirty="0" err="1">
                <a:solidFill>
                  <a:srgbClr val="000000"/>
                </a:solidFill>
                <a:sym typeface="Symbol" charset="2"/>
              </a:rPr>
              <a:t>nonterminals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 in order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1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3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</a:t>
            </a:r>
            <a:r>
              <a:rPr lang="is-IS" dirty="0">
                <a:solidFill>
                  <a:srgbClr val="000000"/>
                </a:solidFill>
                <a:sym typeface="Symbol" charset="2"/>
              </a:rPr>
              <a:t>…, A</a:t>
            </a:r>
            <a:r>
              <a:rPr lang="is-IS" baseline="-25000" dirty="0">
                <a:solidFill>
                  <a:srgbClr val="000000"/>
                </a:solidFill>
                <a:sym typeface="Symbol" charset="2"/>
              </a:rPr>
              <a:t>n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1 to n {</a:t>
            </a:r>
          </a:p>
          <a:p>
            <a:r>
              <a:rPr lang="en-US" dirty="0">
                <a:solidFill>
                  <a:srgbClr val="000000"/>
                </a:solidFill>
              </a:rPr>
              <a:t>   for j = 1 to i-1 {</a:t>
            </a:r>
          </a:p>
          <a:p>
            <a:r>
              <a:rPr lang="en-US" dirty="0">
                <a:solidFill>
                  <a:srgbClr val="000000"/>
                </a:solidFill>
              </a:rPr>
              <a:t>       replace each rule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-&gt;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where </a:t>
            </a:r>
            <a:r>
              <a:rPr lang="en-US" dirty="0" err="1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baseline="-25000" dirty="0" err="1">
                <a:solidFill>
                  <a:srgbClr val="FF0000"/>
                </a:solidFill>
                <a:sym typeface="Symbol" charset="2"/>
              </a:rPr>
              <a:t>j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-&gt; 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rgbClr val="FF0000"/>
                </a:solidFill>
              </a:rPr>
              <a:t> | …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</a:t>
            </a:r>
            <a:r>
              <a:rPr lang="en-CA" baseline="-25000" dirty="0">
                <a:solidFill>
                  <a:srgbClr val="FF0000"/>
                </a:solidFill>
              </a:rPr>
              <a:t>m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>
                <a:solidFill>
                  <a:srgbClr val="000000"/>
                </a:solidFill>
              </a:rPr>
              <a:t>with</a:t>
            </a:r>
          </a:p>
          <a:p>
            <a:r>
              <a:rPr lang="en-CA" dirty="0">
                <a:solidFill>
                  <a:srgbClr val="000000"/>
                </a:solidFill>
              </a:rPr>
              <a:t>       the rules </a:t>
            </a:r>
            <a:r>
              <a:rPr lang="en-CA" dirty="0">
                <a:solidFill>
                  <a:srgbClr val="FF0000"/>
                </a:solidFill>
              </a:rPr>
              <a:t>A</a:t>
            </a:r>
            <a:r>
              <a:rPr lang="en-CA" baseline="-25000" dirty="0">
                <a:solidFill>
                  <a:srgbClr val="FF0000"/>
                </a:solidFill>
              </a:rPr>
              <a:t>i</a:t>
            </a:r>
            <a:r>
              <a:rPr lang="en-CA" dirty="0">
                <a:solidFill>
                  <a:srgbClr val="FF0000"/>
                </a:solidFill>
              </a:rPr>
              <a:t> -&gt;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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 </a:t>
            </a:r>
            <a:r>
              <a:rPr lang="en-CA" dirty="0">
                <a:solidFill>
                  <a:srgbClr val="FF0000"/>
                </a:solidFill>
              </a:rPr>
              <a:t>| …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</a:t>
            </a:r>
            <a:r>
              <a:rPr lang="en-CA" baseline="-25000" dirty="0">
                <a:solidFill>
                  <a:srgbClr val="FF0000"/>
                </a:solidFill>
              </a:rPr>
              <a:t>m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</a:t>
            </a:r>
          </a:p>
          <a:p>
            <a:r>
              <a:rPr lang="en-US" dirty="0">
                <a:solidFill>
                  <a:srgbClr val="000000"/>
                </a:solidFill>
                <a:sym typeface="Symbol" charset="2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   remove immediate left recursion among A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i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rules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9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 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754233"/>
            <a:ext cx="2160240" cy="4524315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r>
              <a:rPr lang="it-IT" sz="3200" dirty="0" err="1"/>
              <a:t>S</a:t>
            </a:r>
            <a:r>
              <a:rPr lang="it-IT" sz="3200" dirty="0"/>
              <a:t> : A a</a:t>
            </a:r>
          </a:p>
          <a:p>
            <a:r>
              <a:rPr lang="de-DE" sz="3200" dirty="0"/>
              <a:t>    | b</a:t>
            </a:r>
          </a:p>
          <a:p>
            <a:r>
              <a:rPr lang="hu-HU" sz="3200" dirty="0"/>
              <a:t>A : A c</a:t>
            </a:r>
          </a:p>
          <a:p>
            <a:r>
              <a:rPr lang="hu-HU" sz="3200" dirty="0"/>
              <a:t>    | S d</a:t>
            </a:r>
          </a:p>
          <a:p>
            <a:r>
              <a:rPr lang="hu-HU" sz="3200" dirty="0"/>
              <a:t>    | B</a:t>
            </a:r>
          </a:p>
          <a:p>
            <a:r>
              <a:rPr lang="it-IT" sz="3200" dirty="0"/>
              <a:t>B : B e</a:t>
            </a:r>
          </a:p>
          <a:p>
            <a:r>
              <a:rPr lang="de-DE" sz="3200" dirty="0"/>
              <a:t>    | A f</a:t>
            </a:r>
          </a:p>
          <a:p>
            <a:r>
              <a:rPr lang="de-DE" sz="3200" dirty="0"/>
              <a:t>    | S </a:t>
            </a:r>
            <a:r>
              <a:rPr lang="de-DE" sz="3200" dirty="0" err="1"/>
              <a:t>g</a:t>
            </a:r>
            <a:endParaRPr lang="de-DE" sz="3200" dirty="0"/>
          </a:p>
          <a:p>
            <a:r>
              <a:rPr lang="it-IT" sz="3200" dirty="0"/>
              <a:t>    | 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1894" y="2677562"/>
            <a:ext cx="2160240" cy="2677656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S</a:t>
            </a:r>
            <a:r>
              <a:rPr lang="it-IT" dirty="0"/>
              <a:t> : A a</a:t>
            </a:r>
          </a:p>
          <a:p>
            <a:r>
              <a:rPr lang="de-DE" dirty="0"/>
              <a:t>   | b</a:t>
            </a:r>
          </a:p>
          <a:p>
            <a:r>
              <a:rPr lang="en-US" dirty="0"/>
              <a:t>A : b d A'</a:t>
            </a:r>
          </a:p>
          <a:p>
            <a:r>
              <a:rPr lang="hu-HU" dirty="0"/>
              <a:t>    | B A'</a:t>
            </a:r>
          </a:p>
          <a:p>
            <a:r>
              <a:rPr lang="tr-TR" dirty="0"/>
              <a:t>A’ : a d A'</a:t>
            </a:r>
          </a:p>
          <a:p>
            <a:r>
              <a:rPr lang="en-US" dirty="0"/>
              <a:t>    |  c A'</a:t>
            </a:r>
          </a:p>
          <a:p>
            <a:r>
              <a:rPr lang="de-DE" dirty="0"/>
              <a:t>    | </a:t>
            </a:r>
            <a:r>
              <a:rPr lang="el-GR" dirty="0">
                <a:sym typeface="Symbol" charset="2"/>
              </a:rPr>
              <a:t>ε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2492896"/>
            <a:ext cx="2664296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B : b d A' a g B'</a:t>
            </a:r>
          </a:p>
          <a:p>
            <a:r>
              <a:rPr lang="en-US" dirty="0"/>
              <a:t>    | b d A' f B'</a:t>
            </a:r>
          </a:p>
          <a:p>
            <a:r>
              <a:rPr lang="en-US" dirty="0"/>
              <a:t>    | b g B'</a:t>
            </a:r>
          </a:p>
          <a:p>
            <a:r>
              <a:rPr lang="en-US" dirty="0"/>
              <a:t>    | h B'</a:t>
            </a:r>
          </a:p>
          <a:p>
            <a:r>
              <a:rPr lang="en-US" dirty="0"/>
              <a:t>B’ : A' a g B'</a:t>
            </a:r>
          </a:p>
          <a:p>
            <a:r>
              <a:rPr lang="en-US" dirty="0"/>
              <a:t>    | A' f B'</a:t>
            </a:r>
          </a:p>
          <a:p>
            <a:r>
              <a:rPr lang="en-US" dirty="0"/>
              <a:t>    | e B'</a:t>
            </a:r>
          </a:p>
          <a:p>
            <a:r>
              <a:rPr lang="de-DE" dirty="0"/>
              <a:t>    | </a:t>
            </a:r>
            <a:r>
              <a:rPr lang="el-GR" dirty="0"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95803" y="3764362"/>
            <a:ext cx="57606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Recursive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1200"/>
            <a:ext cx="8352928" cy="4114800"/>
          </a:xfrm>
        </p:spPr>
        <p:txBody>
          <a:bodyPr/>
          <a:lstStyle/>
          <a:p>
            <a:r>
              <a:rPr lang="en-CA" dirty="0"/>
              <a:t>Simple and general parsing strategy</a:t>
            </a:r>
          </a:p>
          <a:p>
            <a:pPr lvl="1"/>
            <a:r>
              <a:rPr lang="en-CA" dirty="0"/>
              <a:t>Left-recursion must be eliminated first</a:t>
            </a:r>
          </a:p>
          <a:p>
            <a:pPr lvl="2"/>
            <a:r>
              <a:rPr lang="en-CA" dirty="0"/>
              <a:t>Most of the time manually (but it can be done automatically)</a:t>
            </a:r>
          </a:p>
          <a:p>
            <a:pPr lvl="1"/>
            <a:r>
              <a:rPr lang="en-CA" dirty="0"/>
              <a:t>Backtracking is inefficient</a:t>
            </a:r>
          </a:p>
          <a:p>
            <a:pPr lvl="1"/>
            <a:r>
              <a:rPr lang="en-CA" dirty="0"/>
              <a:t>In practice, backtracking is eliminated by restricting the grammar</a:t>
            </a:r>
          </a:p>
          <a:p>
            <a:pPr lvl="1"/>
            <a:r>
              <a:rPr lang="en-CA" dirty="0"/>
              <a:t>Used in production compilers (e.g. </a:t>
            </a:r>
            <a:r>
              <a:rPr lang="en-CA" dirty="0" err="1"/>
              <a:t>gcc</a:t>
            </a:r>
            <a:r>
              <a:rPr lang="en-CA" dirty="0"/>
              <a:t> front-end)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t0 Top-Down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parse tree is constructed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From the top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From the left to right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Terminals are seen in the order of appearance in the token stream</a:t>
            </a:r>
          </a:p>
          <a:p>
            <a:pPr marL="457200" lvl="1" indent="0">
              <a:buNone/>
            </a:pPr>
            <a:r>
              <a:rPr lang="en-CA" dirty="0"/>
              <a:t>    t</a:t>
            </a:r>
            <a:r>
              <a:rPr lang="en-CA" baseline="-25000" dirty="0"/>
              <a:t>2</a:t>
            </a:r>
            <a:r>
              <a:rPr lang="en-CA" dirty="0"/>
              <a:t> t</a:t>
            </a:r>
            <a:r>
              <a:rPr lang="en-CA" baseline="-25000" dirty="0"/>
              <a:t>5</a:t>
            </a:r>
            <a:r>
              <a:rPr lang="en-CA" dirty="0"/>
              <a:t> t</a:t>
            </a:r>
            <a:r>
              <a:rPr lang="en-CA" baseline="-25000" dirty="0"/>
              <a:t>6</a:t>
            </a:r>
            <a:r>
              <a:rPr lang="en-CA" dirty="0"/>
              <a:t> t</a:t>
            </a:r>
            <a:r>
              <a:rPr lang="en-CA" baseline="-25000" dirty="0"/>
              <a:t>8</a:t>
            </a:r>
            <a:r>
              <a:rPr lang="en-CA" dirty="0"/>
              <a:t> t</a:t>
            </a:r>
            <a:r>
              <a:rPr lang="en-CA" baseline="-25000" dirty="0"/>
              <a:t>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804250" y="1844824"/>
            <a:ext cx="2039939" cy="2982913"/>
            <a:chOff x="3481" y="1670"/>
            <a:chExt cx="1285" cy="187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1" y="221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890" y="2214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70" y="217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9</a:t>
              </a:r>
              <a:endParaRPr lang="en-US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40" y="271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05" y="271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090" y="323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715" y="325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5</a:t>
              </a:r>
              <a:endParaRPr lang="en-US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532" y="325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8</a:t>
              </a:r>
              <a:endParaRPr lang="en-US" dirty="0"/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598" y="1961"/>
              <a:ext cx="338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3937" y="1961"/>
              <a:ext cx="450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3937" y="1961"/>
              <a:ext cx="60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3947" y="2505"/>
              <a:ext cx="50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2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3832" y="3004"/>
              <a:ext cx="11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3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3947" y="3004"/>
              <a:ext cx="26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997" y="2505"/>
              <a:ext cx="415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5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>
              <a:off x="4412" y="3004"/>
              <a:ext cx="23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38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compute: Does </a:t>
            </a:r>
            <a:r>
              <a:rPr lang="en-US" dirty="0">
                <a:sym typeface="Symbol" charset="2"/>
              </a:rPr>
              <a:t>X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* </a:t>
            </a:r>
            <a:r>
              <a:rPr lang="en-US" b="1" dirty="0" err="1">
                <a:sym typeface="Symbol" charset="2"/>
              </a:rPr>
              <a:t>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sz="2800" dirty="0"/>
              <a:t>The question `Does </a:t>
            </a:r>
            <a:r>
              <a:rPr lang="en-US" sz="2800" dirty="0">
                <a:sym typeface="Symbol" charset="2"/>
              </a:rPr>
              <a:t>X</a:t>
            </a:r>
            <a:r>
              <a:rPr lang="en-US" sz="2800" baseline="-250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?’ can be written as the predicate: </a:t>
            </a:r>
            <a:r>
              <a:rPr lang="en-US" sz="2800" dirty="0" err="1">
                <a:sym typeface="Symbol" charset="2"/>
              </a:rPr>
              <a:t>nullable(X</a:t>
            </a:r>
            <a:r>
              <a:rPr lang="en-US" sz="2800" dirty="0">
                <a:sym typeface="Symbol" charset="2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DC48-E9CD-784B-A3C0-C191489AE7A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895600"/>
            <a:ext cx="8066856" cy="28623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Nullable</a:t>
            </a:r>
            <a:r>
              <a:rPr lang="en-US" sz="2000" dirty="0"/>
              <a:t> = {} (set containing </a:t>
            </a:r>
            <a:r>
              <a:rPr lang="en-US" sz="2000" dirty="0" err="1"/>
              <a:t>nullable</a:t>
            </a:r>
            <a:r>
              <a:rPr lang="en-US" sz="2000" dirty="0"/>
              <a:t> non-terminals)</a:t>
            </a:r>
          </a:p>
          <a:p>
            <a:r>
              <a:rPr lang="en-US" sz="2000" dirty="0"/>
              <a:t>Changed = True</a:t>
            </a:r>
          </a:p>
          <a:p>
            <a:r>
              <a:rPr lang="en-US" sz="2000" dirty="0"/>
              <a:t>While (changed):</a:t>
            </a:r>
          </a:p>
          <a:p>
            <a:r>
              <a:rPr lang="en-US" sz="2000" dirty="0"/>
              <a:t>    changed = False</a:t>
            </a:r>
          </a:p>
          <a:p>
            <a:r>
              <a:rPr lang="en-US" sz="2000" dirty="0"/>
              <a:t>    if X is not in </a:t>
            </a:r>
            <a:r>
              <a:rPr lang="en-US" sz="2000" dirty="0" err="1"/>
              <a:t>Nullable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if </a:t>
            </a:r>
          </a:p>
          <a:p>
            <a:r>
              <a:rPr lang="en-US" sz="2000" dirty="0"/>
              <a:t>            1. X </a:t>
            </a:r>
            <a:r>
              <a:rPr lang="en-US" sz="2000" b="1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b="1" dirty="0" err="1">
                <a:sym typeface="Symbol" charset="2"/>
              </a:rPr>
              <a:t>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is in the grammar, or</a:t>
            </a:r>
          </a:p>
          <a:p>
            <a:r>
              <a:rPr lang="en-US" sz="2000" dirty="0">
                <a:sym typeface="Symbol" charset="2"/>
              </a:rPr>
              <a:t>            2. X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Y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 … </a:t>
            </a:r>
            <a:r>
              <a:rPr lang="en-US" sz="2000" dirty="0" err="1">
                <a:sym typeface="Symbol" charset="2"/>
              </a:rPr>
              <a:t>Y</a:t>
            </a:r>
            <a:r>
              <a:rPr lang="en-US" sz="2000" baseline="-25000" dirty="0" err="1">
                <a:sym typeface="Symbol" charset="2"/>
              </a:rPr>
              <a:t>n</a:t>
            </a:r>
            <a:r>
              <a:rPr lang="en-US" sz="2000" dirty="0">
                <a:sym typeface="Symbol" charset="2"/>
              </a:rPr>
              <a:t> is in the grammar and Y</a:t>
            </a:r>
            <a:r>
              <a:rPr lang="en-US" sz="2000" baseline="-25000" dirty="0">
                <a:sym typeface="Symbol" charset="2"/>
              </a:rPr>
              <a:t>i</a:t>
            </a:r>
            <a:r>
              <a:rPr lang="en-US" sz="2000" dirty="0">
                <a:sym typeface="Symbol" charset="2"/>
              </a:rPr>
              <a:t> is in Nullable for all i then </a:t>
            </a:r>
          </a:p>
          <a:p>
            <a:r>
              <a:rPr lang="en-US" sz="2000" dirty="0">
                <a:sym typeface="Symbol" charset="2"/>
              </a:rPr>
              <a:t>            add X to </a:t>
            </a:r>
            <a:r>
              <a:rPr lang="en-US" sz="2000" dirty="0" err="1">
                <a:sym typeface="Symbol" charset="2"/>
              </a:rPr>
              <a:t>Nullable</a:t>
            </a:r>
            <a:r>
              <a:rPr lang="en-US" sz="2000" dirty="0">
                <a:sym typeface="Symbol" charset="2"/>
              </a:rPr>
              <a:t>; changed =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105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 | ( E )</a:t>
            </a:r>
          </a:p>
          <a:p>
            <a:pPr>
              <a:lnSpc>
                <a:spcPct val="90000"/>
              </a:lnSpc>
            </a:pP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Token stream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Start from top-level non-terminal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Try the rules for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in order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196705" y="1711138"/>
            <a:ext cx="5883342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Try </a:t>
            </a:r>
            <a:r>
              <a:rPr lang="en-US" sz="2000" dirty="0">
                <a:solidFill>
                  <a:schemeClr val="accent2"/>
                </a:solidFill>
              </a:rPr>
              <a:t>E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+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0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Token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matches!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but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+</a:t>
            </a:r>
            <a:r>
              <a:rPr lang="en-US" sz="2000" dirty="0">
                <a:sym typeface="Symbol" charset="2"/>
              </a:rPr>
              <a:t> does not match to input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* 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aseline="-25000" dirty="0">
                <a:sym typeface="Symbol" charset="2"/>
              </a:rPr>
              <a:t>               </a:t>
            </a:r>
            <a:r>
              <a:rPr lang="en-US" sz="2000" dirty="0">
                <a:sym typeface="Symbol" charset="2"/>
              </a:rPr>
              <a:t>Tokens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and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sz="2000" dirty="0">
                <a:sym typeface="Symbol" charset="2"/>
              </a:rPr>
              <a:t> match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0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                  </a:t>
            </a:r>
            <a:r>
              <a:rPr lang="en-US" sz="2000" dirty="0">
                <a:sym typeface="Symbol" charset="2"/>
              </a:rPr>
              <a:t>Token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matches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        input is matched but tree should match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+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(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Token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sz="2000" dirty="0">
                <a:sym typeface="Symbol" charset="2"/>
              </a:rPr>
              <a:t> does not match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sz="2000" b="1" dirty="0">
                <a:sym typeface="Symbol" charset="2"/>
              </a:rPr>
              <a:t>has exhausted the choices for T</a:t>
            </a:r>
            <a:r>
              <a:rPr lang="en-US" sz="2000" b="1" baseline="-25000" dirty="0">
                <a:sym typeface="Symbol" charset="2"/>
              </a:rPr>
              <a:t>1</a:t>
            </a:r>
            <a:r>
              <a:rPr lang="en-US" sz="2000" b="1" dirty="0">
                <a:sym typeface="Symbol" charset="2"/>
              </a:rPr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="1" dirty="0">
                <a:sym typeface="Symbol" charset="2"/>
              </a:rPr>
              <a:t>  backtrack to choices for E</a:t>
            </a:r>
            <a:r>
              <a:rPr lang="en-US" sz="2000" b="1" baseline="-25000" dirty="0">
                <a:sym typeface="Symbol" charset="2"/>
              </a:rPr>
              <a:t>0</a:t>
            </a:r>
            <a:endParaRPr lang="en-US" sz="2000" b="1" dirty="0">
              <a:sym typeface="Symbol" charset="2"/>
            </a:endParaRPr>
          </a:p>
        </p:txBody>
      </p:sp>
      <p:sp>
        <p:nvSpPr>
          <p:cNvPr id="21" name="Text Box 1051"/>
          <p:cNvSpPr txBox="1">
            <a:spLocks noChangeArrowheads="1"/>
          </p:cNvSpPr>
          <p:nvPr/>
        </p:nvSpPr>
        <p:spPr bwMode="auto">
          <a:xfrm>
            <a:off x="5436096" y="5276056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16" name="Text Box 1051"/>
          <p:cNvSpPr txBox="1">
            <a:spLocks noChangeArrowheads="1"/>
          </p:cNvSpPr>
          <p:nvPr/>
        </p:nvSpPr>
        <p:spPr bwMode="auto">
          <a:xfrm>
            <a:off x="5508104" y="2492896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0" name="Text Box 1051"/>
          <p:cNvSpPr txBox="1">
            <a:spLocks noChangeArrowheads="1"/>
          </p:cNvSpPr>
          <p:nvPr/>
        </p:nvSpPr>
        <p:spPr bwMode="auto">
          <a:xfrm>
            <a:off x="7988746" y="4627984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042" y="2144713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75154" y="19888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021116" y="28524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70404" y="285244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273654" y="279529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7258521" y="2450505"/>
            <a:ext cx="554038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8"/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7812559" y="2450505"/>
            <a:ext cx="698500" cy="344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19"/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7812559" y="2450505"/>
            <a:ext cx="36740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83541" y="4509120"/>
            <a:ext cx="162416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Input: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800" b="1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1945481" y="1973984"/>
            <a:ext cx="322263" cy="3998352"/>
          </a:xfrm>
          <a:custGeom>
            <a:avLst/>
            <a:gdLst/>
            <a:ahLst/>
            <a:cxnLst>
              <a:cxn ang="0">
                <a:pos x="166" y="453"/>
              </a:cxn>
              <a:cxn ang="0">
                <a:pos x="0" y="453"/>
              </a:cxn>
              <a:cxn ang="0">
                <a:pos x="0" y="0"/>
              </a:cxn>
              <a:cxn ang="0">
                <a:pos x="203" y="0"/>
              </a:cxn>
            </a:cxnLst>
            <a:rect l="0" t="0" r="r" b="b"/>
            <a:pathLst>
              <a:path w="203" h="453">
                <a:moveTo>
                  <a:pt x="166" y="453"/>
                </a:moveTo>
                <a:lnTo>
                  <a:pt x="0" y="453"/>
                </a:ln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372200" y="3758927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021488" y="375892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624738" y="3801814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7" name="AutoShape 17"/>
          <p:cNvCxnSpPr>
            <a:cxnSpLocks noChangeShapeType="1"/>
            <a:endCxn id="22" idx="0"/>
          </p:cNvCxnSpPr>
          <p:nvPr/>
        </p:nvCxnSpPr>
        <p:spPr bwMode="auto">
          <a:xfrm flipH="1">
            <a:off x="6677733" y="3314105"/>
            <a:ext cx="50860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18"/>
          <p:cNvCxnSpPr>
            <a:cxnSpLocks noChangeShapeType="1"/>
            <a:endCxn id="24" idx="0"/>
          </p:cNvCxnSpPr>
          <p:nvPr/>
        </p:nvCxnSpPr>
        <p:spPr bwMode="auto">
          <a:xfrm>
            <a:off x="7186339" y="3314105"/>
            <a:ext cx="675804" cy="487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19"/>
          <p:cNvCxnSpPr>
            <a:cxnSpLocks noChangeShapeType="1"/>
            <a:endCxn id="23" idx="0"/>
          </p:cNvCxnSpPr>
          <p:nvPr/>
        </p:nvCxnSpPr>
        <p:spPr bwMode="auto">
          <a:xfrm>
            <a:off x="7186339" y="3314105"/>
            <a:ext cx="442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Freeform 6"/>
          <p:cNvSpPr>
            <a:spLocks/>
          </p:cNvSpPr>
          <p:nvPr/>
        </p:nvSpPr>
        <p:spPr bwMode="auto">
          <a:xfrm>
            <a:off x="2411760" y="3429000"/>
            <a:ext cx="220110" cy="1401397"/>
          </a:xfrm>
          <a:custGeom>
            <a:avLst/>
            <a:gdLst/>
            <a:ahLst/>
            <a:cxnLst>
              <a:cxn ang="0">
                <a:pos x="166" y="453"/>
              </a:cxn>
              <a:cxn ang="0">
                <a:pos x="0" y="453"/>
              </a:cxn>
              <a:cxn ang="0">
                <a:pos x="0" y="0"/>
              </a:cxn>
              <a:cxn ang="0">
                <a:pos x="203" y="0"/>
              </a:cxn>
            </a:cxnLst>
            <a:rect l="0" t="0" r="r" b="b"/>
            <a:pathLst>
              <a:path w="203" h="453">
                <a:moveTo>
                  <a:pt x="166" y="453"/>
                </a:moveTo>
                <a:lnTo>
                  <a:pt x="0" y="453"/>
                </a:ln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20" grpId="0" animBg="1"/>
      <p:bldP spid="9" grpId="0"/>
      <p:bldP spid="10" grpId="0"/>
      <p:bldP spid="11" grpId="0"/>
      <p:bldP spid="15" grpId="0" animBg="1"/>
      <p:bldP spid="22" grpId="0"/>
      <p:bldP spid="22" grpId="1"/>
      <p:bldP spid="23" grpId="0"/>
      <p:bldP spid="23" grpId="1"/>
      <p:bldP spid="24" grpId="0"/>
      <p:bldP spid="24" grpId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51"/>
          <p:cNvSpPr txBox="1">
            <a:spLocks noChangeArrowheads="1"/>
          </p:cNvSpPr>
          <p:nvPr/>
        </p:nvSpPr>
        <p:spPr bwMode="auto">
          <a:xfrm>
            <a:off x="5508104" y="2636912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042" y="2132505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09581" y="19888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417989" y="28524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646986" y="2450505"/>
            <a:ext cx="8408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1931772" y="1650046"/>
            <a:ext cx="5741508" cy="5189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Try: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E</a:t>
            </a:r>
            <a:r>
              <a:rPr lang="en-US" sz="2200" baseline="-25000" dirty="0">
                <a:solidFill>
                  <a:schemeClr val="accent2"/>
                </a:solidFill>
              </a:rPr>
              <a:t>0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2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200" baseline="-25000" dirty="0">
                <a:sym typeface="Symbol" charset="2"/>
              </a:rPr>
              <a:t> </a:t>
            </a:r>
            <a:r>
              <a:rPr lang="en-US" sz="2200" dirty="0">
                <a:sym typeface="Symbol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Try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2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2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2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Token </a:t>
            </a:r>
            <a:r>
              <a:rPr lang="en-US" sz="22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200" dirty="0">
                <a:sym typeface="Symbol" charset="2"/>
              </a:rPr>
              <a:t> matches!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but no non-terminals left and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the input is not matched completely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</a:t>
            </a:r>
            <a:r>
              <a:rPr lang="en-US" dirty="0">
                <a:sym typeface="Symbol" charset="2"/>
              </a:rPr>
              <a:t> Try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baseline="-25000" dirty="0">
                <a:sym typeface="Symbol" charset="2"/>
              </a:rPr>
              <a:t>               </a:t>
            </a:r>
            <a:r>
              <a:rPr lang="en-US" dirty="0">
                <a:sym typeface="Symbol" charset="2"/>
              </a:rPr>
              <a:t>Tokens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,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dirty="0">
                <a:sym typeface="Symbol" charset="2"/>
              </a:rPr>
              <a:t>match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          Try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</a:t>
            </a:r>
            <a:r>
              <a:rPr lang="en-US" dirty="0">
                <a:sym typeface="Symbol" charset="2"/>
              </a:rPr>
              <a:t>Token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matches!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ym typeface="Symbol" charset="2"/>
              </a:rPr>
              <a:t>  Succeed! No non-terminal left in the tree,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ym typeface="Symbol" charset="2"/>
              </a:rPr>
              <a:t>  input is totally matched</a:t>
            </a:r>
          </a:p>
          <a:p>
            <a:pPr eaLnBrk="1" hangingPunct="1">
              <a:spcBef>
                <a:spcPct val="20000"/>
              </a:spcBef>
            </a:pPr>
            <a:endParaRPr lang="en-US" b="1" dirty="0">
              <a:sym typeface="Symbol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541" y="4509120"/>
            <a:ext cx="162416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Input: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800" b="1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841255" y="3758927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7490543" y="375892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093793" y="3801814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3" name="AutoShape 17"/>
          <p:cNvCxnSpPr>
            <a:cxnSpLocks noChangeShapeType="1"/>
            <a:stCxn id="9" idx="2"/>
            <a:endCxn id="30" idx="0"/>
          </p:cNvCxnSpPr>
          <p:nvPr/>
        </p:nvCxnSpPr>
        <p:spPr bwMode="auto">
          <a:xfrm flipH="1">
            <a:off x="7146788" y="3314105"/>
            <a:ext cx="50860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" name="AutoShape 18"/>
          <p:cNvCxnSpPr>
            <a:cxnSpLocks noChangeShapeType="1"/>
            <a:stCxn id="9" idx="2"/>
            <a:endCxn id="32" idx="0"/>
          </p:cNvCxnSpPr>
          <p:nvPr/>
        </p:nvCxnSpPr>
        <p:spPr bwMode="auto">
          <a:xfrm>
            <a:off x="7655394" y="3314105"/>
            <a:ext cx="675804" cy="487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19"/>
          <p:cNvCxnSpPr>
            <a:cxnSpLocks noChangeShapeType="1"/>
            <a:stCxn id="9" idx="2"/>
            <a:endCxn id="31" idx="0"/>
          </p:cNvCxnSpPr>
          <p:nvPr/>
        </p:nvCxnSpPr>
        <p:spPr bwMode="auto">
          <a:xfrm>
            <a:off x="7655394" y="3314105"/>
            <a:ext cx="442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8065391" y="4623519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8" name="AutoShape 24"/>
          <p:cNvCxnSpPr>
            <a:cxnSpLocks noChangeShapeType="1"/>
            <a:stCxn id="32" idx="2"/>
            <a:endCxn id="37" idx="0"/>
          </p:cNvCxnSpPr>
          <p:nvPr/>
        </p:nvCxnSpPr>
        <p:spPr bwMode="auto">
          <a:xfrm>
            <a:off x="8331198" y="4263479"/>
            <a:ext cx="39726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8221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TOKEN</a:t>
            </a:r>
            <a:r>
              <a:rPr lang="en-CA" dirty="0"/>
              <a:t>:  the type of all tokens</a:t>
            </a:r>
          </a:p>
          <a:p>
            <a:pPr lvl="1"/>
            <a:r>
              <a:rPr lang="en-CA" dirty="0"/>
              <a:t>Special tokens INT, OPEN, CLOSE, PLUS, TIMES</a:t>
            </a:r>
          </a:p>
          <a:p>
            <a:pPr lvl="1"/>
            <a:endParaRPr lang="en-CA" dirty="0"/>
          </a:p>
          <a:p>
            <a:r>
              <a:rPr lang="en-CA" dirty="0"/>
              <a:t>The global </a:t>
            </a:r>
            <a:r>
              <a:rPr lang="en-CA" dirty="0">
                <a:solidFill>
                  <a:schemeClr val="accent2"/>
                </a:solidFill>
              </a:rPr>
              <a:t>next</a:t>
            </a:r>
            <a:r>
              <a:rPr lang="en-CA" dirty="0"/>
              <a:t> points to the next token in the input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/>
              <a:t>Define </a:t>
            </a:r>
            <a:r>
              <a:rPr lang="en-CA" dirty="0" err="1"/>
              <a:t>boolean</a:t>
            </a:r>
            <a:r>
              <a:rPr lang="en-CA" dirty="0"/>
              <a:t> functions that check the token string for match of</a:t>
            </a:r>
          </a:p>
          <a:p>
            <a:pPr lvl="1"/>
            <a:r>
              <a:rPr lang="en-CA" dirty="0"/>
              <a:t>A given token terminal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term(TOKEN </a:t>
            </a:r>
            <a:r>
              <a:rPr lang="en-CA" dirty="0" err="1">
                <a:solidFill>
                  <a:schemeClr val="accent2"/>
                </a:solidFill>
              </a:rPr>
              <a:t>tok</a:t>
            </a:r>
            <a:r>
              <a:rPr lang="en-CA" dirty="0">
                <a:solidFill>
                  <a:schemeClr val="accent2"/>
                </a:solidFill>
              </a:rPr>
              <a:t>) { return *next++ == </a:t>
            </a:r>
            <a:r>
              <a:rPr lang="en-CA" dirty="0" err="1">
                <a:solidFill>
                  <a:schemeClr val="accent2"/>
                </a:solidFill>
              </a:rPr>
              <a:t>tok</a:t>
            </a:r>
            <a:r>
              <a:rPr lang="en-CA" dirty="0">
                <a:solidFill>
                  <a:schemeClr val="accent2"/>
                </a:solidFill>
              </a:rPr>
              <a:t>; }</a:t>
            </a:r>
          </a:p>
          <a:p>
            <a:pPr lvl="1"/>
            <a:r>
              <a:rPr lang="en-CA" dirty="0"/>
              <a:t>A given production of S (the n-</a:t>
            </a:r>
            <a:r>
              <a:rPr lang="en-CA" dirty="0" err="1"/>
              <a:t>th</a:t>
            </a:r>
            <a:r>
              <a:rPr lang="en-CA" dirty="0"/>
              <a:t>)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 err="1">
                <a:solidFill>
                  <a:schemeClr val="accent2"/>
                </a:solidFill>
              </a:rPr>
              <a:t>S</a:t>
            </a:r>
            <a:r>
              <a:rPr lang="en-CA" baseline="-25000" dirty="0" err="1">
                <a:solidFill>
                  <a:schemeClr val="accent2"/>
                </a:solidFill>
              </a:rPr>
              <a:t>n</a:t>
            </a:r>
            <a:r>
              <a:rPr lang="en-CA" dirty="0">
                <a:solidFill>
                  <a:schemeClr val="accent2"/>
                </a:solidFill>
              </a:rPr>
              <a:t>() {…}</a:t>
            </a:r>
          </a:p>
          <a:p>
            <a:pPr lvl="1"/>
            <a:r>
              <a:rPr lang="en-CA" dirty="0"/>
              <a:t>Any production of S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S() {…}</a:t>
            </a:r>
          </a:p>
          <a:p>
            <a:r>
              <a:rPr lang="en-CA" dirty="0"/>
              <a:t>These functions advance </a:t>
            </a:r>
            <a:r>
              <a:rPr lang="en-CA" dirty="0">
                <a:solidFill>
                  <a:schemeClr val="accent2"/>
                </a:solidFill>
              </a:rPr>
              <a:t>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990656" cy="4114800"/>
          </a:xfrm>
        </p:spPr>
        <p:txBody>
          <a:bodyPr/>
          <a:lstStyle/>
          <a:p>
            <a:r>
              <a:rPr lang="en-CA" dirty="0"/>
              <a:t>For production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 { return T(); }</a:t>
            </a:r>
          </a:p>
          <a:p>
            <a:r>
              <a:rPr lang="en-US" dirty="0">
                <a:sym typeface="Symbol" charset="2"/>
              </a:rPr>
              <a:t>For production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 T + 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 { return T() &amp;&amp; term(PLUS) &amp;&amp; E(); }</a:t>
            </a:r>
          </a:p>
          <a:p>
            <a:r>
              <a:rPr lang="en-US" dirty="0">
                <a:sym typeface="Symbol" charset="2"/>
              </a:rPr>
              <a:t>For all productions of E (with backtracking)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E() {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	TOKEN *save = next;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     return  (next= save,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()) || (next= save,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());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97842" y="1700457"/>
            <a:ext cx="1527213" cy="9048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endParaRPr lang="en-US" dirty="0"/>
          </a:p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</p:txBody>
      </p:sp>
    </p:spTree>
    <p:extLst>
      <p:ext uri="{BB962C8B-B14F-4D97-AF65-F5344CB8AC3E}">
        <p14:creationId xmlns:p14="http://schemas.microsoft.com/office/powerpoint/2010/main" val="17488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990656" cy="4114800"/>
          </a:xfrm>
        </p:spPr>
        <p:txBody>
          <a:bodyPr/>
          <a:lstStyle/>
          <a:p>
            <a:r>
              <a:rPr lang="en-CA" dirty="0"/>
              <a:t>For  non-terminal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terms(OPEN) &amp;&amp; E() &amp;&amp; term(CLOSE); }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terms(INT) &amp;&amp; term(TIMES) &amp;&amp; T(); }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terms(INT); }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T() {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	TOKEN *save = next;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return   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             ||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             ||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53826" y="3428649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76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7844</TotalTime>
  <Words>1332</Words>
  <Application>Microsoft Macintosh PowerPoint</Application>
  <PresentationFormat>On-screen Show (4:3)</PresentationFormat>
  <Paragraphs>281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</vt:lpstr>
      <vt:lpstr>Times New Roman</vt:lpstr>
      <vt:lpstr>1_Blank Presentation</vt:lpstr>
      <vt:lpstr>Top-down Parsing</vt:lpstr>
      <vt:lpstr>Intro t0 Top-Down Parsing</vt:lpstr>
      <vt:lpstr>Recursive Descent Parsing</vt:lpstr>
      <vt:lpstr>Recursive Descent Parsing</vt:lpstr>
      <vt:lpstr>Recursive Descent Parsing</vt:lpstr>
      <vt:lpstr>Preliminaries </vt:lpstr>
      <vt:lpstr>Implementing Productions</vt:lpstr>
      <vt:lpstr>Implementing Productions</vt:lpstr>
      <vt:lpstr>Implementing Productions</vt:lpstr>
      <vt:lpstr>Recursive Descent Parsing</vt:lpstr>
      <vt:lpstr>Left-Recursion in  Recursive Descent Parsing</vt:lpstr>
      <vt:lpstr>Elimination of Left Recursion</vt:lpstr>
      <vt:lpstr>No Immediate Left Recursion</vt:lpstr>
      <vt:lpstr>No Immediate Left Recursion</vt:lpstr>
      <vt:lpstr>Remove General Left Recursion</vt:lpstr>
      <vt:lpstr>Immediate Left Recursion</vt:lpstr>
      <vt:lpstr>General Left Recursion</vt:lpstr>
      <vt:lpstr>Remove General Left Recursion</vt:lpstr>
      <vt:lpstr>Summary of Recursive Descent</vt:lpstr>
      <vt:lpstr>How to compute: Does X *  ?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890</cp:revision>
  <cp:lastPrinted>2010-10-18T21:18:44Z</cp:lastPrinted>
  <dcterms:created xsi:type="dcterms:W3CDTF">2010-10-18T20:51:40Z</dcterms:created>
  <dcterms:modified xsi:type="dcterms:W3CDTF">2019-07-04T07:28:22Z</dcterms:modified>
</cp:coreProperties>
</file>