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82" r:id="rId2"/>
    <p:sldId id="269" r:id="rId3"/>
    <p:sldId id="258" r:id="rId4"/>
    <p:sldId id="259" r:id="rId5"/>
    <p:sldId id="260" r:id="rId6"/>
    <p:sldId id="387" r:id="rId7"/>
    <p:sldId id="261" r:id="rId8"/>
    <p:sldId id="262" r:id="rId9"/>
    <p:sldId id="264" r:id="rId10"/>
    <p:sldId id="271" r:id="rId11"/>
    <p:sldId id="273" r:id="rId12"/>
    <p:sldId id="263" r:id="rId13"/>
    <p:sldId id="384" r:id="rId14"/>
    <p:sldId id="383" r:id="rId15"/>
    <p:sldId id="265" r:id="rId16"/>
    <p:sldId id="266" r:id="rId17"/>
    <p:sldId id="267" r:id="rId18"/>
    <p:sldId id="268" r:id="rId19"/>
    <p:sldId id="388" r:id="rId20"/>
    <p:sldId id="389" r:id="rId21"/>
    <p:sldId id="385" r:id="rId22"/>
    <p:sldId id="386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3"/>
    <p:restoredTop sz="90914"/>
  </p:normalViewPr>
  <p:slideViewPr>
    <p:cSldViewPr>
      <p:cViewPr varScale="1">
        <p:scale>
          <a:sx n="147" d="100"/>
          <a:sy n="147" d="100"/>
        </p:scale>
        <p:origin x="208" y="8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>
                <a:latin typeface="Calibri" panose="020F0502020204030204" pitchFamily="34" charset="0"/>
              </a:rPr>
              <a:pPr/>
              <a:t>10/17/20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16F2ECA2-7522-F840-8CFD-4BF72A0F8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41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9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2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381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58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2020-10-17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5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2020-10-17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2020-10-17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2020-10-17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2020-10-17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2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2020-10-17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2020-10-17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2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1143000" y="116119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LLVM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1143000" y="302094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F20B2-AEC3-6A42-B2F3-26D9A0DA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B67-940A-1642-BEDB-1ACB28CE49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7020272" y="273525"/>
            <a:ext cx="1750911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Decaf and LLVM</a:t>
            </a:r>
          </a:p>
        </p:txBody>
      </p:sp>
    </p:spTree>
    <p:extLst>
      <p:ext uri="{BB962C8B-B14F-4D97-AF65-F5344CB8AC3E}">
        <p14:creationId xmlns:p14="http://schemas.microsoft.com/office/powerpoint/2010/main" val="369138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4081" y="1262709"/>
            <a:ext cx="8335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n-lt"/>
              </a:rPr>
              <a:t>When you generate code for a method declaration do the following:</a:t>
            </a:r>
          </a:p>
          <a:p>
            <a:endParaRPr lang="en-US" sz="2100" dirty="0">
              <a:latin typeface="+mn-lt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Create a new symbol table for local variables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Create a</a:t>
            </a:r>
            <a:r>
              <a:rPr lang="en-US" sz="2100" dirty="0">
                <a:latin typeface="Calibri" panose="020F0502020204030204" pitchFamily="34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BasicBlock</a:t>
            </a:r>
            <a:r>
              <a:rPr lang="en-US" sz="2100" dirty="0">
                <a:latin typeface="+mn-lt"/>
              </a:rPr>
              <a:t>, let's say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Set insertion point for instructions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(BB)</a:t>
            </a:r>
            <a:endParaRPr lang="en-US" sz="2100" dirty="0">
              <a:latin typeface="+mn-lt"/>
              <a:cs typeface="Consolas" panose="020B0609020204030204" pitchFamily="49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Add the arguments to the function as allocated on the stack (next slide)</a:t>
            </a:r>
          </a:p>
        </p:txBody>
      </p:sp>
    </p:spTree>
    <p:extLst>
      <p:ext uri="{BB962C8B-B14F-4D97-AF65-F5344CB8AC3E}">
        <p14:creationId xmlns:p14="http://schemas.microsoft.com/office/powerpoint/2010/main" val="326918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4C77-F4B9-DC4D-BA3E-000E19B9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7AC7A-2823-CB48-81E5-41E68DC1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0BF5-77A1-9F48-B60C-059E6880B4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3284" y="1220658"/>
            <a:ext cx="8213172" cy="1105347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1800" dirty="0"/>
              <a:t>For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Function*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iterate through the function arguments using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arg_iterator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and allocate them into the stack.</a:t>
            </a:r>
          </a:p>
          <a:p>
            <a:pPr>
              <a:buFont typeface="Arial"/>
              <a:buChar char="•"/>
            </a:pPr>
            <a:r>
              <a:rPr lang="en-US" sz="1800" dirty="0"/>
              <a:t>For example if we have one function parameter called </a:t>
            </a:r>
            <a:r>
              <a:rPr lang="en-US" sz="1500" dirty="0"/>
              <a:t>a</a:t>
            </a:r>
            <a:r>
              <a:rPr lang="en-US" sz="1800" dirty="0"/>
              <a:t> of type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/>
              <a:t>:</a:t>
            </a: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B2C2D-BA7F-4D46-9F9A-C4AB370BF454}"/>
              </a:ext>
            </a:extLst>
          </p:cNvPr>
          <p:cNvSpPr txBox="1"/>
          <p:nvPr/>
        </p:nvSpPr>
        <p:spPr>
          <a:xfrm>
            <a:off x="105374" y="2499742"/>
            <a:ext cx="892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string name = string("a");</a:t>
            </a:r>
          </a:p>
          <a:p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::Function::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arg_iterator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AI =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arg_begin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AI-&gt;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  <a:p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Builder.CreateAlloca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(Builder.getInt32Ty(),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name.c_str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// Store the initial value into the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Builder.CreateStore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::Value *&gt;(&amp;*AI),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// Add to symbol table</a:t>
            </a:r>
          </a:p>
          <a:p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syms.enter_symtbl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967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Tricks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0" y="1238495"/>
            <a:ext cx="797579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Finding the current function you are in: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 *</a:t>
            </a:r>
            <a:r>
              <a:rPr lang="en-US" sz="2100" dirty="0" err="1">
                <a:latin typeface="Calibri" panose="020F0502020204030204" pitchFamily="34" charset="0"/>
              </a:rPr>
              <a:t>func</a:t>
            </a:r>
            <a:r>
              <a:rPr lang="en-US" sz="2100" dirty="0">
                <a:latin typeface="Calibri" panose="020F0502020204030204" pitchFamily="34" charset="0"/>
              </a:rPr>
              <a:t> = 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Builder.GetInsertBlock</a:t>
            </a:r>
            <a:r>
              <a:rPr lang="en-US" sz="2100" dirty="0">
                <a:latin typeface="Calibri" panose="020F0502020204030204" pitchFamily="34" charset="0"/>
              </a:rPr>
              <a:t>()-&gt;</a:t>
            </a:r>
            <a:r>
              <a:rPr lang="en-US" sz="2100" dirty="0" err="1">
                <a:latin typeface="Calibri" panose="020F0502020204030204" pitchFamily="34" charset="0"/>
              </a:rPr>
              <a:t>getParent</a:t>
            </a:r>
            <a:r>
              <a:rPr lang="en-US" sz="2100" dirty="0">
                <a:latin typeface="Calibri" panose="020F0502020204030204" pitchFamily="34" charset="0"/>
              </a:rPr>
              <a:t>();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External function</a:t>
            </a:r>
          </a:p>
          <a:p>
            <a:r>
              <a:rPr lang="en-US" dirty="0">
                <a:latin typeface="Calibri" panose="020F0502020204030204" pitchFamily="34" charset="0"/>
              </a:rPr>
              <a:t>   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::Function::Create(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FunctionType</a:t>
            </a:r>
            <a:r>
              <a:rPr lang="en-US" sz="2100" dirty="0">
                <a:latin typeface="Calibri" panose="020F0502020204030204" pitchFamily="34" charset="0"/>
              </a:rPr>
              <a:t>::get(</a:t>
            </a:r>
            <a:r>
              <a:rPr lang="en-US" sz="2100" dirty="0" err="1">
                <a:latin typeface="Calibri" panose="020F0502020204030204" pitchFamily="34" charset="0"/>
              </a:rPr>
              <a:t>returnTy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  <a:r>
              <a:rPr lang="en-US" sz="2100" dirty="0" err="1">
                <a:latin typeface="Calibri" panose="020F0502020204030204" pitchFamily="34" charset="0"/>
              </a:rPr>
              <a:t>args</a:t>
            </a:r>
            <a:r>
              <a:rPr lang="en-US" sz="2100" dirty="0">
                <a:latin typeface="Calibri" panose="020F0502020204030204" pitchFamily="34" charset="0"/>
              </a:rPr>
              <a:t>, false),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::Function::</a:t>
            </a:r>
            <a:r>
              <a:rPr lang="en-US" sz="2100" dirty="0" err="1">
                <a:latin typeface="Calibri" panose="020F0502020204030204" pitchFamily="34" charset="0"/>
              </a:rPr>
              <a:t>ExternalLinkage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Name,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TheModule</a:t>
            </a:r>
            <a:r>
              <a:rPr lang="en-US" sz="2100" dirty="0">
                <a:latin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530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098C-DC77-7241-A43A-3B61A7E6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in LLVM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EB81-7D45-4F40-A800-2F049113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CreateSRem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CA" dirty="0"/>
              <a:t>for signed operators in Decaf</a:t>
            </a:r>
          </a:p>
          <a:p>
            <a:r>
              <a:rPr lang="en-CA" dirty="0"/>
              <a:t>LLVM uses the C/C++ style modulus </a:t>
            </a:r>
          </a:p>
          <a:p>
            <a:r>
              <a:rPr lang="en-CA" dirty="0"/>
              <a:t>So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-4%3 == -1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820F9-123D-5D4A-BA0B-486061B6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A0B8-6D70-0C49-AB4A-2C7E09B3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olidFill>
                  <a:srgbClr val="000000"/>
                </a:solidFill>
              </a:rPr>
              <a:t>Control Flow in LLVM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2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IfStmt</a:t>
            </a:r>
            <a:r>
              <a:rPr lang="en-US" dirty="0"/>
              <a:t>-&gt;</a:t>
            </a:r>
            <a:r>
              <a:rPr lang="en-US" dirty="0" err="1"/>
              <a:t>Codegen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up a new symbol table for code locations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iftrue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iffalse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end</a:t>
            </a:r>
          </a:p>
          <a:p>
            <a:pPr lvl="1"/>
            <a:r>
              <a:rPr lang="en-US" dirty="0"/>
              <a:t>Subsequent code generation anywhere else can insert code into these code locations</a:t>
            </a:r>
          </a:p>
          <a:p>
            <a:pPr lvl="1"/>
            <a:r>
              <a:rPr lang="en-US" dirty="0"/>
              <a:t>Can be used for break, continue, short-circuits,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4028" y="1665412"/>
            <a:ext cx="573586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 /* </a:t>
            </a:r>
            <a:r>
              <a:rPr lang="en-US" sz="1800" b="1" dirty="0" err="1">
                <a:solidFill>
                  <a:srgbClr val="000000"/>
                </a:solidFill>
              </a:rPr>
              <a:t>val</a:t>
            </a:r>
            <a:r>
              <a:rPr lang="en-US" sz="1800" dirty="0">
                <a:solidFill>
                  <a:srgbClr val="000000"/>
                </a:solidFill>
              </a:rPr>
              <a:t> contains the </a:t>
            </a:r>
            <a:r>
              <a:rPr lang="en-US" sz="1800" dirty="0" err="1">
                <a:solidFill>
                  <a:srgbClr val="000000"/>
                </a:solidFill>
              </a:rPr>
              <a:t>Expr</a:t>
            </a:r>
            <a:r>
              <a:rPr lang="en-US" sz="1800" dirty="0">
                <a:solidFill>
                  <a:srgbClr val="000000"/>
                </a:solidFill>
              </a:rPr>
              <a:t> value for the conditional */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Builder.CreateCondBr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Codegen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8325" y="3760883"/>
            <a:ext cx="714971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Builder.CreateBr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pop the symbol table after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IfStmt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Codegen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is done */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161836"/>
            <a:ext cx="53543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Setting up the branching between Basic Blocks: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121497"/>
            <a:ext cx="61414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After the </a:t>
            </a:r>
            <a:r>
              <a:rPr lang="en-US" sz="2100" dirty="0" err="1">
                <a:latin typeface="Calibri" panose="020F0502020204030204" pitchFamily="34" charset="0"/>
              </a:rPr>
              <a:t>IfStmt</a:t>
            </a:r>
            <a:r>
              <a:rPr lang="en-US" sz="2100" dirty="0">
                <a:latin typeface="Calibri" panose="020F0502020204030204" pitchFamily="34" charset="0"/>
              </a:rPr>
              <a:t> we continue with the end Basic Block:</a:t>
            </a:r>
          </a:p>
        </p:txBody>
      </p:sp>
    </p:spTree>
    <p:extLst>
      <p:ext uri="{BB962C8B-B14F-4D97-AF65-F5344CB8AC3E}">
        <p14:creationId xmlns:p14="http://schemas.microsoft.com/office/powerpoint/2010/main" val="355244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normal control flow using </a:t>
            </a:r>
            <a:r>
              <a:rPr lang="en-US" dirty="0" err="1"/>
              <a:t>CreateBr</a:t>
            </a:r>
            <a:r>
              <a:rPr lang="en-US" dirty="0"/>
              <a:t> and </a:t>
            </a:r>
            <a:r>
              <a:rPr lang="en-US" dirty="0" err="1"/>
              <a:t>CreateCondBr</a:t>
            </a:r>
            <a:r>
              <a:rPr lang="en-US" dirty="0"/>
              <a:t> no need for Phi functions</a:t>
            </a:r>
          </a:p>
          <a:p>
            <a:r>
              <a:rPr lang="en-US" dirty="0"/>
              <a:t>LLVM produces the Phi functions automatically using algorithms we will study in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Short-circuit of </a:t>
            </a:r>
            <a:r>
              <a:rPr lang="en-US" sz="3000" dirty="0" err="1"/>
              <a:t>boolean</a:t>
            </a:r>
            <a:r>
              <a:rPr lang="en-US" sz="3000" dirty="0"/>
              <a:t> expressions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216025"/>
            <a:ext cx="7543750" cy="707653"/>
          </a:xfrm>
        </p:spPr>
        <p:txBody>
          <a:bodyPr/>
          <a:lstStyle/>
          <a:p>
            <a:r>
              <a:rPr lang="en-US" dirty="0"/>
              <a:t>For short circuit of </a:t>
            </a:r>
            <a:r>
              <a:rPr lang="en-US" dirty="0" err="1"/>
              <a:t>boolean</a:t>
            </a:r>
            <a:r>
              <a:rPr lang="en-US" dirty="0"/>
              <a:t> expressions you have to write the PHI function yourself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532" y="2140937"/>
            <a:ext cx="8424936" cy="23544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PHINode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Builder.CreatePHI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(type, 2, "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type is an LLVM::Type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addIncoming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(L,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CurBB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addIncoming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opval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OpValBB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CurBB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OpValBB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are the two basic blocks that are incoming blocks for the PHI function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6484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0D1-69D6-534C-BD2B-54FFE92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Short-circuit of </a:t>
            </a:r>
            <a:r>
              <a:rPr lang="en-US" sz="3600" dirty="0" err="1"/>
              <a:t>boolean</a:t>
            </a:r>
            <a:r>
              <a:rPr lang="en-US" sz="3600" dirty="0"/>
              <a:t> expressions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4D194-1A47-054C-944C-ABE80438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109E3-493D-7F45-BFC2-F87F7260087B}"/>
              </a:ext>
            </a:extLst>
          </p:cNvPr>
          <p:cNvSpPr txBox="1"/>
          <p:nvPr/>
        </p:nvSpPr>
        <p:spPr>
          <a:xfrm>
            <a:off x="827584" y="1419622"/>
            <a:ext cx="49936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sckt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 int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var a, b, c bool;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a = true; b = false;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c = a || b;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5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9747-437E-6149-A5A0-36D1B37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72B01-E5CC-164B-B0C9-FBBE30CB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C41FC-5A7C-F340-AB12-8A010D53C440}"/>
              </a:ext>
            </a:extLst>
          </p:cNvPr>
          <p:cNvSpPr txBox="1"/>
          <p:nvPr/>
        </p:nvSpPr>
        <p:spPr>
          <a:xfrm>
            <a:off x="628650" y="1320829"/>
            <a:ext cx="6679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::Module *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TheModule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IRBuilder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&lt;&gt; Builder(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CEA0715-8EDC-4643-8702-964C081A31EF}"/>
              </a:ext>
            </a:extLst>
          </p:cNvPr>
          <p:cNvSpPr/>
          <p:nvPr/>
        </p:nvSpPr>
        <p:spPr bwMode="auto">
          <a:xfrm>
            <a:off x="6457950" y="195903"/>
            <a:ext cx="2484276" cy="918102"/>
          </a:xfrm>
          <a:prstGeom prst="wedgeRoundRectCallout">
            <a:avLst>
              <a:gd name="adj1" fmla="val -105571"/>
              <a:gd name="adj2" fmla="val 7278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This global variable contains all the generated code.</a:t>
            </a:r>
            <a:endParaRPr lang="en-US" sz="1800" dirty="0">
              <a:latin typeface="+mn-lt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5819536-9DEF-E347-8AAD-4E6523DF6343}"/>
              </a:ext>
            </a:extLst>
          </p:cNvPr>
          <p:cNvSpPr/>
          <p:nvPr/>
        </p:nvSpPr>
        <p:spPr bwMode="auto">
          <a:xfrm>
            <a:off x="6457950" y="3033964"/>
            <a:ext cx="2484276" cy="918102"/>
          </a:xfrm>
          <a:prstGeom prst="wedgeRoundRectCallout">
            <a:avLst>
              <a:gd name="adj1" fmla="val -71059"/>
              <a:gd name="adj2" fmla="val -4698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This is the method used to construct the LLVM intermediate code (IR).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ACD604C-C9ED-2045-92BD-7A38B301DD8A}"/>
              </a:ext>
            </a:extLst>
          </p:cNvPr>
          <p:cNvSpPr/>
          <p:nvPr/>
        </p:nvSpPr>
        <p:spPr bwMode="auto">
          <a:xfrm>
            <a:off x="6477829" y="1300666"/>
            <a:ext cx="2484276" cy="918102"/>
          </a:xfrm>
          <a:prstGeom prst="wedgeRoundRectCallout">
            <a:avLst>
              <a:gd name="adj1" fmla="val -77218"/>
              <a:gd name="adj2" fmla="val 3804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The calls to Builder will sometimes use </a:t>
            </a:r>
            <a:r>
              <a:rPr lang="en-US" sz="1800" dirty="0" err="1">
                <a:latin typeface="+mn-lt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+mn-lt"/>
                <a:ea typeface="Anonymous Pro" panose="02060609030202000504" pitchFamily="49" charset="0"/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32CD5-6DE2-4F46-A12E-FD342B333170}"/>
              </a:ext>
            </a:extLst>
          </p:cNvPr>
          <p:cNvSpPr/>
          <p:nvPr/>
        </p:nvSpPr>
        <p:spPr bwMode="auto">
          <a:xfrm>
            <a:off x="630340" y="3206319"/>
            <a:ext cx="4356970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Calibri" panose="020F0502020204030204" pitchFamily="34" charset="0"/>
                <a:ea typeface="Anonymous Pro" panose="02060609030202000504" pitchFamily="49" charset="0"/>
              </a:rPr>
              <a:t>Make sure your </a:t>
            </a:r>
            <a:r>
              <a:rPr lang="en-US" sz="1800" dirty="0" err="1">
                <a:latin typeface="Calibri" panose="020F0502020204030204" pitchFamily="34" charset="0"/>
                <a:ea typeface="Anonymous Pro" panose="02060609030202000504" pitchFamily="49" charset="0"/>
              </a:rPr>
              <a:t>yacc</a:t>
            </a:r>
            <a:r>
              <a:rPr lang="en-US" sz="1800" dirty="0">
                <a:latin typeface="Calibri" panose="020F0502020204030204" pitchFamily="34" charset="0"/>
                <a:ea typeface="Anonymous Pro" panose="02060609030202000504" pitchFamily="49" charset="0"/>
              </a:rPr>
              <a:t> actions incrementally generate instructions in the right order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6A939B-0F00-0340-AD4B-0EC178853DD2}"/>
              </a:ext>
            </a:extLst>
          </p:cNvPr>
          <p:cNvSpPr/>
          <p:nvPr/>
        </p:nvSpPr>
        <p:spPr bwMode="auto">
          <a:xfrm>
            <a:off x="628650" y="4193304"/>
            <a:ext cx="5167030" cy="32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To print out the LLVM output:</a:t>
            </a:r>
          </a:p>
          <a:p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TheModule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-&gt;print(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::errs(), 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0D1-69D6-534C-BD2B-54FFE92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Short-circuit of </a:t>
            </a:r>
            <a:r>
              <a:rPr lang="en-US" sz="3600" dirty="0" err="1"/>
              <a:t>boolean</a:t>
            </a:r>
            <a:r>
              <a:rPr lang="en-US" sz="3600" dirty="0"/>
              <a:t> expressions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4D194-1A47-054C-944C-ABE80438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109E3-493D-7F45-BFC2-F87F7260087B}"/>
              </a:ext>
            </a:extLst>
          </p:cNvPr>
          <p:cNvSpPr txBox="1"/>
          <p:nvPr/>
        </p:nvSpPr>
        <p:spPr>
          <a:xfrm>
            <a:off x="720640" y="1222240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ModuleID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sckt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</a:p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source_filename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DecafComp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define i32 @main() { </a:t>
            </a:r>
          </a:p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; removed all variable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code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true, i1* %a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false, i1* %b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%a1 = load i1, i1* %a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i1 %a1,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0E52F-DAC7-C24B-8506-4D8E7EABF150}"/>
              </a:ext>
            </a:extLst>
          </p:cNvPr>
          <p:cNvSpPr txBox="1"/>
          <p:nvPr/>
        </p:nvSpPr>
        <p:spPr>
          <a:xfrm>
            <a:off x="665722" y="3502083"/>
            <a:ext cx="2768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%b2 = load i1, i1* %b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ortmp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or i1 %a1, %b2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A303C-B688-4843-B5BA-109A2B1CD57F}"/>
              </a:ext>
            </a:extLst>
          </p:cNvPr>
          <p:cNvSpPr txBox="1"/>
          <p:nvPr/>
        </p:nvSpPr>
        <p:spPr>
          <a:xfrm>
            <a:off x="3888992" y="3649733"/>
            <a:ext cx="48558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 phi i1 [ %a1,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], [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ortmp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i1* %c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ret i32 0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9967B2-1694-2440-A6CB-D01496DC8415}"/>
              </a:ext>
            </a:extLst>
          </p:cNvPr>
          <p:cNvCxnSpPr>
            <a:stCxn id="4" idx="2"/>
          </p:cNvCxnSpPr>
          <p:nvPr/>
        </p:nvCxnSpPr>
        <p:spPr>
          <a:xfrm flipH="1">
            <a:off x="2160800" y="3253565"/>
            <a:ext cx="788976" cy="24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06257D-4C4F-4542-97EE-79B18E879E5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34429" y="3979137"/>
            <a:ext cx="454563" cy="36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856F19-E7A0-6B4B-81C4-323FE403CBCD}"/>
              </a:ext>
            </a:extLst>
          </p:cNvPr>
          <p:cNvSpPr txBox="1"/>
          <p:nvPr/>
        </p:nvSpPr>
        <p:spPr>
          <a:xfrm>
            <a:off x="5453803" y="1530399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 = a || b;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15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3578-CF40-6944-89C9-DE6B9C4A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Declarations</a:t>
            </a:r>
          </a:p>
        </p:txBody>
      </p:sp>
    </p:spTree>
    <p:extLst>
      <p:ext uri="{BB962C8B-B14F-4D97-AF65-F5344CB8AC3E}">
        <p14:creationId xmlns:p14="http://schemas.microsoft.com/office/powerpoint/2010/main" val="213007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1B92-6B89-AA43-B98D-CE829552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Declarations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FD94A-158D-7E43-9F88-741A8A91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07872-49EF-9A41-AF65-3F6A6AB77C87}"/>
              </a:ext>
            </a:extLst>
          </p:cNvPr>
          <p:cNvSpPr txBox="1"/>
          <p:nvPr/>
        </p:nvSpPr>
        <p:spPr>
          <a:xfrm>
            <a:off x="660496" y="1432590"/>
            <a:ext cx="48397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(int) void;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package Test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 int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test(10, 13);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test(a int, b int) void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(a);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(b);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029B9EEC-024E-FE4E-BDD9-DBAE0B4EB184}"/>
              </a:ext>
            </a:extLst>
          </p:cNvPr>
          <p:cNvSpPr/>
          <p:nvPr/>
        </p:nvSpPr>
        <p:spPr>
          <a:xfrm>
            <a:off x="3995936" y="1851670"/>
            <a:ext cx="3406638" cy="864096"/>
          </a:xfrm>
          <a:prstGeom prst="wedgeRectCallout">
            <a:avLst>
              <a:gd name="adj1" fmla="val -73844"/>
              <a:gd name="adj2" fmla="val 32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Iterate through the list of function signatures and insert them into the symbol table. </a:t>
            </a:r>
          </a:p>
        </p:txBody>
      </p:sp>
    </p:spTree>
    <p:extLst>
      <p:ext uri="{BB962C8B-B14F-4D97-AF65-F5344CB8AC3E}">
        <p14:creationId xmlns:p14="http://schemas.microsoft.com/office/powerpoint/2010/main" val="9875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9622"/>
            <a:ext cx="56101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::Type *</a:t>
            </a:r>
            <a:r>
              <a:rPr lang="en-US" sz="2000" dirty="0" err="1">
                <a:latin typeface="Calibri" panose="020F0502020204030204" pitchFamily="34" charset="0"/>
              </a:rPr>
              <a:t>getLLVMType</a:t>
            </a:r>
            <a:r>
              <a:rPr lang="en-US" sz="2000" dirty="0">
                <a:latin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</a:rPr>
              <a:t>decafType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ty</a:t>
            </a:r>
            <a:r>
              <a:rPr lang="en-US" sz="20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switch (</a:t>
            </a:r>
            <a:r>
              <a:rPr lang="en-US" sz="2000" dirty="0" err="1">
                <a:latin typeface="Calibri" panose="020F0502020204030204" pitchFamily="34" charset="0"/>
              </a:rPr>
              <a:t>ty</a:t>
            </a:r>
            <a:r>
              <a:rPr lang="en-US" sz="20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voidTy</a:t>
            </a:r>
            <a:r>
              <a:rPr lang="en-US" sz="2000" dirty="0">
                <a:latin typeface="Calibri" panose="020F0502020204030204" pitchFamily="34" charset="0"/>
              </a:rPr>
              <a:t>: return </a:t>
            </a:r>
            <a:r>
              <a:rPr lang="en-US" sz="2000" dirty="0" err="1">
                <a:latin typeface="Calibri" panose="020F0502020204030204" pitchFamily="34" charset="0"/>
              </a:rPr>
              <a:t>Builder.getVoidTy</a:t>
            </a:r>
            <a:r>
              <a:rPr lang="en-US" sz="2000" dirty="0">
                <a:latin typeface="Calibri" panose="020F0502020204030204" pitchFamily="34" charset="0"/>
              </a:rPr>
              <a:t>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intTy</a:t>
            </a:r>
            <a:r>
              <a:rPr lang="en-US" sz="2000" dirty="0">
                <a:latin typeface="Calibri" panose="020F0502020204030204" pitchFamily="34" charset="0"/>
              </a:rPr>
              <a:t>: return Builder.getInt32Ty();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boolTy</a:t>
            </a:r>
            <a:r>
              <a:rPr lang="en-US" sz="2000" dirty="0">
                <a:latin typeface="Calibri" panose="020F0502020204030204" pitchFamily="34" charset="0"/>
              </a:rPr>
              <a:t>: return Builder.getInt1Ty();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stringTy</a:t>
            </a:r>
            <a:r>
              <a:rPr lang="en-US" sz="2000" dirty="0">
                <a:latin typeface="Calibri" panose="020F0502020204030204" pitchFamily="34" charset="0"/>
              </a:rPr>
              <a:t>: return Builder.getInt8PtrTy();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default: throw </a:t>
            </a:r>
            <a:r>
              <a:rPr lang="en-US" sz="2000" dirty="0" err="1">
                <a:latin typeface="Calibri" panose="020F0502020204030204" pitchFamily="34" charset="0"/>
              </a:rPr>
              <a:t>runtime_error</a:t>
            </a:r>
            <a:r>
              <a:rPr lang="en-US" sz="2000" dirty="0">
                <a:latin typeface="Calibri" panose="020F0502020204030204" pitchFamily="34" charset="0"/>
              </a:rPr>
              <a:t>("unknown type");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}  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}</a:t>
            </a: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AC10117-1C7A-9B43-9226-5A103558BD2E}"/>
              </a:ext>
            </a:extLst>
          </p:cNvPr>
          <p:cNvSpPr/>
          <p:nvPr/>
        </p:nvSpPr>
        <p:spPr>
          <a:xfrm>
            <a:off x="5508104" y="206529"/>
            <a:ext cx="3528392" cy="994172"/>
          </a:xfrm>
          <a:prstGeom prst="wedgeRectCallout">
            <a:avLst>
              <a:gd name="adj1" fmla="val -80477"/>
              <a:gd name="adj2" fmla="val 7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decafType</a:t>
            </a:r>
            <a:r>
              <a:rPr lang="en-US" sz="1800" dirty="0"/>
              <a:t> is not an LLVM data type. Your </a:t>
            </a:r>
            <a:r>
              <a:rPr lang="en-US" sz="1800" dirty="0" err="1"/>
              <a:t>yacc</a:t>
            </a:r>
            <a:r>
              <a:rPr lang="en-US" sz="1800" dirty="0"/>
              <a:t> program defines it for all the types in a Decaf program</a:t>
            </a:r>
          </a:p>
        </p:txBody>
      </p:sp>
    </p:spTree>
    <p:extLst>
      <p:ext uri="{BB962C8B-B14F-4D97-AF65-F5344CB8AC3E}">
        <p14:creationId xmlns:p14="http://schemas.microsoft.com/office/powerpoint/2010/main" val="535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6800" y="1134491"/>
            <a:ext cx="50632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::Constant *</a:t>
            </a:r>
            <a:r>
              <a:rPr lang="en-US" sz="1800" dirty="0" err="1">
                <a:latin typeface="Calibri" panose="020F0502020204030204" pitchFamily="34" charset="0"/>
              </a:rPr>
              <a:t>getZeroInit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decafType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ty</a:t>
            </a:r>
            <a:r>
              <a:rPr lang="en-US" sz="18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switch (</a:t>
            </a:r>
            <a:r>
              <a:rPr lang="en-US" sz="1800" dirty="0" err="1">
                <a:latin typeface="Calibri" panose="020F0502020204030204" pitchFamily="34" charset="0"/>
              </a:rPr>
              <a:t>ty</a:t>
            </a:r>
            <a:r>
              <a:rPr lang="en-US" sz="18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case </a:t>
            </a:r>
            <a:r>
              <a:rPr lang="en-US" sz="1800" dirty="0" err="1">
                <a:latin typeface="Calibri" panose="020F0502020204030204" pitchFamily="34" charset="0"/>
              </a:rPr>
              <a:t>intTy</a:t>
            </a:r>
            <a:r>
              <a:rPr lang="en-US" sz="1800" dirty="0">
                <a:latin typeface="Calibri" panose="020F0502020204030204" pitchFamily="34" charset="0"/>
              </a:rPr>
              <a:t>: return Builder.getInt32(0);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case </a:t>
            </a:r>
            <a:r>
              <a:rPr lang="en-US" sz="1800" dirty="0" err="1">
                <a:latin typeface="Calibri" panose="020F0502020204030204" pitchFamily="34" charset="0"/>
              </a:rPr>
              <a:t>boolTy</a:t>
            </a:r>
            <a:r>
              <a:rPr lang="en-US" sz="1800" dirty="0">
                <a:latin typeface="Calibri" panose="020F0502020204030204" pitchFamily="34" charset="0"/>
              </a:rPr>
              <a:t>: return Builder.getInt1(0);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default: throw </a:t>
            </a:r>
            <a:r>
              <a:rPr lang="en-US" sz="1800" dirty="0" err="1">
                <a:latin typeface="Calibri" panose="020F0502020204030204" pitchFamily="34" charset="0"/>
              </a:rPr>
              <a:t>runtime_error</a:t>
            </a:r>
            <a:r>
              <a:rPr lang="en-US" sz="1800" dirty="0">
                <a:latin typeface="Calibri" panose="020F0502020204030204" pitchFamily="34" charset="0"/>
              </a:rPr>
              <a:t>("unknown type");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}  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800" y="3273561"/>
            <a:ext cx="6454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</a:t>
            </a:r>
            <a:r>
              <a:rPr lang="en-US" sz="1800" dirty="0" err="1">
                <a:latin typeface="Calibri" panose="020F0502020204030204" pitchFamily="34" charset="0"/>
              </a:rPr>
              <a:t>StringConstAST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Codegen</a:t>
            </a:r>
            <a:r>
              <a:rPr lang="en-US" sz="1800" dirty="0">
                <a:latin typeface="Calibri" panose="020F0502020204030204" pitchFamily="34" charset="0"/>
              </a:rPr>
              <a:t>()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const</a:t>
            </a:r>
            <a:r>
              <a:rPr lang="en-US" sz="1800" dirty="0">
                <a:latin typeface="Calibri" panose="020F0502020204030204" pitchFamily="34" charset="0"/>
              </a:rPr>
              <a:t> char *s = </a:t>
            </a:r>
            <a:r>
              <a:rPr lang="en-US" sz="1800" dirty="0" err="1">
                <a:latin typeface="Calibri" panose="020F0502020204030204" pitchFamily="34" charset="0"/>
              </a:rPr>
              <a:t>StringConst.c_str</a:t>
            </a:r>
            <a:r>
              <a:rPr lang="en-US" sz="1800" dirty="0">
                <a:latin typeface="Calibri" panose="020F0502020204030204" pitchFamily="34" charset="0"/>
              </a:rPr>
              <a:t>();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*GS = </a:t>
            </a:r>
            <a:r>
              <a:rPr lang="en-US" sz="1800" dirty="0" err="1">
                <a:latin typeface="Calibri" panose="020F0502020204030204" pitchFamily="34" charset="0"/>
              </a:rPr>
              <a:t>Builder.CreateGlobalString</a:t>
            </a:r>
            <a:r>
              <a:rPr lang="en-US" sz="1800" dirty="0">
                <a:latin typeface="Calibri" panose="020F0502020204030204" pitchFamily="34" charset="0"/>
              </a:rPr>
              <a:t>(s, "</a:t>
            </a:r>
            <a:r>
              <a:rPr lang="en-US" sz="1800" dirty="0" err="1">
                <a:latin typeface="Calibri" panose="020F0502020204030204" pitchFamily="34" charset="0"/>
              </a:rPr>
              <a:t>globalstring</a:t>
            </a:r>
            <a:r>
              <a:rPr lang="en-US" sz="1800" dirty="0">
                <a:latin typeface="Calibri" panose="020F0502020204030204" pitchFamily="34" charset="0"/>
              </a:rPr>
              <a:t>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Builder.CreateConstGEP2_32(GS, 0, 0, "cast");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8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1131590"/>
            <a:ext cx="63221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AllocaInst</a:t>
            </a:r>
            <a:r>
              <a:rPr lang="en-US" sz="1800" dirty="0">
                <a:latin typeface="Calibri" panose="020F0502020204030204" pitchFamily="34" charset="0"/>
              </a:rPr>
              <a:t> *</a:t>
            </a:r>
            <a:r>
              <a:rPr lang="en-US" sz="1800" dirty="0" err="1">
                <a:latin typeface="Calibri" panose="020F0502020204030204" pitchFamily="34" charset="0"/>
              </a:rPr>
              <a:t>defineVariable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::Type *</a:t>
            </a:r>
            <a:r>
              <a:rPr lang="en-US" sz="1800" dirty="0" err="1">
                <a:latin typeface="Calibri" panose="020F0502020204030204" pitchFamily="34" charset="0"/>
              </a:rPr>
              <a:t>llvmTy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string </a:t>
            </a:r>
            <a:r>
              <a:rPr lang="en-US" sz="1800" dirty="0" err="1">
                <a:latin typeface="Calibri" panose="020F0502020204030204" pitchFamily="34" charset="0"/>
              </a:rPr>
              <a:t>ident</a:t>
            </a:r>
            <a:r>
              <a:rPr lang="en-US" sz="1800" dirty="0">
                <a:latin typeface="Calibri" panose="020F0502020204030204" pitchFamily="34" charset="0"/>
              </a:rPr>
              <a:t>)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AllocaInst</a:t>
            </a:r>
            <a:r>
              <a:rPr lang="en-US" sz="1800" dirty="0">
                <a:latin typeface="Calibri" panose="020F0502020204030204" pitchFamily="34" charset="0"/>
              </a:rPr>
              <a:t> *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 =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	</a:t>
            </a:r>
            <a:r>
              <a:rPr lang="en-US" sz="1800" dirty="0" err="1">
                <a:latin typeface="Calibri" panose="020F0502020204030204" pitchFamily="34" charset="0"/>
              </a:rPr>
              <a:t>Builder.CreateAlloca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llvmTy</a:t>
            </a:r>
            <a:r>
              <a:rPr lang="en-US" sz="1800" dirty="0">
                <a:latin typeface="Calibri" panose="020F0502020204030204" pitchFamily="34" charset="0"/>
              </a:rPr>
              <a:t>, 0, </a:t>
            </a:r>
            <a:r>
              <a:rPr lang="en-US" sz="1800" dirty="0" err="1">
                <a:latin typeface="Calibri" panose="020F0502020204030204" pitchFamily="34" charset="0"/>
              </a:rPr>
              <a:t>ident.c_str</a:t>
            </a:r>
            <a:r>
              <a:rPr lang="en-US" sz="1800" dirty="0">
                <a:latin typeface="Calibri" panose="020F0502020204030204" pitchFamily="34" charset="0"/>
              </a:rPr>
              <a:t>());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syms.enter_symtbl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ident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446" y="3846076"/>
            <a:ext cx="470917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Using the Variable: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*V = </a:t>
            </a:r>
            <a:r>
              <a:rPr lang="en-US" sz="1800" dirty="0" err="1">
                <a:latin typeface="Calibri" panose="020F0502020204030204" pitchFamily="34" charset="0"/>
              </a:rPr>
              <a:t>syms.access_symtbl</a:t>
            </a:r>
            <a:r>
              <a:rPr lang="en-US" sz="1800" dirty="0">
                <a:latin typeface="Calibri" panose="020F0502020204030204" pitchFamily="34" charset="0"/>
              </a:rPr>
              <a:t>(Name);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</a:t>
            </a:r>
            <a:r>
              <a:rPr lang="en-US" sz="1800" dirty="0" err="1">
                <a:latin typeface="Calibri" panose="020F0502020204030204" pitchFamily="34" charset="0"/>
              </a:rPr>
              <a:t>Builder.CreateLoad</a:t>
            </a:r>
            <a:r>
              <a:rPr lang="en-US" sz="1800" dirty="0">
                <a:latin typeface="Calibri" panose="020F0502020204030204" pitchFamily="34" charset="0"/>
              </a:rPr>
              <a:t>(V, </a:t>
            </a:r>
            <a:r>
              <a:rPr lang="en-US" sz="1800" dirty="0" err="1">
                <a:latin typeface="Calibri" panose="020F0502020204030204" pitchFamily="34" charset="0"/>
              </a:rPr>
              <a:t>Name.c_str</a:t>
            </a:r>
            <a:r>
              <a:rPr lang="en-US" sz="1800" dirty="0">
                <a:latin typeface="Calibri" panose="020F0502020204030204" pitchFamily="34" charset="0"/>
              </a:rPr>
              <a:t>());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87536C4-53C2-834B-8B6B-0D466E2F520D}"/>
              </a:ext>
            </a:extLst>
          </p:cNvPr>
          <p:cNvSpPr/>
          <p:nvPr/>
        </p:nvSpPr>
        <p:spPr>
          <a:xfrm>
            <a:off x="4765762" y="3028994"/>
            <a:ext cx="3406638" cy="1126932"/>
          </a:xfrm>
          <a:prstGeom prst="wedgeRectCallout">
            <a:avLst>
              <a:gd name="adj1" fmla="val -68731"/>
              <a:gd name="adj2" fmla="val -52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This is the symbol table you need to keep information about each identifier. We store an </a:t>
            </a:r>
            <a:r>
              <a:rPr lang="en-US" sz="1800" dirty="0" err="1"/>
              <a:t>AllocaInst</a:t>
            </a:r>
            <a:r>
              <a:rPr lang="en-US" sz="1800" dirty="0"/>
              <a:t>* for each variable.</a:t>
            </a:r>
          </a:p>
        </p:txBody>
      </p:sp>
    </p:spTree>
    <p:extLst>
      <p:ext uri="{BB962C8B-B14F-4D97-AF65-F5344CB8AC3E}">
        <p14:creationId xmlns:p14="http://schemas.microsoft.com/office/powerpoint/2010/main" val="39268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B9-19F2-B242-8BFB-37C7D81C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checking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CC25-87B6-E34F-B722-C1742A2C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F9795-1EC4-474B-98E3-362D283FD300}"/>
              </a:ext>
            </a:extLst>
          </p:cNvPr>
          <p:cNvSpPr txBox="1"/>
          <p:nvPr/>
        </p:nvSpPr>
        <p:spPr>
          <a:xfrm>
            <a:off x="755576" y="114355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 = b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B2CDE18F-FA97-B34A-BCEB-C7D60E9EB41A}"/>
              </a:ext>
            </a:extLst>
          </p:cNvPr>
          <p:cNvSpPr/>
          <p:nvPr/>
        </p:nvSpPr>
        <p:spPr>
          <a:xfrm>
            <a:off x="2483768" y="1431586"/>
            <a:ext cx="3406638" cy="576064"/>
          </a:xfrm>
          <a:prstGeom prst="wedgeRectCallout">
            <a:avLst>
              <a:gd name="adj1" fmla="val -68731"/>
              <a:gd name="adj2" fmla="val -52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We need to check if type of </a:t>
            </a:r>
            <a:r>
              <a:rPr lang="en-US" sz="1800" dirty="0" err="1"/>
              <a:t>lvalue</a:t>
            </a:r>
            <a:r>
              <a:rPr lang="en-US" sz="18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/>
              <a:t> is the same as type of </a:t>
            </a:r>
            <a:r>
              <a:rPr lang="en-US" sz="1800" dirty="0" err="1"/>
              <a:t>rvalue</a:t>
            </a:r>
            <a:r>
              <a:rPr lang="en-US" sz="18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6A67D-C78E-784A-8890-865740C44D0D}"/>
              </a:ext>
            </a:extLst>
          </p:cNvPr>
          <p:cNvSpPr txBox="1"/>
          <p:nvPr/>
        </p:nvSpPr>
        <p:spPr>
          <a:xfrm>
            <a:off x="827584" y="2247233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assign: T_ID T_ASSIGN expr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29BD68-0AEC-7D41-9F18-BA14CA5D1AC8}"/>
              </a:ext>
            </a:extLst>
          </p:cNvPr>
          <p:cNvSpPr/>
          <p:nvPr/>
        </p:nvSpPr>
        <p:spPr>
          <a:xfrm>
            <a:off x="1907704" y="2634338"/>
            <a:ext cx="79208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179676-1C5A-2540-B78D-6845F7A26570}"/>
              </a:ext>
            </a:extLst>
          </p:cNvPr>
          <p:cNvSpPr/>
          <p:nvPr/>
        </p:nvSpPr>
        <p:spPr>
          <a:xfrm>
            <a:off x="3887833" y="2640841"/>
            <a:ext cx="79208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rvalue</a:t>
            </a:r>
            <a:endParaRPr lang="en-US" sz="1800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50ED283-ADB8-5542-82E3-FD6DBB80733E}"/>
              </a:ext>
            </a:extLst>
          </p:cNvPr>
          <p:cNvSpPr/>
          <p:nvPr/>
        </p:nvSpPr>
        <p:spPr>
          <a:xfrm>
            <a:off x="179512" y="3002217"/>
            <a:ext cx="3384376" cy="913334"/>
          </a:xfrm>
          <a:prstGeom prst="wedgeRectCallout">
            <a:avLst>
              <a:gd name="adj1" fmla="val 7198"/>
              <a:gd name="adj2" fmla="val -62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*)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syms.access_symtbl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CADFB7CA-AB49-DF40-9888-A918863DDD06}"/>
              </a:ext>
            </a:extLst>
          </p:cNvPr>
          <p:cNvSpPr/>
          <p:nvPr/>
        </p:nvSpPr>
        <p:spPr>
          <a:xfrm>
            <a:off x="4187086" y="3017155"/>
            <a:ext cx="4489369" cy="576065"/>
          </a:xfrm>
          <a:prstGeom prst="wedgeRectCallout">
            <a:avLst>
              <a:gd name="adj1" fmla="val -37256"/>
              <a:gd name="adj2" fmla="val -74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PointerType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getPointerTo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FA35C-79C7-0C4A-BCCB-4CEB07D020FB}"/>
              </a:ext>
            </a:extLst>
          </p:cNvPr>
          <p:cNvSpPr txBox="1"/>
          <p:nvPr/>
        </p:nvSpPr>
        <p:spPr>
          <a:xfrm>
            <a:off x="4099766" y="3758912"/>
            <a:ext cx="4996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Builder.CreateStore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Function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1249882"/>
            <a:ext cx="49232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::Type *</a:t>
            </a:r>
            <a:r>
              <a:rPr lang="en-US" sz="1800" dirty="0" err="1">
                <a:latin typeface="Calibri" panose="020F0502020204030204" pitchFamily="34" charset="0"/>
              </a:rPr>
              <a:t>returnTy</a:t>
            </a:r>
            <a:r>
              <a:rPr lang="en-US" sz="1800" dirty="0">
                <a:latin typeface="Calibri" panose="020F0502020204030204" pitchFamily="34" charset="0"/>
              </a:rPr>
              <a:t> = /* </a:t>
            </a:r>
            <a:r>
              <a:rPr lang="en-US" sz="1800" dirty="0" err="1">
                <a:latin typeface="Calibri" panose="020F0502020204030204" pitchFamily="34" charset="0"/>
              </a:rPr>
              <a:t>initalize</a:t>
            </a:r>
            <a:r>
              <a:rPr lang="en-US" sz="1800" dirty="0">
                <a:latin typeface="Calibri" panose="020F0502020204030204" pitchFamily="34" charset="0"/>
              </a:rPr>
              <a:t> return type */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std</a:t>
            </a:r>
            <a:r>
              <a:rPr lang="en-US" sz="1800" dirty="0">
                <a:latin typeface="Calibri" panose="020F0502020204030204" pitchFamily="34" charset="0"/>
              </a:rPr>
              <a:t>::vector&lt;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::Type *&gt; </a:t>
            </a:r>
            <a:r>
              <a:rPr lang="en-US" sz="1800" dirty="0" err="1">
                <a:latin typeface="Calibri" panose="020F0502020204030204" pitchFamily="34" charset="0"/>
              </a:rPr>
              <a:t>args</a:t>
            </a:r>
            <a:r>
              <a:rPr lang="en-US" sz="1800" dirty="0">
                <a:latin typeface="Calibri" panose="020F0502020204030204" pitchFamily="34" charset="0"/>
              </a:rPr>
              <a:t>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/* </a:t>
            </a:r>
            <a:r>
              <a:rPr lang="en-US" sz="1800" dirty="0" err="1">
                <a:latin typeface="Calibri" panose="020F0502020204030204" pitchFamily="34" charset="0"/>
              </a:rPr>
              <a:t>args</a:t>
            </a:r>
            <a:r>
              <a:rPr lang="en-US" sz="1800" dirty="0">
                <a:latin typeface="Calibri" panose="020F0502020204030204" pitchFamily="34" charset="0"/>
              </a:rPr>
              <a:t> := initialize the vector of argument types */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::Function *</a:t>
            </a:r>
            <a:r>
              <a:rPr lang="en-US" sz="1800" dirty="0" err="1">
                <a:latin typeface="Calibri" panose="020F0502020204030204" pitchFamily="34" charset="0"/>
              </a:rPr>
              <a:t>func</a:t>
            </a:r>
            <a:r>
              <a:rPr lang="en-US" sz="1800" dirty="0">
                <a:latin typeface="Calibri" panose="020F0502020204030204" pitchFamily="34" charset="0"/>
              </a:rPr>
              <a:t> =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::Function::Create(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FunctionType</a:t>
            </a:r>
            <a:r>
              <a:rPr lang="en-US" sz="1800" dirty="0">
                <a:latin typeface="Calibri" panose="020F0502020204030204" pitchFamily="34" charset="0"/>
              </a:rPr>
              <a:t>::get(</a:t>
            </a:r>
            <a:r>
              <a:rPr lang="en-US" sz="1800" dirty="0" err="1">
                <a:latin typeface="Calibri" panose="020F0502020204030204" pitchFamily="34" charset="0"/>
              </a:rPr>
              <a:t>returnTy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</a:rPr>
              <a:t>args</a:t>
            </a:r>
            <a:r>
              <a:rPr lang="en-US" sz="1800" dirty="0">
                <a:latin typeface="Calibri" panose="020F0502020204030204" pitchFamily="34" charset="0"/>
              </a:rPr>
              <a:t>, false),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::Function::</a:t>
            </a:r>
            <a:r>
              <a:rPr lang="en-US" sz="1800" dirty="0" err="1">
                <a:latin typeface="Calibri" panose="020F0502020204030204" pitchFamily="34" charset="0"/>
              </a:rPr>
              <a:t>ExternalLinkage</a:t>
            </a:r>
            <a:r>
              <a:rPr lang="en-US" sz="1800" dirty="0">
                <a:latin typeface="Calibri" panose="020F0502020204030204" pitchFamily="34" charset="0"/>
              </a:rPr>
              <a:t>,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Name,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</a:t>
            </a:r>
            <a:r>
              <a:rPr lang="en-US" sz="1800" dirty="0" err="1">
                <a:latin typeface="Calibri" panose="020F0502020204030204" pitchFamily="34" charset="0"/>
              </a:rPr>
              <a:t>TheModule</a:t>
            </a: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    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syms.enter_symtbl</a:t>
            </a:r>
            <a:r>
              <a:rPr lang="en-US" sz="1800" dirty="0">
                <a:latin typeface="Calibri" panose="020F0502020204030204" pitchFamily="34" charset="0"/>
              </a:rPr>
              <a:t>(Name, </a:t>
            </a:r>
            <a:r>
              <a:rPr lang="en-US" sz="1800" dirty="0" err="1">
                <a:latin typeface="Calibri" panose="020F0502020204030204" pitchFamily="34" charset="0"/>
              </a:rPr>
              <a:t>func</a:t>
            </a:r>
            <a:r>
              <a:rPr lang="en-US" sz="1800" dirty="0">
                <a:latin typeface="Calibri" panose="020F0502020204030204" pitchFamily="34" charset="0"/>
              </a:rPr>
              <a:t>);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95E53A29-7A1A-F640-BEC2-7C81FB7A0208}"/>
              </a:ext>
            </a:extLst>
          </p:cNvPr>
          <p:cNvSpPr/>
          <p:nvPr/>
        </p:nvSpPr>
        <p:spPr>
          <a:xfrm>
            <a:off x="4499992" y="3703663"/>
            <a:ext cx="3384376" cy="817082"/>
          </a:xfrm>
          <a:prstGeom prst="wedgeRectCallout">
            <a:avLst>
              <a:gd name="adj1" fmla="val -69129"/>
              <a:gd name="adj2" fmla="val -29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This is the symbol table you need to keep information about each identifier</a:t>
            </a:r>
          </a:p>
        </p:txBody>
      </p:sp>
    </p:spTree>
    <p:extLst>
      <p:ext uri="{BB962C8B-B14F-4D97-AF65-F5344CB8AC3E}">
        <p14:creationId xmlns:p14="http://schemas.microsoft.com/office/powerpoint/2010/main" val="186279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3435846"/>
            <a:ext cx="72633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::Value *promo =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Builder.CreateZExt</a:t>
            </a:r>
            <a:r>
              <a:rPr lang="en-US" sz="2100" dirty="0">
                <a:latin typeface="Calibri" panose="020F0502020204030204" pitchFamily="34" charset="0"/>
              </a:rPr>
              <a:t>(*</a:t>
            </a:r>
            <a:r>
              <a:rPr lang="en-US" sz="2100" dirty="0" err="1">
                <a:latin typeface="Calibri" panose="020F0502020204030204" pitchFamily="34" charset="0"/>
              </a:rPr>
              <a:t>i</a:t>
            </a:r>
            <a:r>
              <a:rPr lang="en-US" sz="2100" dirty="0">
                <a:latin typeface="Calibri" panose="020F0502020204030204" pitchFamily="34" charset="0"/>
              </a:rPr>
              <a:t>, Builder.getInt32Ty(), "</a:t>
            </a:r>
            <a:r>
              <a:rPr lang="en-US" sz="2100" dirty="0" err="1">
                <a:latin typeface="Calibri" panose="020F0502020204030204" pitchFamily="34" charset="0"/>
              </a:rPr>
              <a:t>zexttmp</a:t>
            </a:r>
            <a:r>
              <a:rPr lang="en-US" sz="2100" dirty="0">
                <a:latin typeface="Calibri" panose="020F0502020204030204" pitchFamily="34" charset="0"/>
              </a:rPr>
              <a:t>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419622"/>
            <a:ext cx="7039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What if the variable is of type i1 (</a:t>
            </a:r>
            <a:r>
              <a:rPr lang="en-US" dirty="0" err="1">
                <a:latin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But the function only takes i32 (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We must promote the type i1 to i32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LLVM can do that for you using the </a:t>
            </a:r>
            <a:r>
              <a:rPr lang="en-US" dirty="0" err="1">
                <a:latin typeface="Calibri" panose="020F0502020204030204" pitchFamily="34" charset="0"/>
              </a:rPr>
              <a:t>ZExt</a:t>
            </a:r>
            <a:r>
              <a:rPr lang="en-US" dirty="0">
                <a:latin typeface="Calibri" panose="020F0502020204030204" pitchFamily="34" charset="0"/>
              </a:rPr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42346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508" y="1233736"/>
            <a:ext cx="8856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// Create a new basic block which contains a sequence of LLVM instructions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BasicBlock</a:t>
            </a:r>
            <a:r>
              <a:rPr lang="en-US" sz="2100" dirty="0">
                <a:latin typeface="Calibri" panose="020F0502020204030204" pitchFamily="34" charset="0"/>
              </a:rPr>
              <a:t> *BB =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BasicBlock</a:t>
            </a:r>
            <a:r>
              <a:rPr lang="en-US" sz="2100" dirty="0">
                <a:latin typeface="Calibri" panose="020F0502020204030204" pitchFamily="34" charset="0"/>
              </a:rPr>
              <a:t>::Create(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</a:t>
            </a:r>
            <a:r>
              <a:rPr lang="en-US" sz="2100" dirty="0" err="1">
                <a:latin typeface="Calibri" panose="020F0502020204030204" pitchFamily="34" charset="0"/>
              </a:rPr>
              <a:t>TheContext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"entry",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</a:t>
            </a:r>
            <a:r>
              <a:rPr lang="en-US" sz="2100" dirty="0" err="1">
                <a:latin typeface="Calibri" panose="020F0502020204030204" pitchFamily="34" charset="0"/>
              </a:rPr>
              <a:t>func</a:t>
            </a:r>
            <a:r>
              <a:rPr lang="en-US" sz="2100" dirty="0">
                <a:latin typeface="Calibri" panose="020F0502020204030204" pitchFamily="34" charset="0"/>
              </a:rPr>
              <a:t>);</a:t>
            </a:r>
          </a:p>
          <a:p>
            <a:r>
              <a:rPr lang="en-US" sz="2100" dirty="0">
                <a:latin typeface="Calibri" panose="020F0502020204030204" pitchFamily="34" charset="0"/>
              </a:rPr>
              <a:t>// insert into symbol table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syms.enter_symtbl</a:t>
            </a:r>
            <a:r>
              <a:rPr lang="en-US" sz="2100" dirty="0">
                <a:latin typeface="Calibri" panose="020F0502020204030204" pitchFamily="34" charset="0"/>
              </a:rPr>
              <a:t>(string("entry"), BB);</a:t>
            </a:r>
          </a:p>
          <a:p>
            <a:r>
              <a:rPr lang="en-US" sz="2100" dirty="0">
                <a:latin typeface="Calibri" panose="020F0502020204030204" pitchFamily="34" charset="0"/>
              </a:rPr>
              <a:t>// All subsequent calls to </a:t>
            </a:r>
            <a:r>
              <a:rPr lang="en-US" sz="2100" dirty="0" err="1">
                <a:latin typeface="Calibri" panose="020F0502020204030204" pitchFamily="34" charset="0"/>
              </a:rPr>
              <a:t>IRBuilder</a:t>
            </a:r>
            <a:r>
              <a:rPr lang="en-US" sz="2100" dirty="0">
                <a:latin typeface="Calibri" panose="020F0502020204030204" pitchFamily="34" charset="0"/>
              </a:rPr>
              <a:t> will place instructions in this location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Builder.SetInsertPoint</a:t>
            </a:r>
            <a:r>
              <a:rPr lang="en-US" sz="2100" dirty="0">
                <a:latin typeface="Calibri" panose="020F0502020204030204" pitchFamily="34" charset="0"/>
              </a:rPr>
              <a:t>(BB);</a:t>
            </a:r>
          </a:p>
        </p:txBody>
      </p:sp>
    </p:spTree>
    <p:extLst>
      <p:ext uri="{BB962C8B-B14F-4D97-AF65-F5344CB8AC3E}">
        <p14:creationId xmlns:p14="http://schemas.microsoft.com/office/powerpoint/2010/main" val="27877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5078</TotalTime>
  <Words>1568</Words>
  <Application>Microsoft Macintosh PowerPoint</Application>
  <PresentationFormat>On-screen Show (16:9)</PresentationFormat>
  <Paragraphs>219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</vt:lpstr>
      <vt:lpstr>Times New Roman</vt:lpstr>
      <vt:lpstr>1_Office Theme</vt:lpstr>
      <vt:lpstr>Introduction to LLVM</vt:lpstr>
      <vt:lpstr>Setting up</vt:lpstr>
      <vt:lpstr>Types in LLVM</vt:lpstr>
      <vt:lpstr>Constants in LLVM</vt:lpstr>
      <vt:lpstr>Local Variables in LLVM</vt:lpstr>
      <vt:lpstr>Assignment and checking types</vt:lpstr>
      <vt:lpstr>Declaring a Function in LLVM</vt:lpstr>
      <vt:lpstr>Promoting Types in LLVM</vt:lpstr>
      <vt:lpstr>Basic Blocks in LLVM</vt:lpstr>
      <vt:lpstr>Function parameters</vt:lpstr>
      <vt:lpstr>Function parameters</vt:lpstr>
      <vt:lpstr>Useful Tricks in LLVM</vt:lpstr>
      <vt:lpstr>Modulus in LLVM</vt:lpstr>
      <vt:lpstr>Control Flow in LLVM</vt:lpstr>
      <vt:lpstr>“Backpatching” in LLVM</vt:lpstr>
      <vt:lpstr>“Backpatching” in LLVM</vt:lpstr>
      <vt:lpstr>Static Single Assignment in LLVM</vt:lpstr>
      <vt:lpstr>Short-circuit of boolean expressions</vt:lpstr>
      <vt:lpstr>Short-circuit of boolean expressions</vt:lpstr>
      <vt:lpstr>Short-circuit of boolean expressions</vt:lpstr>
      <vt:lpstr>Backwards Declarations</vt:lpstr>
      <vt:lpstr>Backwards Declarations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604</cp:revision>
  <cp:lastPrinted>2019-07-04T15:47:24Z</cp:lastPrinted>
  <dcterms:created xsi:type="dcterms:W3CDTF">2011-11-10T22:26:16Z</dcterms:created>
  <dcterms:modified xsi:type="dcterms:W3CDTF">2020-10-19T00:19:21Z</dcterms:modified>
</cp:coreProperties>
</file>