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355" r:id="rId9"/>
    <p:sldId id="356" r:id="rId10"/>
    <p:sldId id="285" r:id="rId11"/>
    <p:sldId id="357" r:id="rId12"/>
    <p:sldId id="359" r:id="rId13"/>
    <p:sldId id="360" r:id="rId14"/>
    <p:sldId id="358" r:id="rId15"/>
    <p:sldId id="29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0D774E-FEAF-40B0-AA0E-5944BF0AC0D9}">
  <a:tblStyle styleId="{E70D774E-FEAF-40B0-AA0E-5944BF0AC0D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94720"/>
  </p:normalViewPr>
  <p:slideViewPr>
    <p:cSldViewPr snapToGrid="0" snapToObjects="1">
      <p:cViewPr varScale="1">
        <p:scale>
          <a:sx n="152" d="100"/>
          <a:sy n="152" d="100"/>
        </p:scale>
        <p:origin x="184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833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8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3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28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95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14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4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973587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LEX2: 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Write a </a:t>
            </a:r>
            <a:r>
              <a:rPr lang="en-US" dirty="0" err="1"/>
              <a:t>regexp</a:t>
            </a:r>
            <a:r>
              <a:rPr lang="en-US" dirty="0"/>
              <a:t> pattern for each token: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 =  digit+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     =  “double“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 =  letter(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letter|digit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and so on …</a:t>
            </a:r>
          </a:p>
          <a:p>
            <a:pPr indent="-257175"/>
            <a:r>
              <a:rPr lang="en-US" dirty="0"/>
              <a:t>Construct an ordered list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containing 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[R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 …,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59311AE-955A-AF4A-B8CE-43B5BD25E254}"/>
              </a:ext>
            </a:extLst>
          </p:cNvPr>
          <p:cNvSpPr/>
          <p:nvPr/>
        </p:nvSpPr>
        <p:spPr>
          <a:xfrm>
            <a:off x="3307743" y="4231844"/>
            <a:ext cx="2305878" cy="672341"/>
          </a:xfrm>
          <a:prstGeom prst="wedgeRoundRectCallout">
            <a:avLst>
              <a:gd name="adj1" fmla="val -39735"/>
              <a:gd name="adj2" fmla="val -723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order of </a:t>
            </a:r>
            <a:r>
              <a:rPr lang="en-US" dirty="0" err="1"/>
              <a:t>regexps</a:t>
            </a:r>
            <a:r>
              <a:rPr lang="en-US" dirty="0"/>
              <a:t> is important and provided as part of the </a:t>
            </a:r>
            <a:r>
              <a:rPr lang="en-US" dirty="0" err="1"/>
              <a:t>lexer</a:t>
            </a:r>
            <a:r>
              <a:rPr lang="en-US" dirty="0"/>
              <a:t>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6276431" cy="478218"/>
            <a:chOff x="337893" y="2323890"/>
            <a:chExt cx="6276431" cy="478218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E8F9CC-9DC2-9B4A-8143-CC00CDD6B68A}"/>
                </a:ext>
              </a:extLst>
            </p:cNvPr>
            <p:cNvSpPr/>
            <p:nvPr/>
          </p:nvSpPr>
          <p:spPr>
            <a:xfrm>
              <a:off x="5535528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1D964C-3632-8E41-AAAB-1F43884606A6}"/>
                </a:ext>
              </a:extLst>
            </p:cNvPr>
            <p:cNvSpPr/>
            <p:nvPr/>
          </p:nvSpPr>
          <p:spPr>
            <a:xfrm>
              <a:off x="6018489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6330272" y="24943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767E5F-3624-6845-BF04-E6092B4AF063}"/>
              </a:ext>
            </a:extLst>
          </p:cNvPr>
          <p:cNvGrpSpPr/>
          <p:nvPr/>
        </p:nvGrpSpPr>
        <p:grpSpPr>
          <a:xfrm>
            <a:off x="1233450" y="3822421"/>
            <a:ext cx="5956020" cy="789123"/>
            <a:chOff x="1233450" y="3763292"/>
            <a:chExt cx="5956020" cy="78912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214B307-B40A-734D-B02F-4C4461272370}"/>
                </a:ext>
              </a:extLst>
            </p:cNvPr>
            <p:cNvSpPr/>
            <p:nvPr/>
          </p:nvSpPr>
          <p:spPr>
            <a:xfrm>
              <a:off x="1233450" y="3776871"/>
              <a:ext cx="1144988" cy="294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String: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/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/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/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/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E54D69-CDA8-CF41-A806-5A182E0A6EBC}"/>
                </a:ext>
              </a:extLst>
            </p:cNvPr>
            <p:cNvSpPr txBox="1"/>
            <p:nvPr/>
          </p:nvSpPr>
          <p:spPr>
            <a:xfrm>
              <a:off x="4000998" y="4244638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EC730F-CDC9-CC42-94EC-1F67745B610D}"/>
                </a:ext>
              </a:extLst>
            </p:cNvPr>
            <p:cNvSpPr/>
            <p:nvPr/>
          </p:nvSpPr>
          <p:spPr>
            <a:xfrm>
              <a:off x="2592124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C81E7F-9509-4C47-B59E-2A09EEA0F809}"/>
                </a:ext>
              </a:extLst>
            </p:cNvPr>
            <p:cNvSpPr/>
            <p:nvPr/>
          </p:nvSpPr>
          <p:spPr>
            <a:xfrm>
              <a:off x="3075085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CA5E12-7D99-B04D-888E-7189CA7FF19E}"/>
                </a:ext>
              </a:extLst>
            </p:cNvPr>
            <p:cNvSpPr/>
            <p:nvPr/>
          </p:nvSpPr>
          <p:spPr>
            <a:xfrm>
              <a:off x="3558046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0AE6D8-181D-FC45-89EB-DA014FF41054}"/>
                </a:ext>
              </a:extLst>
            </p:cNvPr>
            <p:cNvSpPr/>
            <p:nvPr/>
          </p:nvSpPr>
          <p:spPr>
            <a:xfrm>
              <a:off x="4041007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3AD657-B5DB-BB46-8A5A-180E4A12E79A}"/>
                </a:ext>
              </a:extLst>
            </p:cNvPr>
            <p:cNvSpPr/>
            <p:nvPr/>
          </p:nvSpPr>
          <p:spPr>
            <a:xfrm>
              <a:off x="4523968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1B0B63-CCEE-5D48-AE53-D6C5BEE422AB}"/>
                </a:ext>
              </a:extLst>
            </p:cNvPr>
            <p:cNvSpPr/>
            <p:nvPr/>
          </p:nvSpPr>
          <p:spPr>
            <a:xfrm>
              <a:off x="5006929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6E4315-BAC9-2641-9CE3-FB4F6CA04F4A}"/>
                </a:ext>
              </a:extLst>
            </p:cNvPr>
            <p:cNvSpPr/>
            <p:nvPr/>
          </p:nvSpPr>
          <p:spPr>
            <a:xfrm>
              <a:off x="5489890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C1154D-114A-FB42-992F-E43D29F1E5A9}"/>
                </a:ext>
              </a:extLst>
            </p:cNvPr>
            <p:cNvSpPr/>
            <p:nvPr/>
          </p:nvSpPr>
          <p:spPr>
            <a:xfrm>
              <a:off x="5972851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C37C2F-8B5E-8C42-A215-41D561DFDD61}"/>
                </a:ext>
              </a:extLst>
            </p:cNvPr>
            <p:cNvSpPr txBox="1"/>
            <p:nvPr/>
          </p:nvSpPr>
          <p:spPr>
            <a:xfrm>
              <a:off x="6849055" y="3763292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FFCCAB-C882-0743-A037-FB07DD777A51}"/>
                </a:ext>
              </a:extLst>
            </p:cNvPr>
            <p:cNvSpPr/>
            <p:nvPr/>
          </p:nvSpPr>
          <p:spPr>
            <a:xfrm>
              <a:off x="6463414" y="3776871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</p:grp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6816249" y="2399705"/>
            <a:ext cx="1782752" cy="424588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Munch: Longest match wins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5799412" y="3254747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1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5300876" cy="480762"/>
            <a:chOff x="337893" y="2323890"/>
            <a:chExt cx="5300876" cy="480762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5354717" y="24968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33450" y="3836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4000998" y="4303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92124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75085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58046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41007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AD657-B5DB-BB46-8A5A-180E4A12E79A}"/>
              </a:ext>
            </a:extLst>
          </p:cNvPr>
          <p:cNvSpPr/>
          <p:nvPr/>
        </p:nvSpPr>
        <p:spPr>
          <a:xfrm>
            <a:off x="4523968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B0B63-CCEE-5D48-AE53-D6C5BEE422AB}"/>
              </a:ext>
            </a:extLst>
          </p:cNvPr>
          <p:cNvSpPr/>
          <p:nvPr/>
        </p:nvSpPr>
        <p:spPr>
          <a:xfrm>
            <a:off x="5006929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5890499" y="380841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FFCCAB-C882-0743-A037-FB07DD777A51}"/>
              </a:ext>
            </a:extLst>
          </p:cNvPr>
          <p:cNvSpPr/>
          <p:nvPr/>
        </p:nvSpPr>
        <p:spPr>
          <a:xfrm>
            <a:off x="5504858" y="3821996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5808952" y="1464916"/>
            <a:ext cx="2309330" cy="911343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Break ties by choosing the </a:t>
            </a:r>
            <a:r>
              <a:rPr lang="en-US" dirty="0" err="1"/>
              <a:t>regexp</a:t>
            </a:r>
            <a:r>
              <a:rPr lang="en-US" dirty="0"/>
              <a:t> that is earlier in the list (higher priority) which is T_DOUBLE in this case.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4840856" y="3240743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8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09596" y="4040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977144" y="4507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68269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51230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34192" y="4033211"/>
            <a:ext cx="384502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17152" y="4033211"/>
            <a:ext cx="384501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4524433" y="401003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29571" y="3437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AFD4E8B-E658-174A-8502-77EABD01BDB0}"/>
              </a:ext>
            </a:extLst>
          </p:cNvPr>
          <p:cNvSpPr/>
          <p:nvPr/>
        </p:nvSpPr>
        <p:spPr>
          <a:xfrm>
            <a:off x="2568269" y="1190888"/>
            <a:ext cx="6074799" cy="214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What if no </a:t>
            </a:r>
            <a:r>
              <a:rPr lang="en-US" sz="1800" dirty="0" err="1"/>
              <a:t>regexp</a:t>
            </a:r>
            <a:r>
              <a:rPr lang="en-US" sz="1800" dirty="0"/>
              <a:t> matches?</a:t>
            </a:r>
          </a:p>
          <a:p>
            <a:endParaRPr lang="en-US" sz="1800" dirty="0"/>
          </a:p>
          <a:p>
            <a:r>
              <a:rPr lang="en-US" sz="1800" dirty="0"/>
              <a:t>Create a new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that matches any input.</a:t>
            </a:r>
          </a:p>
          <a:p>
            <a:endParaRPr lang="en-US" sz="1800" dirty="0"/>
          </a:p>
          <a:p>
            <a:r>
              <a:rPr lang="en-US" sz="1800" dirty="0"/>
              <a:t>Put the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as the last in the list (the lowest priority).</a:t>
            </a:r>
          </a:p>
          <a:p>
            <a:endParaRPr lang="en-US" sz="1800" dirty="0"/>
          </a:p>
          <a:p>
            <a:r>
              <a:rPr lang="en-US" sz="1800" dirty="0"/>
              <a:t>So when it matches we know there was a lexical analysis error.</a:t>
            </a:r>
          </a:p>
        </p:txBody>
      </p:sp>
    </p:spTree>
    <p:extLst>
      <p:ext uri="{BB962C8B-B14F-4D97-AF65-F5344CB8AC3E}">
        <p14:creationId xmlns:p14="http://schemas.microsoft.com/office/powerpoint/2010/main" val="22248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907446" y="443678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651140" y="446748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/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input: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result=list()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while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for all </a:t>
                </a:r>
                <a:r>
                  <a:rPr lang="en-US" sz="1800" dirty="0" err="1"/>
                  <a:t>regexps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    match(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= max(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</a:t>
                </a:r>
                <a:r>
                  <a:rPr lang="en-US" sz="1800" dirty="0" err="1"/>
                  <a:t>result.append</a:t>
                </a:r>
                <a:r>
                  <a:rPr lang="en-US" sz="1800" dirty="0"/>
                  <a:t>((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err="1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))</a:t>
                </a:r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return(result,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blipFill>
                <a:blip r:embed="rId7"/>
                <a:stretch>
                  <a:fillRect l="-1569" t="-88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/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Break ties by choosing 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value (higher priority </a:t>
                </a:r>
                <a:r>
                  <a:rPr lang="en-US" dirty="0" err="1"/>
                  <a:t>regexp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  <a:blipFill>
                <a:blip r:embed="rId8"/>
                <a:stretch>
                  <a:fillRect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1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Regexps in Lexical Analysis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Regular expressions are a concise notation for string patterns</a:t>
            </a:r>
          </a:p>
          <a:p>
            <a:pPr indent="-257175"/>
            <a:r>
              <a:rPr lang="en-US" dirty="0"/>
              <a:t>Use in lexical analysis requires small extensions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Maximal munch to handle ambiguous matches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Handle errors</a:t>
            </a:r>
          </a:p>
          <a:p>
            <a:pPr indent="-257175"/>
            <a:r>
              <a:rPr lang="en-US" dirty="0"/>
              <a:t>A good algorithm for lexical analysis will: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Require only single pass over the input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Few operations per character (lookup table for matching a </a:t>
            </a:r>
            <a:r>
              <a:rPr lang="en-US" dirty="0" err="1">
                <a:solidFill>
                  <a:srgbClr val="0070C0"/>
                </a:solidFill>
              </a:rPr>
              <a:t>regexp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Shape 156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The set of regular languages: each element is a regular language</a:t>
                </a:r>
              </a:p>
              <a:p>
                <a:pPr lvl="1" indent="-214313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Each regular language is a formal language, i.e. a set of strings</a:t>
                </a: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3000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SzPct val="25000"/>
                  <a:buNone/>
                </a:pPr>
                <a:endParaRPr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6" name="Shape 1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966" t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Shape 1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Regular Expressions and Regular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Shape 16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100" dirty="0"/>
                  <a:t>Meaning function </a:t>
                </a:r>
                <a:r>
                  <a:rPr lang="en-US" dirty="0"/>
                  <a:t>L(r)</a:t>
                </a:r>
              </a:p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L(r) = The </a:t>
                </a:r>
                <a:r>
                  <a:rPr lang="en-US" i="1" dirty="0"/>
                  <a:t>meaning</a:t>
                </a:r>
                <a:r>
                  <a:rPr lang="en-US" dirty="0"/>
                  <a:t> of </a:t>
                </a:r>
                <a:r>
                  <a:rPr lang="en-US" dirty="0" err="1"/>
                  <a:t>regexp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dirty="0"/>
                  <a:t> is the regular language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|r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3" name="Shape 1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blipFill>
                <a:blip r:embed="rId3"/>
                <a:stretch>
                  <a:fillRect l="-966" t="-2996" b="-1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Shape 1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F0E1-4B84-DD4A-A083-754DBA2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Integer: a non-empty sequence of digits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C636D-0A86-BE4A-AD3F-B69F8D2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446F6FF5-72BA-6B43-93DD-42B266864A92}"/>
              </a:ext>
            </a:extLst>
          </p:cNvPr>
          <p:cNvSpPr txBox="1"/>
          <p:nvPr/>
        </p:nvSpPr>
        <p:spPr>
          <a:xfrm>
            <a:off x="1784436" y="1815666"/>
            <a:ext cx="135967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240">
            <a:extLst>
              <a:ext uri="{FF2B5EF4-FFF2-40B4-BE49-F238E27FC236}">
                <a16:creationId xmlns:a16="http://schemas.microsoft.com/office/drawing/2014/main" id="{5C11DE07-B678-C44D-9BF6-7C52F23D21CE}"/>
              </a:ext>
            </a:extLst>
          </p:cNvPr>
          <p:cNvSpPr txBox="1"/>
          <p:nvPr/>
        </p:nvSpPr>
        <p:spPr>
          <a:xfrm>
            <a:off x="3032791" y="1815666"/>
            <a:ext cx="36940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(0|1|2|3|4|5|6|7|8|9)</a:t>
            </a:r>
          </a:p>
        </p:txBody>
      </p:sp>
      <p:sp>
        <p:nvSpPr>
          <p:cNvPr id="6" name="Shape 241">
            <a:extLst>
              <a:ext uri="{FF2B5EF4-FFF2-40B4-BE49-F238E27FC236}">
                <a16:creationId xmlns:a16="http://schemas.microsoft.com/office/drawing/2014/main" id="{F92F33A0-17CF-A445-989B-502D529BF8CC}"/>
              </a:ext>
            </a:extLst>
          </p:cNvPr>
          <p:cNvSpPr txBox="1"/>
          <p:nvPr/>
        </p:nvSpPr>
        <p:spPr>
          <a:xfrm>
            <a:off x="1431235" y="2889310"/>
            <a:ext cx="268455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{digit}{digit}*</a:t>
            </a:r>
          </a:p>
        </p:txBody>
      </p:sp>
      <p:sp>
        <p:nvSpPr>
          <p:cNvPr id="7" name="Shape 242">
            <a:extLst>
              <a:ext uri="{FF2B5EF4-FFF2-40B4-BE49-F238E27FC236}">
                <a16:creationId xmlns:a16="http://schemas.microsoft.com/office/drawing/2014/main" id="{F2C18D51-65AB-6348-A7A3-753BB113726E}"/>
              </a:ext>
            </a:extLst>
          </p:cNvPr>
          <p:cNvSpPr txBox="1"/>
          <p:nvPr/>
        </p:nvSpPr>
        <p:spPr>
          <a:xfrm>
            <a:off x="4646552" y="2889310"/>
            <a:ext cx="1483904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{digit}+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B20363B-1D4B-3546-9582-26193E76F3BC}"/>
              </a:ext>
            </a:extLst>
          </p:cNvPr>
          <p:cNvSpPr/>
          <p:nvPr/>
        </p:nvSpPr>
        <p:spPr>
          <a:xfrm>
            <a:off x="4222143" y="2997254"/>
            <a:ext cx="318052" cy="22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C2A-8D9A-144B-A5F2-FD4E043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Identifier: sequence of letters or digits, starting with a letter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C68FB-5C53-0244-86C6-CE9BD11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sp>
        <p:nvSpPr>
          <p:cNvPr id="4" name="Shape 324">
            <a:extLst>
              <a:ext uri="{FF2B5EF4-FFF2-40B4-BE49-F238E27FC236}">
                <a16:creationId xmlns:a16="http://schemas.microsoft.com/office/drawing/2014/main" id="{0AA025A0-FC2E-B14E-8DA3-B16C105A14DC}"/>
              </a:ext>
            </a:extLst>
          </p:cNvPr>
          <p:cNvSpPr txBox="1"/>
          <p:nvPr/>
        </p:nvSpPr>
        <p:spPr>
          <a:xfrm>
            <a:off x="2623931" y="1607034"/>
            <a:ext cx="140377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325">
            <a:extLst>
              <a:ext uri="{FF2B5EF4-FFF2-40B4-BE49-F238E27FC236}">
                <a16:creationId xmlns:a16="http://schemas.microsoft.com/office/drawing/2014/main" id="{BE66359F-35F3-6547-BF7E-A51771E30D8C}"/>
              </a:ext>
            </a:extLst>
          </p:cNvPr>
          <p:cNvSpPr txBox="1"/>
          <p:nvPr/>
        </p:nvSpPr>
        <p:spPr>
          <a:xfrm>
            <a:off x="1964645" y="3261349"/>
            <a:ext cx="47554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{letter}({letter}|{digit})*</a:t>
            </a:r>
          </a:p>
        </p:txBody>
      </p:sp>
      <p:sp>
        <p:nvSpPr>
          <p:cNvPr id="6" name="Shape 326">
            <a:extLst>
              <a:ext uri="{FF2B5EF4-FFF2-40B4-BE49-F238E27FC236}">
                <a16:creationId xmlns:a16="http://schemas.microsoft.com/office/drawing/2014/main" id="{55919068-A8C6-DF49-9186-444C19B93C47}"/>
              </a:ext>
            </a:extLst>
          </p:cNvPr>
          <p:cNvSpPr txBox="1"/>
          <p:nvPr/>
        </p:nvSpPr>
        <p:spPr>
          <a:xfrm>
            <a:off x="2463504" y="2032549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letter =</a:t>
            </a:r>
          </a:p>
        </p:txBody>
      </p:sp>
      <p:sp>
        <p:nvSpPr>
          <p:cNvPr id="7" name="Shape 327">
            <a:extLst>
              <a:ext uri="{FF2B5EF4-FFF2-40B4-BE49-F238E27FC236}">
                <a16:creationId xmlns:a16="http://schemas.microsoft.com/office/drawing/2014/main" id="{C9E72A65-AB9A-5A4E-9CF7-1480E371F603}"/>
              </a:ext>
            </a:extLst>
          </p:cNvPr>
          <p:cNvSpPr txBox="1"/>
          <p:nvPr/>
        </p:nvSpPr>
        <p:spPr>
          <a:xfrm>
            <a:off x="3838417" y="1607034"/>
            <a:ext cx="1007879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[0-9]</a:t>
            </a:r>
          </a:p>
        </p:txBody>
      </p:sp>
      <p:sp>
        <p:nvSpPr>
          <p:cNvPr id="8" name="Shape 328">
            <a:extLst>
              <a:ext uri="{FF2B5EF4-FFF2-40B4-BE49-F238E27FC236}">
                <a16:creationId xmlns:a16="http://schemas.microsoft.com/office/drawing/2014/main" id="{83D1F742-BABB-EE4D-B32B-D2450D023D2F}"/>
              </a:ext>
            </a:extLst>
          </p:cNvPr>
          <p:cNvSpPr txBox="1"/>
          <p:nvPr/>
        </p:nvSpPr>
        <p:spPr>
          <a:xfrm>
            <a:off x="3820071" y="2031730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[a-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zA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-Z]</a:t>
            </a:r>
          </a:p>
        </p:txBody>
      </p:sp>
    </p:spTree>
    <p:extLst>
      <p:ext uri="{BB962C8B-B14F-4D97-AF65-F5344CB8AC3E}">
        <p14:creationId xmlns:p14="http://schemas.microsoft.com/office/powerpoint/2010/main" val="22077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Whitespace: a non-empty sequence of blanks, newlines and tabs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10" name="Shape 367">
            <a:extLst>
              <a:ext uri="{FF2B5EF4-FFF2-40B4-BE49-F238E27FC236}">
                <a16:creationId xmlns:a16="http://schemas.microsoft.com/office/drawing/2014/main" id="{1F9F72E2-E96D-1045-AC38-FA4F911CD028}"/>
              </a:ext>
            </a:extLst>
          </p:cNvPr>
          <p:cNvSpPr txBox="1"/>
          <p:nvPr/>
        </p:nvSpPr>
        <p:spPr>
          <a:xfrm>
            <a:off x="3135848" y="2133225"/>
            <a:ext cx="287230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(" "|"\t"|"\n")+</a:t>
            </a:r>
          </a:p>
        </p:txBody>
      </p:sp>
    </p:spTree>
    <p:extLst>
      <p:ext uri="{BB962C8B-B14F-4D97-AF65-F5344CB8AC3E}">
        <p14:creationId xmlns:p14="http://schemas.microsoft.com/office/powerpoint/2010/main" val="3793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definition for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  <p:sp>
        <p:nvSpPr>
          <p:cNvPr id="4" name="Shape 387">
            <a:extLst>
              <a:ext uri="{FF2B5EF4-FFF2-40B4-BE49-F238E27FC236}">
                <a16:creationId xmlns:a16="http://schemas.microsoft.com/office/drawing/2014/main" id="{EEAA837F-414F-C845-BDB7-1FED4D23449A}"/>
              </a:ext>
            </a:extLst>
          </p:cNvPr>
          <p:cNvSpPr txBox="1"/>
          <p:nvPr/>
        </p:nvSpPr>
        <p:spPr>
          <a:xfrm>
            <a:off x="697833" y="1268016"/>
            <a:ext cx="23793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 [0-9]</a:t>
            </a:r>
          </a:p>
        </p:txBody>
      </p:sp>
      <p:sp>
        <p:nvSpPr>
          <p:cNvPr id="5" name="Shape 388">
            <a:extLst>
              <a:ext uri="{FF2B5EF4-FFF2-40B4-BE49-F238E27FC236}">
                <a16:creationId xmlns:a16="http://schemas.microsoft.com/office/drawing/2014/main" id="{DA5BD441-62FD-D34F-B42F-56FC4283CBE4}"/>
              </a:ext>
            </a:extLst>
          </p:cNvPr>
          <p:cNvSpPr txBox="1"/>
          <p:nvPr/>
        </p:nvSpPr>
        <p:spPr>
          <a:xfrm>
            <a:off x="697832" y="1796065"/>
            <a:ext cx="280074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digits = [0-9]+</a:t>
            </a:r>
          </a:p>
        </p:txBody>
      </p:sp>
      <p:sp>
        <p:nvSpPr>
          <p:cNvPr id="6" name="Shape 389">
            <a:extLst>
              <a:ext uri="{FF2B5EF4-FFF2-40B4-BE49-F238E27FC236}">
                <a16:creationId xmlns:a16="http://schemas.microsoft.com/office/drawing/2014/main" id="{D0C36BF4-0D9D-1F49-AED5-CD6D257AA884}"/>
              </a:ext>
            </a:extLst>
          </p:cNvPr>
          <p:cNvSpPr txBox="1"/>
          <p:nvPr/>
        </p:nvSpPr>
        <p:spPr>
          <a:xfrm>
            <a:off x="697832" y="2290891"/>
            <a:ext cx="480447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("."{digits})?</a:t>
            </a:r>
          </a:p>
        </p:txBody>
      </p:sp>
      <p:sp>
        <p:nvSpPr>
          <p:cNvPr id="7" name="Shape 390">
            <a:extLst>
              <a:ext uri="{FF2B5EF4-FFF2-40B4-BE49-F238E27FC236}">
                <a16:creationId xmlns:a16="http://schemas.microsoft.com/office/drawing/2014/main" id="{E911899C-24AE-0F49-ACF5-E9AC793C6A30}"/>
              </a:ext>
            </a:extLst>
          </p:cNvPr>
          <p:cNvSpPr txBox="1"/>
          <p:nvPr/>
        </p:nvSpPr>
        <p:spPr>
          <a:xfrm>
            <a:off x="690868" y="2781541"/>
            <a:ext cx="619496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((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e|E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)(\+|\-)?{digits})?</a:t>
            </a:r>
          </a:p>
        </p:txBody>
      </p:sp>
      <p:sp>
        <p:nvSpPr>
          <p:cNvPr id="8" name="Shape 391">
            <a:extLst>
              <a:ext uri="{FF2B5EF4-FFF2-40B4-BE49-F238E27FC236}">
                <a16:creationId xmlns:a16="http://schemas.microsoft.com/office/drawing/2014/main" id="{BE91B85B-4987-E04D-AD25-C420E0B2B1D4}"/>
              </a:ext>
            </a:extLst>
          </p:cNvPr>
          <p:cNvSpPr txBox="1"/>
          <p:nvPr/>
        </p:nvSpPr>
        <p:spPr>
          <a:xfrm>
            <a:off x="690868" y="3272191"/>
            <a:ext cx="609954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num = {digits}{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</a:t>
            </a:r>
          </a:p>
        </p:txBody>
      </p:sp>
      <p:sp>
        <p:nvSpPr>
          <p:cNvPr id="9" name="Shape 392">
            <a:extLst>
              <a:ext uri="{FF2B5EF4-FFF2-40B4-BE49-F238E27FC236}">
                <a16:creationId xmlns:a16="http://schemas.microsoft.com/office/drawing/2014/main" id="{1F6BCBA5-1FE4-804F-84E7-034F0D0435A4}"/>
              </a:ext>
            </a:extLst>
          </p:cNvPr>
          <p:cNvSpPr txBox="1"/>
          <p:nvPr/>
        </p:nvSpPr>
        <p:spPr>
          <a:xfrm>
            <a:off x="697832" y="3888170"/>
            <a:ext cx="51369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345, 345.04 , 2e-7, 2e7, 2e+7, 3.14e5</a:t>
            </a:r>
          </a:p>
        </p:txBody>
      </p:sp>
    </p:spTree>
    <p:extLst>
      <p:ext uri="{BB962C8B-B14F-4D97-AF65-F5344CB8AC3E}">
        <p14:creationId xmlns:p14="http://schemas.microsoft.com/office/powerpoint/2010/main" val="29257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54471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  <a:sym typeface="Symbol" charset="2"/>
                            </a:rPr>
                            <a:t>(b|c)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</m:t>
                              </m:r>
                              <m:r>
                                <a:rPr kumimoji="0" lang="en-US" sz="1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54471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470588" r="-1550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1170000" r="-155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30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010-24B0-6440-B900-A8257C49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for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284811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1068</Words>
  <Application>Microsoft Macintosh PowerPoint</Application>
  <PresentationFormat>On-screen Show (16:9)</PresentationFormat>
  <Paragraphs>262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Courier</vt:lpstr>
      <vt:lpstr>Times</vt:lpstr>
      <vt:lpstr>Office Theme</vt:lpstr>
      <vt:lpstr>Lexical Analysis</vt:lpstr>
      <vt:lpstr>Regular Languages</vt:lpstr>
      <vt:lpstr>Regular Expressions and Regular Languages</vt:lpstr>
      <vt:lpstr>Integer: a non-empty sequence of digits</vt:lpstr>
      <vt:lpstr>Identifier: sequence of letters or digits, starting with a letter</vt:lpstr>
      <vt:lpstr>Whitespace: a non-empty sequence of blanks, newlines and tabs</vt:lpstr>
      <vt:lpstr>Pattern definition for numbers</vt:lpstr>
      <vt:lpstr>Lex regular expressions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Regexps in 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60</cp:revision>
  <cp:lastPrinted>2019-05-21T15:35:04Z</cp:lastPrinted>
  <dcterms:modified xsi:type="dcterms:W3CDTF">2020-09-14T04:18:02Z</dcterms:modified>
</cp:coreProperties>
</file>