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437" r:id="rId2"/>
    <p:sldId id="323" r:id="rId3"/>
    <p:sldId id="324" r:id="rId4"/>
    <p:sldId id="32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436" r:id="rId20"/>
    <p:sldId id="307" r:id="rId21"/>
    <p:sldId id="308" r:id="rId22"/>
    <p:sldId id="309" r:id="rId23"/>
    <p:sldId id="310" r:id="rId24"/>
    <p:sldId id="320" r:id="rId25"/>
    <p:sldId id="312" r:id="rId26"/>
    <p:sldId id="313" r:id="rId27"/>
    <p:sldId id="418" r:id="rId28"/>
    <p:sldId id="314" r:id="rId29"/>
    <p:sldId id="438" r:id="rId30"/>
    <p:sldId id="422" r:id="rId31"/>
    <p:sldId id="423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69" autoAdjust="0"/>
    <p:restoredTop sz="90941"/>
  </p:normalViewPr>
  <p:slideViewPr>
    <p:cSldViewPr>
      <p:cViewPr varScale="1">
        <p:scale>
          <a:sx n="112" d="100"/>
          <a:sy n="112" d="100"/>
        </p:scale>
        <p:origin x="9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796E-8218-104C-80DE-FD5737E53010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48FC3-B538-4F4B-AFF2-2B55339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63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B0125C-3701-A74B-97C8-568D464AB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7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03E1A-9B5A-724B-9746-A6A5F728456C}" type="slidenum">
              <a:rPr lang="en-US"/>
              <a:pPr/>
              <a:t>10</a:t>
            </a:fld>
            <a:endParaRPr lang="en-US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D1DF3-30B1-D043-AE97-D983E3ABF097}" type="slidenum">
              <a:rPr lang="en-US"/>
              <a:pPr/>
              <a:t>11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99313C-66C0-9C49-BB61-412F16DBAE65}" type="slidenum">
              <a:rPr lang="en-US"/>
              <a:pPr/>
              <a:t>12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37702B-73BA-9A47-899C-1864247EA8C2}" type="slidenum">
              <a:rPr lang="en-US"/>
              <a:pPr/>
              <a:t>13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FE98F4-AC90-A947-A6E7-B8A7DD356C27}" type="slidenum">
              <a:rPr lang="en-US"/>
              <a:pPr/>
              <a:t>14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053EC0-AF1B-0549-9CA4-71C3902AF2CB}" type="slidenum">
              <a:rPr lang="en-US"/>
              <a:pPr/>
              <a:t>15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963A9-BAD9-854C-8C8B-E1CCB84930CA}" type="slidenum">
              <a:rPr lang="en-US"/>
              <a:pPr/>
              <a:t>16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7083F-058C-B64A-B93E-2EEAB4395DAC}" type="slidenum">
              <a:rPr lang="en-US"/>
              <a:pPr/>
              <a:t>17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7D770-8CBA-D04B-BA22-9969B20F56B0}" type="slidenum">
              <a:rPr lang="en-US"/>
              <a:pPr/>
              <a:t>18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7D770-8CBA-D04B-BA22-9969B20F56B0}" type="slidenum">
              <a:rPr lang="en-US"/>
              <a:pPr/>
              <a:t>19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50165-5FDD-254A-856F-A1C63F6D4594}" type="slidenum">
              <a:rPr lang="en-US"/>
              <a:pPr/>
              <a:t>2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A83DAA-A949-F544-A2F8-0850DB9E22D8}" type="slidenum">
              <a:rPr lang="en-US"/>
              <a:pPr/>
              <a:t>20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F61FD-DA10-1149-928D-98D22604779C}" type="slidenum">
              <a:rPr lang="en-US"/>
              <a:pPr/>
              <a:t>21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0F640E-0C4B-4748-B32F-9CF974C29498}" type="slidenum">
              <a:rPr lang="en-US"/>
              <a:pPr/>
              <a:t>22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628D7-9B82-5B46-A8B9-E7F3A5B24581}" type="slidenum">
              <a:rPr lang="en-US"/>
              <a:pPr/>
              <a:t>23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3D0DE2-86F3-1F4C-850A-9CD42ABB3754}" type="slidenum">
              <a:rPr lang="en-US"/>
              <a:pPr/>
              <a:t>24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8B0078-15D6-8F42-AEFE-3E0738528B9D}" type="slidenum">
              <a:rPr lang="en-US"/>
              <a:pPr/>
              <a:t>25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A8329-0305-E343-855A-75FBD3B295B8}" type="slidenum">
              <a:rPr lang="en-US"/>
              <a:pPr/>
              <a:t>26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C726C-4548-CF40-91C3-BFEECF01283D}" type="slidenum">
              <a:rPr lang="en-US"/>
              <a:pPr/>
              <a:t>27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74B1E-2F88-464C-9900-361B4F7F3B6F}" type="slidenum">
              <a:rPr lang="en-US"/>
              <a:pPr/>
              <a:t>28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3E5B1-F615-4140-B2FC-001A0110C48D}" type="slidenum">
              <a:rPr lang="en-US"/>
              <a:pPr/>
              <a:t>3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3C82E4-8A0A-0840-8FB3-07F896F5C2E8}" type="slidenum">
              <a:rPr lang="en-US"/>
              <a:pPr/>
              <a:t>4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84A40-17F7-FD4E-888D-69C7C8C776CE}" type="slidenum">
              <a:rPr lang="en-US"/>
              <a:pPr/>
              <a:t>5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95164-9477-5E47-85D4-7E8AA9BBE6A3}" type="slidenum">
              <a:rPr lang="en-US"/>
              <a:pPr/>
              <a:t>6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4D80E1-27A2-EC43-A491-E45104B64DE5}" type="slidenum">
              <a:rPr lang="en-US"/>
              <a:pPr/>
              <a:t>7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EA1D3-4613-D94B-B3E0-EB37DF97397C}" type="slidenum">
              <a:rPr lang="en-US"/>
              <a:pPr/>
              <a:t>8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13B6-D5A8-9640-9818-202149C10FE4}" type="slidenum">
              <a:rPr lang="en-US"/>
              <a:pPr/>
              <a:t>9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5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9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5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4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6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2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2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5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1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8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3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LR Parsing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LR2: LR(0) Parsing</a:t>
            </a:r>
          </a:p>
        </p:txBody>
      </p:sp>
    </p:spTree>
    <p:extLst>
      <p:ext uri="{BB962C8B-B14F-4D97-AF65-F5344CB8AC3E}">
        <p14:creationId xmlns:p14="http://schemas.microsoft.com/office/powerpoint/2010/main" val="87851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“(id)*id”</a:t>
            </a:r>
          </a:p>
        </p:txBody>
      </p:sp>
      <p:graphicFrame>
        <p:nvGraphicFramePr>
          <p:cNvPr id="115715" name="Group 3"/>
          <p:cNvGraphicFramePr>
            <a:graphicFrameLocks noGrp="1"/>
          </p:cNvGraphicFramePr>
          <p:nvPr>
            <p:ph idx="1"/>
          </p:nvPr>
        </p:nvGraphicFramePr>
        <p:xfrm>
          <a:off x="1371600" y="1524000"/>
          <a:ext cx="7315200" cy="4632960"/>
        </p:xfrm>
        <a:graphic>
          <a:graphicData uri="http://schemas.openxmlformats.org/drawingml/2006/table">
            <a:tbl>
              <a:tblPr/>
              <a:tblGrid>
                <a:gridCol w="14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0 5 8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0 5 1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0 5 6 7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id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S5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S8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3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F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, 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[5,F]=1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 T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F,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[5,T]=6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S7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4 F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(T),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 6 5,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[0,F]=1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[0,T]=2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5BDD-415C-194D-A4BE-21D6D3B5910E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“(id)*id”</a:t>
            </a:r>
          </a:p>
        </p:txBody>
      </p:sp>
      <p:graphicFrame>
        <p:nvGraphicFramePr>
          <p:cNvPr id="116739" name="Group 3"/>
          <p:cNvGraphicFramePr>
            <a:graphicFrameLocks noGrp="1"/>
          </p:cNvGraphicFramePr>
          <p:nvPr>
            <p:ph idx="1"/>
          </p:nvPr>
        </p:nvGraphicFramePr>
        <p:xfrm>
          <a:off x="1371600" y="1524000"/>
          <a:ext cx="7315200" cy="4632960"/>
        </p:xfrm>
        <a:graphic>
          <a:graphicData uri="http://schemas.openxmlformats.org/drawingml/2006/table">
            <a:tbl>
              <a:tblPr/>
              <a:tblGrid>
                <a:gridCol w="14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0 5 6 7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id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S5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S8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3 F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id, 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goto [5,F]=1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 T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F,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[5,T]=6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S7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4 F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(T),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 6 5, goto [0,F]=1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[0,T]=2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43-16A0-8F40-A7B5-21B3573899F2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116754" name="Group 18"/>
          <p:cNvGraphicFramePr>
            <a:graphicFrameLocks noGrp="1"/>
          </p:cNvGraphicFramePr>
          <p:nvPr/>
        </p:nvGraphicFramePr>
        <p:xfrm>
          <a:off x="5181600" y="228600"/>
          <a:ext cx="3810000" cy="3352800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6859" name="Group 123"/>
          <p:cNvGraphicFramePr>
            <a:graphicFrameLocks noGrp="1"/>
          </p:cNvGraphicFramePr>
          <p:nvPr/>
        </p:nvGraphicFramePr>
        <p:xfrm>
          <a:off x="304800" y="152400"/>
          <a:ext cx="1905000" cy="1981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“(id)*id”</a:t>
            </a:r>
          </a:p>
        </p:txBody>
      </p:sp>
      <p:graphicFrame>
        <p:nvGraphicFramePr>
          <p:cNvPr id="117763" name="Group 3"/>
          <p:cNvGraphicFramePr>
            <a:graphicFrameLocks noGrp="1"/>
          </p:cNvGraphicFramePr>
          <p:nvPr>
            <p:ph idx="1"/>
          </p:nvPr>
        </p:nvGraphicFramePr>
        <p:xfrm>
          <a:off x="1379538" y="2008188"/>
          <a:ext cx="7010400" cy="4047173"/>
        </p:xfrm>
        <a:graphic>
          <a:graphicData uri="http://schemas.openxmlformats.org/drawingml/2006/table">
            <a:tbl>
              <a:tblPr/>
              <a:tblGrid>
                <a:gridCol w="1455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[0,T]=2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S3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S8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3 F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goto [3,F]=4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2 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T *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4 3 2, goto [0,T]=2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92FFF-EBA4-CC4B-9504-3EF6BEED0F26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“(id)*id”</a:t>
            </a:r>
          </a:p>
        </p:txBody>
      </p:sp>
      <p:graphicFrame>
        <p:nvGraphicFramePr>
          <p:cNvPr id="118787" name="Group 3"/>
          <p:cNvGraphicFramePr>
            <a:graphicFrameLocks noGrp="1"/>
          </p:cNvGraphicFramePr>
          <p:nvPr>
            <p:ph idx="1"/>
          </p:nvPr>
        </p:nvGraphicFramePr>
        <p:xfrm>
          <a:off x="1379538" y="2008188"/>
          <a:ext cx="7010400" cy="4047173"/>
        </p:xfrm>
        <a:graphic>
          <a:graphicData uri="http://schemas.openxmlformats.org/drawingml/2006/table">
            <a:tbl>
              <a:tblPr/>
              <a:tblGrid>
                <a:gridCol w="1455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[0,T]=2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S3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S8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3 F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id,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goto [3,F]=4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2 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T *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4 3 2, goto [0,T]=2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932B-93C9-4241-9E3F-2E836DFF507C}" type="slidenum">
              <a:rPr lang="en-US"/>
              <a:pPr/>
              <a:t>13</a:t>
            </a:fld>
            <a:endParaRPr lang="en-US"/>
          </a:p>
        </p:txBody>
      </p:sp>
      <p:graphicFrame>
        <p:nvGraphicFramePr>
          <p:cNvPr id="118802" name="Group 18"/>
          <p:cNvGraphicFramePr>
            <a:graphicFrameLocks noGrp="1"/>
          </p:cNvGraphicFramePr>
          <p:nvPr/>
        </p:nvGraphicFramePr>
        <p:xfrm>
          <a:off x="5181600" y="228600"/>
          <a:ext cx="3810000" cy="3352800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8907" name="Group 123"/>
          <p:cNvGraphicFramePr>
            <a:graphicFrameLocks noGrp="1"/>
          </p:cNvGraphicFramePr>
          <p:nvPr/>
        </p:nvGraphicFramePr>
        <p:xfrm>
          <a:off x="304800" y="152400"/>
          <a:ext cx="1905000" cy="1981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Tracing LR: </a:t>
            </a:r>
            <a:r>
              <a:rPr lang="en-US" sz="4000" b="1"/>
              <a:t>action</a:t>
            </a:r>
            <a:r>
              <a:rPr lang="en-US" sz="4000"/>
              <a:t>[</a:t>
            </a:r>
            <a:r>
              <a:rPr lang="en-US" sz="4000" i="1"/>
              <a:t>s</a:t>
            </a:r>
            <a:r>
              <a:rPr lang="en-US" sz="4000"/>
              <a:t>, </a:t>
            </a:r>
            <a:r>
              <a:rPr lang="en-US" sz="4000" i="1"/>
              <a:t>a</a:t>
            </a:r>
            <a:r>
              <a:rPr lang="en-US" sz="4000"/>
              <a:t>]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case </a:t>
            </a:r>
            <a:r>
              <a:rPr lang="en-US" sz="2800" b="1"/>
              <a:t>shift</a:t>
            </a:r>
            <a:r>
              <a:rPr lang="en-US" sz="2800"/>
              <a:t> </a:t>
            </a:r>
            <a:r>
              <a:rPr lang="en-US" sz="2800" i="1"/>
              <a:t>u</a:t>
            </a:r>
            <a:r>
              <a:rPr lang="en-US" sz="280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push state </a:t>
            </a:r>
            <a:r>
              <a:rPr lang="en-US" sz="2400" i="1"/>
              <a:t>u</a:t>
            </a:r>
            <a:r>
              <a:rPr lang="en-US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read new </a:t>
            </a:r>
            <a:r>
              <a:rPr lang="en-US" sz="2400" i="1"/>
              <a:t>a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800"/>
              <a:t>case </a:t>
            </a:r>
            <a:r>
              <a:rPr lang="en-US" sz="2800" b="1"/>
              <a:t>reduce</a:t>
            </a:r>
            <a:r>
              <a:rPr lang="en-US" sz="2800"/>
              <a:t> </a:t>
            </a:r>
            <a:r>
              <a:rPr lang="en-US" sz="2800" i="1"/>
              <a:t>r</a:t>
            </a:r>
            <a:r>
              <a:rPr lang="en-US" sz="280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lookup production </a:t>
            </a:r>
            <a:r>
              <a:rPr lang="en-US" sz="2400" i="1"/>
              <a:t>r</a:t>
            </a:r>
            <a:r>
              <a:rPr lang="en-US" sz="2400"/>
              <a:t>: </a:t>
            </a:r>
            <a:r>
              <a:rPr lang="en-US" sz="2400" i="1"/>
              <a:t>X</a:t>
            </a:r>
            <a:r>
              <a:rPr lang="en-US" sz="2400"/>
              <a:t> </a:t>
            </a:r>
            <a:r>
              <a:rPr lang="en-US" sz="1800" b="1">
                <a:sym typeface="Symbol" charset="2"/>
              </a:rPr>
              <a:t></a:t>
            </a:r>
            <a:r>
              <a:rPr lang="en-US" sz="2400"/>
              <a:t> </a:t>
            </a:r>
            <a:r>
              <a:rPr lang="en-US" sz="2400" i="1"/>
              <a:t>Y</a:t>
            </a:r>
            <a:r>
              <a:rPr lang="en-US" sz="2400" i="1" baseline="-25000"/>
              <a:t>1</a:t>
            </a:r>
            <a:r>
              <a:rPr lang="en-US" sz="2400" i="1"/>
              <a:t>..Y</a:t>
            </a:r>
            <a:r>
              <a:rPr lang="en-US" sz="2400" i="1" baseline="-25000"/>
              <a:t>k</a:t>
            </a:r>
            <a:r>
              <a:rPr lang="en-US" sz="2400"/>
              <a:t>;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pop </a:t>
            </a:r>
            <a:r>
              <a:rPr lang="en-US" sz="2400" i="1"/>
              <a:t>k</a:t>
            </a:r>
            <a:r>
              <a:rPr lang="en-US" sz="2400"/>
              <a:t> states, find state </a:t>
            </a:r>
            <a:r>
              <a:rPr lang="en-US" sz="2400" i="1"/>
              <a:t>u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push </a:t>
            </a:r>
            <a:r>
              <a:rPr lang="en-US" sz="2400" b="1"/>
              <a:t>goto</a:t>
            </a:r>
            <a:r>
              <a:rPr lang="en-US" sz="2400"/>
              <a:t>[</a:t>
            </a:r>
            <a:r>
              <a:rPr lang="en-US" sz="2400" i="1"/>
              <a:t>u</a:t>
            </a:r>
            <a:r>
              <a:rPr lang="en-US" sz="2400"/>
              <a:t>, </a:t>
            </a:r>
            <a:r>
              <a:rPr lang="en-US" sz="2400" i="1"/>
              <a:t>X</a:t>
            </a:r>
            <a:r>
              <a:rPr lang="en-US" sz="2400"/>
              <a:t>]</a:t>
            </a:r>
          </a:p>
          <a:p>
            <a:pPr>
              <a:lnSpc>
                <a:spcPct val="90000"/>
              </a:lnSpc>
            </a:pPr>
            <a:r>
              <a:rPr lang="en-US" sz="2800"/>
              <a:t>case </a:t>
            </a:r>
            <a:r>
              <a:rPr lang="en-US" sz="2800" b="1"/>
              <a:t>accept</a:t>
            </a:r>
            <a:r>
              <a:rPr lang="en-US" sz="2800"/>
              <a:t>: done </a:t>
            </a:r>
          </a:p>
          <a:p>
            <a:pPr>
              <a:lnSpc>
                <a:spcPct val="90000"/>
              </a:lnSpc>
            </a:pPr>
            <a:r>
              <a:rPr lang="en-US" sz="2800"/>
              <a:t>no entry in action table: </a:t>
            </a:r>
            <a:r>
              <a:rPr lang="en-US" sz="2800" b="1"/>
              <a:t>error</a:t>
            </a:r>
            <a:endParaRPr lang="en-US" sz="280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2C32-6688-3E41-BC77-43DE742DA24A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set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Each set is a parser state</a:t>
            </a:r>
          </a:p>
          <a:p>
            <a:pPr>
              <a:lnSpc>
                <a:spcPct val="90000"/>
              </a:lnSpc>
            </a:pPr>
            <a:r>
              <a:rPr lang="en-US" sz="2800"/>
              <a:t>We use the notion of a dotted rule or item: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			T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 b="1"/>
              <a:t>T * 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 b="1"/>
              <a:t> F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The dot is before </a:t>
            </a:r>
            <a:r>
              <a:rPr lang="en-US" sz="2800" b="1"/>
              <a:t>F</a:t>
            </a:r>
            <a:r>
              <a:rPr lang="en-US" sz="2800"/>
              <a:t>, so we predict all rules with </a:t>
            </a:r>
            <a:r>
              <a:rPr lang="en-US" sz="2800" b="1"/>
              <a:t>F</a:t>
            </a:r>
            <a:r>
              <a:rPr lang="en-US" sz="2800"/>
              <a:t> as the left-hand side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			T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 b="1"/>
              <a:t>T * 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 b="1"/>
              <a:t> 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			F </a:t>
            </a:r>
            <a:r>
              <a:rPr lang="en-US" sz="2800" b="1">
                <a:sym typeface="Symbol" charset="2"/>
              </a:rPr>
              <a:t>  ( </a:t>
            </a:r>
            <a:r>
              <a:rPr lang="en-US" sz="2800" b="1"/>
              <a:t>T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/>
              <a:t>			F </a:t>
            </a:r>
            <a:r>
              <a:rPr lang="en-US" sz="2800" b="1">
                <a:sym typeface="Symbol" charset="2"/>
              </a:rPr>
              <a:t>  id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This creates a configuration set (or item set)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Like NFA-to-DFA conversion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B13-AF93-4640-9DF3-1FA4230DED52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Closure property:</a:t>
            </a:r>
          </a:p>
          <a:p>
            <a:pPr>
              <a:lnSpc>
                <a:spcPct val="90000"/>
              </a:lnSpc>
            </a:pPr>
            <a:r>
              <a:rPr lang="en-US"/>
              <a:t>If </a:t>
            </a:r>
            <a:r>
              <a:rPr lang="en-US" b="1"/>
              <a:t>T </a:t>
            </a:r>
            <a:r>
              <a:rPr lang="en-US" b="1">
                <a:sym typeface="Symbol" charset="2"/>
              </a:rPr>
              <a:t> X</a:t>
            </a:r>
            <a:r>
              <a:rPr lang="en-US" b="1" baseline="-25000">
                <a:sym typeface="Symbol" charset="2"/>
              </a:rPr>
              <a:t>1 </a:t>
            </a:r>
            <a:r>
              <a:rPr lang="en-US" b="1">
                <a:sym typeface="Symbol" charset="2"/>
              </a:rPr>
              <a:t>… X</a:t>
            </a:r>
            <a:r>
              <a:rPr lang="en-US" b="1" baseline="-25000">
                <a:sym typeface="Symbol" charset="2"/>
              </a:rPr>
              <a:t>i</a:t>
            </a:r>
            <a:r>
              <a:rPr lang="en-US" b="1">
                <a:sym typeface="Symbol" charset="2"/>
              </a:rPr>
              <a:t>  X</a:t>
            </a:r>
            <a:r>
              <a:rPr lang="en-US" b="1" baseline="-25000">
                <a:sym typeface="Symbol" charset="2"/>
              </a:rPr>
              <a:t>i+1</a:t>
            </a:r>
            <a:r>
              <a:rPr lang="en-US" b="1">
                <a:sym typeface="Symbol" charset="2"/>
              </a:rPr>
              <a:t> … X</a:t>
            </a:r>
            <a:r>
              <a:rPr lang="en-US" b="1" baseline="-25000">
                <a:sym typeface="Symbol" charset="2"/>
              </a:rPr>
              <a:t>n</a:t>
            </a:r>
            <a:r>
              <a:rPr lang="en-US">
                <a:sym typeface="Symbol" charset="2"/>
              </a:rPr>
              <a:t> is in set, and </a:t>
            </a:r>
            <a:r>
              <a:rPr lang="en-US" b="1">
                <a:sym typeface="Symbol" charset="2"/>
              </a:rPr>
              <a:t>X</a:t>
            </a:r>
            <a:r>
              <a:rPr lang="en-US" b="1" baseline="-25000">
                <a:sym typeface="Symbol" charset="2"/>
              </a:rPr>
              <a:t>i+1</a:t>
            </a:r>
            <a:r>
              <a:rPr lang="en-US">
                <a:sym typeface="Symbol" charset="2"/>
              </a:rPr>
              <a:t> is a nonterminal, then </a:t>
            </a:r>
            <a:br>
              <a:rPr lang="en-US">
                <a:sym typeface="Symbol" charset="2"/>
              </a:rPr>
            </a:br>
            <a:r>
              <a:rPr lang="en-US" b="1">
                <a:sym typeface="Symbol" charset="2"/>
              </a:rPr>
              <a:t>X</a:t>
            </a:r>
            <a:r>
              <a:rPr lang="en-US" b="1" baseline="-25000">
                <a:sym typeface="Symbol" charset="2"/>
              </a:rPr>
              <a:t>i+1 </a:t>
            </a:r>
            <a:r>
              <a:rPr lang="en-US" b="1">
                <a:sym typeface="Symbol" charset="2"/>
              </a:rPr>
              <a:t>  Y</a:t>
            </a:r>
            <a:r>
              <a:rPr lang="en-US" b="1" baseline="-25000">
                <a:sym typeface="Symbol" charset="2"/>
              </a:rPr>
              <a:t>1 </a:t>
            </a:r>
            <a:r>
              <a:rPr lang="en-US" b="1">
                <a:sym typeface="Symbol" charset="2"/>
              </a:rPr>
              <a:t>… Y</a:t>
            </a:r>
            <a:r>
              <a:rPr lang="en-US" b="1" baseline="-25000">
                <a:sym typeface="Symbol" charset="2"/>
              </a:rPr>
              <a:t>m </a:t>
            </a:r>
            <a:r>
              <a:rPr lang="en-US">
                <a:sym typeface="Symbol" charset="2"/>
              </a:rPr>
              <a:t>is in the set as well for all productions </a:t>
            </a:r>
            <a:r>
              <a:rPr lang="en-US" b="1">
                <a:sym typeface="Symbol" charset="2"/>
              </a:rPr>
              <a:t>X</a:t>
            </a:r>
            <a:r>
              <a:rPr lang="en-US" b="1" baseline="-25000">
                <a:sym typeface="Symbol" charset="2"/>
              </a:rPr>
              <a:t>i+1 </a:t>
            </a:r>
            <a:r>
              <a:rPr lang="en-US" b="1">
                <a:sym typeface="Symbol" charset="2"/>
              </a:rPr>
              <a:t> Y</a:t>
            </a:r>
            <a:r>
              <a:rPr lang="en-US" b="1" baseline="-25000">
                <a:sym typeface="Symbol" charset="2"/>
              </a:rPr>
              <a:t>1 </a:t>
            </a:r>
            <a:r>
              <a:rPr lang="en-US" b="1">
                <a:sym typeface="Symbol" charset="2"/>
              </a:rPr>
              <a:t>… Y</a:t>
            </a:r>
            <a:r>
              <a:rPr lang="en-US" b="1" baseline="-25000">
                <a:sym typeface="Symbol" charset="2"/>
              </a:rPr>
              <a:t>m 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Compute as fixed point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The closure property creates a configuration set (item set) from a dotted rule (item).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F584-F324-394D-8AC0-EC91218C72E9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Configuration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Augment Grammar with S’</a:t>
            </a:r>
          </a:p>
          <a:p>
            <a:r>
              <a:rPr lang="en-US"/>
              <a:t>Add production S’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S</a:t>
            </a:r>
          </a:p>
          <a:p>
            <a:r>
              <a:rPr lang="en-US">
                <a:sym typeface="Symbol" charset="2"/>
              </a:rPr>
              <a:t>Initial configuration set is </a:t>
            </a:r>
          </a:p>
          <a:p>
            <a:pPr algn="ctr">
              <a:buFontTx/>
              <a:buNone/>
            </a:pPr>
            <a:r>
              <a:rPr lang="en-US">
                <a:sym typeface="Symbol" charset="2"/>
              </a:rPr>
              <a:t>closure(S’ </a:t>
            </a:r>
            <a:r>
              <a:rPr lang="en-US" b="1">
                <a:sym typeface="Symbol" charset="2"/>
              </a:rPr>
              <a:t> </a:t>
            </a:r>
            <a:r>
              <a:rPr lang="en-US">
                <a:sym typeface="Symbol" charset="2"/>
              </a:rPr>
              <a:t> S)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74E5-3CDD-7943-B228-987889CE87DA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 = closure(S’ </a:t>
            </a:r>
            <a:r>
              <a:rPr lang="en-US">
                <a:sym typeface="Symbol" charset="2"/>
              </a:rPr>
              <a:t>  T)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223D6A-C2D6-CF4D-8268-2943ED0DA3A5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123908" name="Group 4"/>
          <p:cNvGraphicFramePr>
            <a:graphicFrameLocks noGrp="1"/>
          </p:cNvGraphicFramePr>
          <p:nvPr/>
        </p:nvGraphicFramePr>
        <p:xfrm>
          <a:off x="4800600" y="2362200"/>
          <a:ext cx="3429000" cy="1554480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( T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 = closure(S’ </a:t>
            </a:r>
            <a:r>
              <a:rPr lang="en-US">
                <a:sym typeface="Symbol" charset="2"/>
              </a:rPr>
              <a:t>  T)</a:t>
            </a:r>
          </a:p>
        </p:txBody>
      </p:sp>
      <p:sp>
        <p:nvSpPr>
          <p:cNvPr id="123919" name="Rectangle 15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3505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S’ </a:t>
            </a:r>
            <a:r>
              <a:rPr lang="en-US" dirty="0">
                <a:sym typeface="Symbol" charset="2"/>
              </a:rPr>
              <a:t>  T</a:t>
            </a:r>
          </a:p>
          <a:p>
            <a:pPr>
              <a:buFontTx/>
              <a:buNone/>
            </a:pPr>
            <a:r>
              <a:rPr lang="en-US" dirty="0"/>
              <a:t>T </a:t>
            </a:r>
            <a:r>
              <a:rPr lang="en-US" dirty="0">
                <a:sym typeface="Symbol" charset="2"/>
              </a:rPr>
              <a:t>  T * F</a:t>
            </a:r>
          </a:p>
          <a:p>
            <a:pPr>
              <a:buFontTx/>
              <a:buNone/>
            </a:pPr>
            <a:r>
              <a:rPr lang="en-US" dirty="0"/>
              <a:t>T </a:t>
            </a:r>
            <a:r>
              <a:rPr lang="en-US" dirty="0">
                <a:sym typeface="Symbol" charset="2"/>
              </a:rPr>
              <a:t>  F</a:t>
            </a:r>
          </a:p>
          <a:p>
            <a:pPr>
              <a:buFontTx/>
              <a:buNone/>
            </a:pPr>
            <a:r>
              <a:rPr lang="en-US" dirty="0"/>
              <a:t>F </a:t>
            </a:r>
            <a:r>
              <a:rPr lang="en-US" dirty="0">
                <a:sym typeface="Symbol" charset="2"/>
              </a:rPr>
              <a:t>  id</a:t>
            </a:r>
          </a:p>
          <a:p>
            <a:pPr>
              <a:buFontTx/>
              <a:buNone/>
            </a:pPr>
            <a:r>
              <a:rPr lang="en-US" dirty="0"/>
              <a:t>F </a:t>
            </a:r>
            <a:r>
              <a:rPr lang="en-US" dirty="0">
                <a:sym typeface="Symbol" charset="2"/>
              </a:rPr>
              <a:t>  ( T 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3D6A-C2D6-CF4D-8268-2943ED0DA3A5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123908" name="Group 4"/>
          <p:cNvGraphicFramePr>
            <a:graphicFrameLocks noGrp="1"/>
          </p:cNvGraphicFramePr>
          <p:nvPr/>
        </p:nvGraphicFramePr>
        <p:xfrm>
          <a:off x="4800600" y="2362200"/>
          <a:ext cx="3429000" cy="1554480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( T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48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- Roadmap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Parser: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decision procedure: builds a parse tree</a:t>
            </a:r>
          </a:p>
          <a:p>
            <a:pPr>
              <a:lnSpc>
                <a:spcPct val="90000"/>
              </a:lnSpc>
            </a:pPr>
            <a:r>
              <a:rPr lang="en-US" sz="2800"/>
              <a:t>Top-down vs. bottom-up</a:t>
            </a:r>
          </a:p>
          <a:p>
            <a:pPr>
              <a:lnSpc>
                <a:spcPct val="90000"/>
              </a:lnSpc>
            </a:pPr>
            <a:r>
              <a:rPr lang="en-US" sz="2800"/>
              <a:t>LL(1) – Deterministic Parsing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recursive-descent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table-driven</a:t>
            </a:r>
          </a:p>
          <a:p>
            <a:pPr>
              <a:lnSpc>
                <a:spcPct val="90000"/>
              </a:lnSpc>
            </a:pPr>
            <a:r>
              <a:rPr lang="en-US" sz="2800"/>
              <a:t>LR(k) – Deterministic Parsing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LR(0), SLR(1), LR(1), LALR(1)</a:t>
            </a:r>
          </a:p>
          <a:p>
            <a:pPr>
              <a:lnSpc>
                <a:spcPct val="90000"/>
              </a:lnSpc>
            </a:pPr>
            <a:r>
              <a:rPr lang="en-US" sz="2800"/>
              <a:t>Parsing arbitrary CFGs – Polynomial time parsing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3721-51D8-0347-A009-957208FA1BD4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Successor(I, X)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/>
              <a:t>Informally: “move by symbol X”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move dot to the right in all items where dot is before X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remove all other items</a:t>
            </a:r>
          </a:p>
          <a:p>
            <a:pPr marL="990600" lvl="1" indent="-533400">
              <a:buFontTx/>
              <a:buNone/>
            </a:pPr>
            <a:r>
              <a:rPr lang="en-US"/>
              <a:t>(viable prefixes only!)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compute closure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1FE0-EC62-BB4D-9E06-7FD19F130521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Successor Example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A715B7-1EEC-3043-8BC8-8F41AC920F62}" type="slidenum">
              <a:rPr lang="en-US"/>
              <a:pPr/>
              <a:t>21</a:t>
            </a:fld>
            <a:endParaRPr lang="en-US"/>
          </a:p>
        </p:txBody>
      </p:sp>
      <p:graphicFrame>
        <p:nvGraphicFramePr>
          <p:cNvPr id="125969" name="Group 17"/>
          <p:cNvGraphicFramePr>
            <a:graphicFrameLocks noGrp="1"/>
          </p:cNvGraphicFramePr>
          <p:nvPr/>
        </p:nvGraphicFramePr>
        <p:xfrm>
          <a:off x="5791200" y="1676400"/>
          <a:ext cx="2743200" cy="155448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( T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838200" y="1600200"/>
            <a:ext cx="366553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I = {S’ </a:t>
            </a:r>
            <a:r>
              <a:rPr lang="en-US" sz="3200">
                <a:sym typeface="Symbol" charset="2"/>
              </a:rPr>
              <a:t> </a:t>
            </a:r>
            <a:r>
              <a:rPr lang="en-US" sz="3200" b="1">
                <a:sym typeface="Symbol" charset="2"/>
              </a:rPr>
              <a:t> </a:t>
            </a:r>
            <a:r>
              <a:rPr lang="en-US" sz="3200">
                <a:sym typeface="Symbol" charset="2"/>
              </a:rPr>
              <a:t>T,</a:t>
            </a:r>
            <a:r>
              <a:rPr lang="en-US" sz="3200"/>
              <a:t>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       T </a:t>
            </a:r>
            <a:r>
              <a:rPr lang="en-US" sz="3200">
                <a:sym typeface="Symbol" charset="2"/>
              </a:rPr>
              <a:t> </a:t>
            </a:r>
            <a:r>
              <a:rPr lang="en-US" sz="3200" b="1">
                <a:sym typeface="Symbol" charset="2"/>
              </a:rPr>
              <a:t> </a:t>
            </a:r>
            <a:r>
              <a:rPr lang="en-US" sz="3200">
                <a:sym typeface="Symbol" charset="2"/>
              </a:rPr>
              <a:t>F,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       T </a:t>
            </a:r>
            <a:r>
              <a:rPr lang="en-US" sz="3200">
                <a:sym typeface="Symbol" charset="2"/>
              </a:rPr>
              <a:t> </a:t>
            </a:r>
            <a:r>
              <a:rPr lang="en-US" sz="3200" b="1">
                <a:sym typeface="Symbol" charset="2"/>
              </a:rPr>
              <a:t> </a:t>
            </a:r>
            <a:r>
              <a:rPr lang="en-US" sz="3200">
                <a:sym typeface="Symbol" charset="2"/>
              </a:rPr>
              <a:t>T * F,</a:t>
            </a:r>
            <a:r>
              <a:rPr lang="en-US" sz="3200"/>
              <a:t>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       F </a:t>
            </a:r>
            <a:r>
              <a:rPr lang="en-US" sz="3200">
                <a:sym typeface="Symbol" charset="2"/>
              </a:rPr>
              <a:t> </a:t>
            </a:r>
            <a:r>
              <a:rPr lang="en-US" sz="3200" b="1">
                <a:sym typeface="Symbol" charset="2"/>
              </a:rPr>
              <a:t> </a:t>
            </a:r>
            <a:r>
              <a:rPr lang="en-US" sz="3200">
                <a:sym typeface="Symbol" charset="2"/>
              </a:rPr>
              <a:t>id,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       F </a:t>
            </a:r>
            <a:r>
              <a:rPr lang="en-US" sz="3200">
                <a:sym typeface="Symbol" charset="2"/>
              </a:rPr>
              <a:t> </a:t>
            </a:r>
            <a:r>
              <a:rPr lang="en-US" sz="3200" b="1">
                <a:sym typeface="Symbol" charset="2"/>
              </a:rPr>
              <a:t> </a:t>
            </a:r>
            <a:r>
              <a:rPr lang="en-US" sz="3200">
                <a:sym typeface="Symbol" charset="2"/>
              </a:rPr>
              <a:t>( T ) }</a:t>
            </a:r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609600" y="52578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{ F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sz="32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T ), </a:t>
            </a:r>
            <a:r>
              <a:rPr lang="en-US" sz="3200">
                <a:solidFill>
                  <a:srgbClr val="000099"/>
                </a:solidFill>
              </a:rPr>
              <a:t>T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32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F, </a:t>
            </a:r>
            <a:r>
              <a:rPr lang="en-US" sz="3200">
                <a:solidFill>
                  <a:srgbClr val="000099"/>
                </a:solidFill>
              </a:rPr>
              <a:t>T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32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T * F,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32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id, </a:t>
            </a:r>
            <a:r>
              <a:rPr lang="en-US" sz="3200">
                <a:solidFill>
                  <a:srgbClr val="000099"/>
                </a:solidFill>
              </a:rPr>
              <a:t>F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32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( T ) }</a:t>
            </a:r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3505200" y="49530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endParaRPr lang="en-US" sz="3200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125966" name="Rectangle 14"/>
          <p:cNvSpPr>
            <a:spLocks noChangeArrowheads="1"/>
          </p:cNvSpPr>
          <p:nvPr/>
        </p:nvSpPr>
        <p:spPr bwMode="auto">
          <a:xfrm>
            <a:off x="2362200" y="5562600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endParaRPr lang="en-US" sz="3200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sp>
        <p:nvSpPr>
          <p:cNvPr id="125967" name="Rectangle 15"/>
          <p:cNvSpPr>
            <a:spLocks noChangeArrowheads="1"/>
          </p:cNvSpPr>
          <p:nvPr/>
        </p:nvSpPr>
        <p:spPr bwMode="auto">
          <a:xfrm>
            <a:off x="4419600" y="5562600"/>
            <a:ext cx="2667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endParaRPr lang="en-US" sz="32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685800" y="4572000"/>
            <a:ext cx="4573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/>
              <a:t>Compute </a:t>
            </a:r>
            <a:r>
              <a:rPr lang="en-US" sz="3200" b="1"/>
              <a:t>Successor</a:t>
            </a:r>
            <a:r>
              <a:rPr lang="en-US" sz="3200"/>
              <a:t>(I, “(“)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3" grpId="0" autoUpdateAnimBg="0"/>
      <p:bldP spid="125964" grpId="0" autoUpdateAnimBg="0"/>
      <p:bldP spid="125966" grpId="0" autoUpdateAnimBg="0"/>
      <p:bldP spid="12596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Sets-of-Items Construction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Family of configuration sets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/>
              <a:t>function </a:t>
            </a:r>
            <a:r>
              <a:rPr lang="en-US"/>
              <a:t>items(G’)</a:t>
            </a:r>
            <a:br>
              <a:rPr lang="en-US"/>
            </a:br>
            <a:r>
              <a:rPr lang="en-US"/>
              <a:t>  C = { closure({</a:t>
            </a:r>
            <a:r>
              <a:rPr lang="en-US">
                <a:sym typeface="Symbol" charset="2"/>
              </a:rPr>
              <a:t>S’ </a:t>
            </a:r>
            <a:r>
              <a:rPr lang="en-US" b="1">
                <a:sym typeface="Symbol" charset="2"/>
              </a:rPr>
              <a:t> </a:t>
            </a:r>
            <a:r>
              <a:rPr lang="en-US">
                <a:sym typeface="Symbol" charset="2"/>
              </a:rPr>
              <a:t> S}) };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  </a:t>
            </a:r>
            <a:r>
              <a:rPr lang="en-US" b="1">
                <a:sym typeface="Symbol" charset="2"/>
              </a:rPr>
              <a:t>do foreach </a:t>
            </a:r>
            <a:r>
              <a:rPr lang="en-US">
                <a:sym typeface="Symbol" charset="2"/>
              </a:rPr>
              <a:t>I </a:t>
            </a:r>
            <a:r>
              <a:rPr lang="en-US" sz="2400">
                <a:sym typeface="Symbol" charset="2"/>
              </a:rPr>
              <a:t></a:t>
            </a:r>
            <a:r>
              <a:rPr lang="en-US">
                <a:sym typeface="Symbol" charset="2"/>
              </a:rPr>
              <a:t> C </a:t>
            </a:r>
            <a:r>
              <a:rPr lang="en-US" b="1">
                <a:sym typeface="Symbol" charset="2"/>
              </a:rPr>
              <a:t>do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         </a:t>
            </a:r>
            <a:r>
              <a:rPr lang="en-US" b="1">
                <a:sym typeface="Symbol" charset="2"/>
              </a:rPr>
              <a:t>foreach</a:t>
            </a:r>
            <a:r>
              <a:rPr lang="en-US">
                <a:sym typeface="Symbol" charset="2"/>
              </a:rPr>
              <a:t> X </a:t>
            </a:r>
            <a:r>
              <a:rPr lang="en-US" sz="2400">
                <a:sym typeface="Symbol" charset="2"/>
              </a:rPr>
              <a:t></a:t>
            </a:r>
            <a:r>
              <a:rPr lang="en-US">
                <a:sym typeface="Symbol" charset="2"/>
              </a:rPr>
              <a:t> </a:t>
            </a:r>
            <a:r>
              <a:rPr lang="en-US" b="1">
                <a:sym typeface="Symbol" charset="2"/>
              </a:rPr>
              <a:t>(N  T) do</a:t>
            </a:r>
            <a:br>
              <a:rPr lang="en-US" b="1">
                <a:sym typeface="Symbol" charset="2"/>
              </a:rPr>
            </a:br>
            <a:r>
              <a:rPr lang="en-US">
                <a:sym typeface="Symbol" charset="2"/>
              </a:rPr>
              <a:t>		C = C  { </a:t>
            </a:r>
            <a:r>
              <a:rPr lang="en-US" b="1">
                <a:sym typeface="Symbol" charset="2"/>
              </a:rPr>
              <a:t>Successor</a:t>
            </a:r>
            <a:r>
              <a:rPr lang="en-US">
                <a:sym typeface="Symbol" charset="2"/>
              </a:rPr>
              <a:t>(I, X) };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  </a:t>
            </a:r>
            <a:r>
              <a:rPr lang="en-US" b="1">
                <a:sym typeface="Symbol" charset="2"/>
              </a:rPr>
              <a:t>while</a:t>
            </a:r>
            <a:r>
              <a:rPr lang="en-US">
                <a:sym typeface="Symbol" charset="2"/>
              </a:rPr>
              <a:t> C changes;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DFEE-7CE6-E44E-80F5-1958D20B1235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A27DB-3CB1-BA49-B117-2ABEB5807528}" type="slidenum">
              <a:rPr lang="en-US"/>
              <a:pPr/>
              <a:t>23</a:t>
            </a:fld>
            <a:endParaRPr lang="en-US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228600" y="2362200"/>
            <a:ext cx="2286000" cy="1981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2819400" y="609600"/>
            <a:ext cx="16764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F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aphicFrame>
        <p:nvGraphicFramePr>
          <p:cNvPr id="129029" name="Group 5"/>
          <p:cNvGraphicFramePr>
            <a:graphicFrameLocks noGrp="1"/>
          </p:cNvGraphicFramePr>
          <p:nvPr/>
        </p:nvGraphicFramePr>
        <p:xfrm>
          <a:off x="76200" y="76200"/>
          <a:ext cx="1905000" cy="1981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9048" name="Group 24"/>
          <p:cNvGrpSpPr>
            <a:grpSpLocks/>
          </p:cNvGrpSpPr>
          <p:nvPr/>
        </p:nvGrpSpPr>
        <p:grpSpPr bwMode="auto">
          <a:xfrm>
            <a:off x="1371600" y="609600"/>
            <a:ext cx="1439863" cy="1744663"/>
            <a:chOff x="864" y="384"/>
            <a:chExt cx="907" cy="1099"/>
          </a:xfrm>
        </p:grpSpPr>
        <p:cxnSp>
          <p:nvCxnSpPr>
            <p:cNvPr id="129049" name="AutoShape 25"/>
            <p:cNvCxnSpPr>
              <a:cxnSpLocks noChangeShapeType="1"/>
              <a:stCxn id="129027" idx="0"/>
              <a:endCxn id="129028" idx="1"/>
            </p:cNvCxnSpPr>
            <p:nvPr/>
          </p:nvCxnSpPr>
          <p:spPr bwMode="auto">
            <a:xfrm rot="16200000">
              <a:off x="852" y="564"/>
              <a:ext cx="931" cy="90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50" name="Rectangle 26"/>
            <p:cNvSpPr>
              <a:spLocks noChangeArrowheads="1"/>
            </p:cNvSpPr>
            <p:nvPr/>
          </p:nvSpPr>
          <p:spPr bwMode="auto">
            <a:xfrm>
              <a:off x="1296" y="3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F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29051" name="Rectangle 27"/>
          <p:cNvSpPr>
            <a:spLocks noChangeArrowheads="1"/>
          </p:cNvSpPr>
          <p:nvPr/>
        </p:nvSpPr>
        <p:spPr bwMode="auto">
          <a:xfrm>
            <a:off x="3276600" y="1600200"/>
            <a:ext cx="2362200" cy="838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F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pSp>
        <p:nvGrpSpPr>
          <p:cNvPr id="129052" name="Group 28"/>
          <p:cNvGrpSpPr>
            <a:grpSpLocks/>
          </p:cNvGrpSpPr>
          <p:nvPr/>
        </p:nvGrpSpPr>
        <p:grpSpPr bwMode="auto">
          <a:xfrm>
            <a:off x="2522538" y="2019300"/>
            <a:ext cx="746125" cy="1333500"/>
            <a:chOff x="1589" y="1272"/>
            <a:chExt cx="470" cy="840"/>
          </a:xfrm>
        </p:grpSpPr>
        <p:cxnSp>
          <p:nvCxnSpPr>
            <p:cNvPr id="129053" name="AutoShape 29"/>
            <p:cNvCxnSpPr>
              <a:cxnSpLocks noChangeShapeType="1"/>
              <a:stCxn id="129027" idx="3"/>
              <a:endCxn id="129051" idx="1"/>
            </p:cNvCxnSpPr>
            <p:nvPr/>
          </p:nvCxnSpPr>
          <p:spPr bwMode="auto">
            <a:xfrm flipV="1">
              <a:off x="1589" y="1272"/>
              <a:ext cx="470" cy="84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54" name="Rectangle 30"/>
            <p:cNvSpPr>
              <a:spLocks noChangeArrowheads="1"/>
            </p:cNvSpPr>
            <p:nvPr/>
          </p:nvSpPr>
          <p:spPr bwMode="auto">
            <a:xfrm>
              <a:off x="1632" y="144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T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29055" name="Rectangle 31"/>
          <p:cNvSpPr>
            <a:spLocks noChangeArrowheads="1"/>
          </p:cNvSpPr>
          <p:nvPr/>
        </p:nvSpPr>
        <p:spPr bwMode="auto">
          <a:xfrm>
            <a:off x="3429000" y="3124200"/>
            <a:ext cx="23622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*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129056" name="Group 32"/>
          <p:cNvGrpSpPr>
            <a:grpSpLocks/>
          </p:cNvGrpSpPr>
          <p:nvPr/>
        </p:nvGrpSpPr>
        <p:grpSpPr bwMode="auto">
          <a:xfrm>
            <a:off x="4457700" y="2446338"/>
            <a:ext cx="495300" cy="677862"/>
            <a:chOff x="2808" y="1541"/>
            <a:chExt cx="312" cy="427"/>
          </a:xfrm>
        </p:grpSpPr>
        <p:cxnSp>
          <p:nvCxnSpPr>
            <p:cNvPr id="129057" name="AutoShape 33"/>
            <p:cNvCxnSpPr>
              <a:cxnSpLocks noChangeShapeType="1"/>
              <a:stCxn id="129051" idx="2"/>
              <a:endCxn id="129055" idx="0"/>
            </p:cNvCxnSpPr>
            <p:nvPr/>
          </p:nvCxnSpPr>
          <p:spPr bwMode="auto">
            <a:xfrm>
              <a:off x="2808" y="1541"/>
              <a:ext cx="96" cy="42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58" name="Rectangle 34"/>
            <p:cNvSpPr>
              <a:spLocks noChangeArrowheads="1"/>
            </p:cNvSpPr>
            <p:nvPr/>
          </p:nvSpPr>
          <p:spPr bwMode="auto">
            <a:xfrm>
              <a:off x="2880" y="1632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latin typeface="Comic Sans MS" charset="0"/>
                  <a:sym typeface="Symbol" charset="2"/>
                </a:rPr>
                <a:t>*</a:t>
              </a:r>
            </a:p>
          </p:txBody>
        </p:sp>
      </p:grpSp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6248400" y="1676400"/>
            <a:ext cx="2362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* F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9060" name="Group 36"/>
          <p:cNvGrpSpPr>
            <a:grpSpLocks/>
          </p:cNvGrpSpPr>
          <p:nvPr/>
        </p:nvGrpSpPr>
        <p:grpSpPr bwMode="auto">
          <a:xfrm>
            <a:off x="5799138" y="1943100"/>
            <a:ext cx="677862" cy="1828800"/>
            <a:chOff x="3653" y="1224"/>
            <a:chExt cx="427" cy="1152"/>
          </a:xfrm>
        </p:grpSpPr>
        <p:cxnSp>
          <p:nvCxnSpPr>
            <p:cNvPr id="129061" name="AutoShape 37"/>
            <p:cNvCxnSpPr>
              <a:cxnSpLocks noChangeShapeType="1"/>
              <a:stCxn id="129055" idx="3"/>
              <a:endCxn id="129059" idx="1"/>
            </p:cNvCxnSpPr>
            <p:nvPr/>
          </p:nvCxnSpPr>
          <p:spPr bwMode="auto">
            <a:xfrm flipV="1">
              <a:off x="3653" y="1224"/>
              <a:ext cx="283" cy="1152"/>
            </a:xfrm>
            <a:prstGeom prst="curvedConnector3">
              <a:avLst>
                <a:gd name="adj1" fmla="val 4911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62" name="Rectangle 38"/>
            <p:cNvSpPr>
              <a:spLocks noChangeArrowheads="1"/>
            </p:cNvSpPr>
            <p:nvPr/>
          </p:nvSpPr>
          <p:spPr bwMode="auto">
            <a:xfrm>
              <a:off x="3840" y="15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F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29063" name="Rectangle 39"/>
          <p:cNvSpPr>
            <a:spLocks noChangeArrowheads="1"/>
          </p:cNvSpPr>
          <p:nvPr/>
        </p:nvSpPr>
        <p:spPr bwMode="auto">
          <a:xfrm>
            <a:off x="6477000" y="3962400"/>
            <a:ext cx="2286000" cy="1981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5: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)</a:t>
            </a:r>
            <a:r>
              <a:rPr lang="en-US">
                <a:solidFill>
                  <a:srgbClr val="000099"/>
                </a:solidFill>
              </a:rPr>
              <a:t>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129064" name="Group 40"/>
          <p:cNvGrpSpPr>
            <a:grpSpLocks/>
          </p:cNvGrpSpPr>
          <p:nvPr/>
        </p:nvGrpSpPr>
        <p:grpSpPr bwMode="auto">
          <a:xfrm>
            <a:off x="5799138" y="3771900"/>
            <a:ext cx="677862" cy="1181100"/>
            <a:chOff x="3653" y="2376"/>
            <a:chExt cx="427" cy="744"/>
          </a:xfrm>
        </p:grpSpPr>
        <p:cxnSp>
          <p:nvCxnSpPr>
            <p:cNvPr id="129065" name="AutoShape 41"/>
            <p:cNvCxnSpPr>
              <a:cxnSpLocks noChangeShapeType="1"/>
              <a:stCxn id="129055" idx="3"/>
              <a:endCxn id="129063" idx="1"/>
            </p:cNvCxnSpPr>
            <p:nvPr/>
          </p:nvCxnSpPr>
          <p:spPr bwMode="auto">
            <a:xfrm>
              <a:off x="3653" y="2376"/>
              <a:ext cx="422" cy="74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66" name="Rectangle 42"/>
            <p:cNvSpPr>
              <a:spLocks noChangeArrowheads="1"/>
            </p:cNvSpPr>
            <p:nvPr/>
          </p:nvSpPr>
          <p:spPr bwMode="auto">
            <a:xfrm>
              <a:off x="3840" y="2448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(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29067" name="Rectangle 43"/>
          <p:cNvSpPr>
            <a:spLocks noChangeArrowheads="1"/>
          </p:cNvSpPr>
          <p:nvPr/>
        </p:nvSpPr>
        <p:spPr bwMode="auto">
          <a:xfrm>
            <a:off x="3276600" y="5257800"/>
            <a:ext cx="2362200" cy="838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6: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)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F</a:t>
            </a:r>
          </a:p>
        </p:txBody>
      </p:sp>
      <p:grpSp>
        <p:nvGrpSpPr>
          <p:cNvPr id="129068" name="Group 44"/>
          <p:cNvGrpSpPr>
            <a:grpSpLocks/>
          </p:cNvGrpSpPr>
          <p:nvPr/>
        </p:nvGrpSpPr>
        <p:grpSpPr bwMode="auto">
          <a:xfrm>
            <a:off x="5646738" y="4953000"/>
            <a:ext cx="822325" cy="914400"/>
            <a:chOff x="3557" y="3120"/>
            <a:chExt cx="518" cy="576"/>
          </a:xfrm>
        </p:grpSpPr>
        <p:cxnSp>
          <p:nvCxnSpPr>
            <p:cNvPr id="129069" name="AutoShape 45"/>
            <p:cNvCxnSpPr>
              <a:cxnSpLocks noChangeShapeType="1"/>
              <a:stCxn id="129063" idx="1"/>
              <a:endCxn id="129067" idx="3"/>
            </p:cNvCxnSpPr>
            <p:nvPr/>
          </p:nvCxnSpPr>
          <p:spPr bwMode="auto">
            <a:xfrm rot="10800000" flipV="1">
              <a:off x="3557" y="3120"/>
              <a:ext cx="518" cy="45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70" name="Rectangle 46"/>
            <p:cNvSpPr>
              <a:spLocks noChangeArrowheads="1"/>
            </p:cNvSpPr>
            <p:nvPr/>
          </p:nvSpPr>
          <p:spPr bwMode="auto">
            <a:xfrm>
              <a:off x="3792" y="336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T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29071" name="Rectangle 47"/>
          <p:cNvSpPr>
            <a:spLocks noChangeArrowheads="1"/>
          </p:cNvSpPr>
          <p:nvPr/>
        </p:nvSpPr>
        <p:spPr bwMode="auto">
          <a:xfrm>
            <a:off x="1295400" y="45720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7: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T )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9072" name="Group 48"/>
          <p:cNvGrpSpPr>
            <a:grpSpLocks/>
          </p:cNvGrpSpPr>
          <p:nvPr/>
        </p:nvGrpSpPr>
        <p:grpSpPr bwMode="auto">
          <a:xfrm>
            <a:off x="3589338" y="4572000"/>
            <a:ext cx="906462" cy="677863"/>
            <a:chOff x="2261" y="2880"/>
            <a:chExt cx="571" cy="427"/>
          </a:xfrm>
        </p:grpSpPr>
        <p:cxnSp>
          <p:nvCxnSpPr>
            <p:cNvPr id="129073" name="AutoShape 49"/>
            <p:cNvCxnSpPr>
              <a:cxnSpLocks noChangeShapeType="1"/>
              <a:stCxn id="129067" idx="0"/>
              <a:endCxn id="129071" idx="3"/>
            </p:cNvCxnSpPr>
            <p:nvPr/>
          </p:nvCxnSpPr>
          <p:spPr bwMode="auto">
            <a:xfrm rot="5400000" flipH="1">
              <a:off x="2405" y="2904"/>
              <a:ext cx="259" cy="54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74" name="Rectangle 50"/>
            <p:cNvSpPr>
              <a:spLocks noChangeArrowheads="1"/>
            </p:cNvSpPr>
            <p:nvPr/>
          </p:nvSpPr>
          <p:spPr bwMode="auto">
            <a:xfrm>
              <a:off x="2592" y="288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)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29075" name="Rectangle 51"/>
          <p:cNvSpPr>
            <a:spLocks noChangeArrowheads="1"/>
          </p:cNvSpPr>
          <p:nvPr/>
        </p:nvSpPr>
        <p:spPr bwMode="auto">
          <a:xfrm>
            <a:off x="6781800" y="2819400"/>
            <a:ext cx="1828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8: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9076" name="Group 52"/>
          <p:cNvGrpSpPr>
            <a:grpSpLocks/>
          </p:cNvGrpSpPr>
          <p:nvPr/>
        </p:nvGrpSpPr>
        <p:grpSpPr bwMode="auto">
          <a:xfrm>
            <a:off x="7620000" y="3352800"/>
            <a:ext cx="609600" cy="609600"/>
            <a:chOff x="4800" y="2112"/>
            <a:chExt cx="384" cy="384"/>
          </a:xfrm>
        </p:grpSpPr>
        <p:cxnSp>
          <p:nvCxnSpPr>
            <p:cNvPr id="129077" name="AutoShape 53"/>
            <p:cNvCxnSpPr>
              <a:cxnSpLocks noChangeShapeType="1"/>
              <a:stCxn id="129063" idx="0"/>
              <a:endCxn id="129075" idx="2"/>
            </p:cNvCxnSpPr>
            <p:nvPr/>
          </p:nvCxnSpPr>
          <p:spPr bwMode="auto">
            <a:xfrm rot="16200000">
              <a:off x="4634" y="2278"/>
              <a:ext cx="379" cy="48"/>
            </a:xfrm>
            <a:prstGeom prst="curvedConnector3">
              <a:avLst>
                <a:gd name="adj1" fmla="val 4934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78" name="Rectangle 54"/>
            <p:cNvSpPr>
              <a:spLocks noChangeArrowheads="1"/>
            </p:cNvSpPr>
            <p:nvPr/>
          </p:nvSpPr>
          <p:spPr bwMode="auto">
            <a:xfrm>
              <a:off x="4848" y="21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cxnSp>
        <p:nvCxnSpPr>
          <p:cNvPr id="129079" name="AutoShape 55"/>
          <p:cNvCxnSpPr>
            <a:cxnSpLocks noChangeShapeType="1"/>
          </p:cNvCxnSpPr>
          <p:nvPr/>
        </p:nvCxnSpPr>
        <p:spPr bwMode="auto">
          <a:xfrm rot="16200000">
            <a:off x="4122737" y="4762501"/>
            <a:ext cx="822325" cy="15240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0" name="Rectangle 56"/>
          <p:cNvSpPr>
            <a:spLocks noChangeArrowheads="1"/>
          </p:cNvSpPr>
          <p:nvPr/>
        </p:nvSpPr>
        <p:spPr bwMode="auto">
          <a:xfrm>
            <a:off x="4572000" y="46482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*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29081" name="AutoShape 57"/>
          <p:cNvCxnSpPr>
            <a:cxnSpLocks noChangeShapeType="1"/>
            <a:stCxn id="129063" idx="3"/>
            <a:endCxn id="129028" idx="0"/>
          </p:cNvCxnSpPr>
          <p:nvPr/>
        </p:nvCxnSpPr>
        <p:spPr bwMode="auto">
          <a:xfrm flipH="1" flipV="1">
            <a:off x="3657600" y="601663"/>
            <a:ext cx="5113338" cy="4351337"/>
          </a:xfrm>
          <a:prstGeom prst="curvedConnector4">
            <a:avLst>
              <a:gd name="adj1" fmla="val -4315"/>
              <a:gd name="adj2" fmla="val 105069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9082" name="AutoShape 58"/>
          <p:cNvCxnSpPr>
            <a:cxnSpLocks noChangeShapeType="1"/>
            <a:stCxn id="129063" idx="3"/>
            <a:endCxn id="129063" idx="2"/>
          </p:cNvCxnSpPr>
          <p:nvPr/>
        </p:nvCxnSpPr>
        <p:spPr bwMode="auto">
          <a:xfrm flipH="1">
            <a:off x="7620000" y="4953000"/>
            <a:ext cx="1150938" cy="998538"/>
          </a:xfrm>
          <a:prstGeom prst="curvedConnector4">
            <a:avLst>
              <a:gd name="adj1" fmla="val -19171"/>
              <a:gd name="adj2" fmla="val 1220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3" name="Rectangle 59"/>
          <p:cNvSpPr>
            <a:spLocks noChangeArrowheads="1"/>
          </p:cNvSpPr>
          <p:nvPr/>
        </p:nvSpPr>
        <p:spPr bwMode="auto">
          <a:xfrm>
            <a:off x="8534400" y="60198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(</a:t>
            </a:r>
            <a:endParaRPr lang="en-US">
              <a:latin typeface="Comic Sans MS" charset="0"/>
              <a:sym typeface="Symbol" charset="2"/>
            </a:endParaRPr>
          </a:p>
        </p:txBody>
      </p:sp>
      <p:sp>
        <p:nvSpPr>
          <p:cNvPr id="129084" name="Rectangle 60"/>
          <p:cNvSpPr>
            <a:spLocks noChangeArrowheads="1"/>
          </p:cNvSpPr>
          <p:nvPr/>
        </p:nvSpPr>
        <p:spPr bwMode="auto">
          <a:xfrm>
            <a:off x="8001000" y="3810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F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29085" name="AutoShape 61"/>
          <p:cNvCxnSpPr>
            <a:cxnSpLocks noChangeShapeType="1"/>
          </p:cNvCxnSpPr>
          <p:nvPr/>
        </p:nvCxnSpPr>
        <p:spPr bwMode="auto">
          <a:xfrm flipV="1">
            <a:off x="5799138" y="3086100"/>
            <a:ext cx="982662" cy="685800"/>
          </a:xfrm>
          <a:prstGeom prst="curvedConnector3">
            <a:avLst>
              <a:gd name="adj1" fmla="val 495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6" name="Rectangle 62"/>
          <p:cNvSpPr>
            <a:spLocks noChangeArrowheads="1"/>
          </p:cNvSpPr>
          <p:nvPr/>
        </p:nvSpPr>
        <p:spPr bwMode="auto">
          <a:xfrm>
            <a:off x="6248400" y="3276600"/>
            <a:ext cx="533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29087" name="AutoShape 63"/>
          <p:cNvCxnSpPr>
            <a:cxnSpLocks noChangeShapeType="1"/>
          </p:cNvCxnSpPr>
          <p:nvPr/>
        </p:nvCxnSpPr>
        <p:spPr bwMode="auto">
          <a:xfrm flipV="1">
            <a:off x="2514600" y="2819400"/>
            <a:ext cx="5181600" cy="533400"/>
          </a:xfrm>
          <a:prstGeom prst="curvedConnector4">
            <a:avLst>
              <a:gd name="adj1" fmla="val 16412"/>
              <a:gd name="adj2" fmla="val 14285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8" name="Rectangle 64"/>
          <p:cNvSpPr>
            <a:spLocks noChangeArrowheads="1"/>
          </p:cNvSpPr>
          <p:nvPr/>
        </p:nvSpPr>
        <p:spPr bwMode="auto">
          <a:xfrm>
            <a:off x="3041650" y="2514600"/>
            <a:ext cx="533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29089" name="AutoShape 65"/>
          <p:cNvCxnSpPr>
            <a:cxnSpLocks noChangeShapeType="1"/>
          </p:cNvCxnSpPr>
          <p:nvPr/>
        </p:nvCxnSpPr>
        <p:spPr bwMode="auto">
          <a:xfrm rot="10800000" flipH="1" flipV="1">
            <a:off x="220663" y="3352800"/>
            <a:ext cx="7399337" cy="2598738"/>
          </a:xfrm>
          <a:prstGeom prst="curvedConnector4">
            <a:avLst>
              <a:gd name="adj1" fmla="val -2213"/>
              <a:gd name="adj2" fmla="val 10849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90" name="Rectangle 66"/>
          <p:cNvSpPr>
            <a:spLocks noChangeArrowheads="1"/>
          </p:cNvSpPr>
          <p:nvPr/>
        </p:nvSpPr>
        <p:spPr bwMode="auto">
          <a:xfrm>
            <a:off x="533400" y="49530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(</a:t>
            </a:r>
            <a:endParaRPr lang="en-US">
              <a:latin typeface="Comic Sans MS" charset="0"/>
              <a:sym typeface="Symbol" charset="2"/>
            </a:endParaRPr>
          </a:p>
        </p:txBody>
      </p:sp>
      <p:grpSp>
        <p:nvGrpSpPr>
          <p:cNvPr id="129091" name="Group 67"/>
          <p:cNvGrpSpPr>
            <a:grpSpLocks/>
          </p:cNvGrpSpPr>
          <p:nvPr/>
        </p:nvGrpSpPr>
        <p:grpSpPr bwMode="auto">
          <a:xfrm>
            <a:off x="3276600" y="1219200"/>
            <a:ext cx="2514600" cy="1219200"/>
            <a:chOff x="2064" y="768"/>
            <a:chExt cx="1584" cy="768"/>
          </a:xfrm>
        </p:grpSpPr>
        <p:sp>
          <p:nvSpPr>
            <p:cNvPr id="129092" name="Rectangle 68"/>
            <p:cNvSpPr>
              <a:spLocks noChangeArrowheads="1"/>
            </p:cNvSpPr>
            <p:nvPr/>
          </p:nvSpPr>
          <p:spPr bwMode="auto">
            <a:xfrm>
              <a:off x="2688" y="76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$ Accept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093" name="Rectangle 69"/>
            <p:cNvSpPr>
              <a:spLocks noChangeArrowheads="1"/>
            </p:cNvSpPr>
            <p:nvPr/>
          </p:nvSpPr>
          <p:spPr bwMode="auto">
            <a:xfrm>
              <a:off x="2064" y="1008"/>
              <a:ext cx="1488" cy="528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094" name="Group 70"/>
          <p:cNvGrpSpPr>
            <a:grpSpLocks/>
          </p:cNvGrpSpPr>
          <p:nvPr/>
        </p:nvGrpSpPr>
        <p:grpSpPr bwMode="auto">
          <a:xfrm>
            <a:off x="2819400" y="228600"/>
            <a:ext cx="1828800" cy="914400"/>
            <a:chOff x="1776" y="144"/>
            <a:chExt cx="1152" cy="576"/>
          </a:xfrm>
        </p:grpSpPr>
        <p:sp>
          <p:nvSpPr>
            <p:cNvPr id="129095" name="Rectangle 71"/>
            <p:cNvSpPr>
              <a:spLocks noChangeArrowheads="1"/>
            </p:cNvSpPr>
            <p:nvPr/>
          </p:nvSpPr>
          <p:spPr bwMode="auto">
            <a:xfrm>
              <a:off x="1968" y="144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1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096" name="Rectangle 72"/>
            <p:cNvSpPr>
              <a:spLocks noChangeArrowheads="1"/>
            </p:cNvSpPr>
            <p:nvPr/>
          </p:nvSpPr>
          <p:spPr bwMode="auto">
            <a:xfrm>
              <a:off x="1776" y="384"/>
              <a:ext cx="1056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097" name="Group 73"/>
          <p:cNvGrpSpPr>
            <a:grpSpLocks/>
          </p:cNvGrpSpPr>
          <p:nvPr/>
        </p:nvGrpSpPr>
        <p:grpSpPr bwMode="auto">
          <a:xfrm>
            <a:off x="6248400" y="1295400"/>
            <a:ext cx="2362200" cy="914400"/>
            <a:chOff x="3936" y="816"/>
            <a:chExt cx="1488" cy="576"/>
          </a:xfrm>
        </p:grpSpPr>
        <p:sp>
          <p:nvSpPr>
            <p:cNvPr id="129098" name="Rectangle 74"/>
            <p:cNvSpPr>
              <a:spLocks noChangeArrowheads="1"/>
            </p:cNvSpPr>
            <p:nvPr/>
          </p:nvSpPr>
          <p:spPr bwMode="auto">
            <a:xfrm>
              <a:off x="4320" y="816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2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099" name="Rectangle 75"/>
            <p:cNvSpPr>
              <a:spLocks noChangeArrowheads="1"/>
            </p:cNvSpPr>
            <p:nvPr/>
          </p:nvSpPr>
          <p:spPr bwMode="auto">
            <a:xfrm>
              <a:off x="3936" y="1056"/>
              <a:ext cx="1488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100" name="Group 76"/>
          <p:cNvGrpSpPr>
            <a:grpSpLocks/>
          </p:cNvGrpSpPr>
          <p:nvPr/>
        </p:nvGrpSpPr>
        <p:grpSpPr bwMode="auto">
          <a:xfrm>
            <a:off x="6781800" y="2362200"/>
            <a:ext cx="2209800" cy="990600"/>
            <a:chOff x="4272" y="1488"/>
            <a:chExt cx="1392" cy="624"/>
          </a:xfrm>
        </p:grpSpPr>
        <p:sp>
          <p:nvSpPr>
            <p:cNvPr id="129101" name="Rectangle 77"/>
            <p:cNvSpPr>
              <a:spLocks noChangeArrowheads="1"/>
            </p:cNvSpPr>
            <p:nvPr/>
          </p:nvSpPr>
          <p:spPr bwMode="auto">
            <a:xfrm>
              <a:off x="4704" y="148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3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102" name="Rectangle 78"/>
            <p:cNvSpPr>
              <a:spLocks noChangeArrowheads="1"/>
            </p:cNvSpPr>
            <p:nvPr/>
          </p:nvSpPr>
          <p:spPr bwMode="auto">
            <a:xfrm>
              <a:off x="4272" y="1776"/>
              <a:ext cx="1152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103" name="Group 79"/>
          <p:cNvGrpSpPr>
            <a:grpSpLocks/>
          </p:cNvGrpSpPr>
          <p:nvPr/>
        </p:nvGrpSpPr>
        <p:grpSpPr bwMode="auto">
          <a:xfrm>
            <a:off x="1295400" y="4572000"/>
            <a:ext cx="2286000" cy="990600"/>
            <a:chOff x="816" y="2880"/>
            <a:chExt cx="1440" cy="624"/>
          </a:xfrm>
        </p:grpSpPr>
        <p:sp>
          <p:nvSpPr>
            <p:cNvPr id="129104" name="Rectangle 80"/>
            <p:cNvSpPr>
              <a:spLocks noChangeArrowheads="1"/>
            </p:cNvSpPr>
            <p:nvPr/>
          </p:nvSpPr>
          <p:spPr bwMode="auto">
            <a:xfrm>
              <a:off x="864" y="3216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4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105" name="Rectangle 81"/>
            <p:cNvSpPr>
              <a:spLocks noChangeArrowheads="1"/>
            </p:cNvSpPr>
            <p:nvPr/>
          </p:nvSpPr>
          <p:spPr bwMode="auto">
            <a:xfrm>
              <a:off x="816" y="2880"/>
              <a:ext cx="1440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nimBg="1" autoUpdateAnimBg="0"/>
      <p:bldP spid="129051" grpId="0" animBg="1" autoUpdateAnimBg="0"/>
      <p:bldP spid="129055" grpId="0" animBg="1" autoUpdateAnimBg="0"/>
      <p:bldP spid="129059" grpId="0" animBg="1" autoUpdateAnimBg="0"/>
      <p:bldP spid="129063" grpId="0" animBg="1" autoUpdateAnimBg="0"/>
      <p:bldP spid="129067" grpId="0" animBg="1" autoUpdateAnimBg="0"/>
      <p:bldP spid="129071" grpId="0" animBg="1" autoUpdateAnimBg="0"/>
      <p:bldP spid="129075" grpId="0" animBg="1" autoUpdateAnimBg="0"/>
      <p:bldP spid="129080" grpId="0" autoUpdateAnimBg="0"/>
      <p:bldP spid="129083" grpId="0" autoUpdateAnimBg="0"/>
      <p:bldP spid="129084" grpId="0" autoUpdateAnimBg="0"/>
      <p:bldP spid="129086" grpId="0" autoUpdateAnimBg="0"/>
      <p:bldP spid="129088" grpId="0" autoUpdateAnimBg="0"/>
      <p:bldP spid="12909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ED6AF2-3E87-0D47-8F7E-F89C04E19CE2}" type="slidenum">
              <a:rPr lang="en-US"/>
              <a:pPr/>
              <a:t>24</a:t>
            </a:fld>
            <a:endParaRPr lang="en-US"/>
          </a:p>
        </p:txBody>
      </p:sp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228600" y="2362200"/>
            <a:ext cx="2286000" cy="1981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2819400" y="609600"/>
            <a:ext cx="16764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F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aphicFrame>
        <p:nvGraphicFramePr>
          <p:cNvPr id="142340" name="Group 4"/>
          <p:cNvGraphicFramePr>
            <a:graphicFrameLocks noGrp="1"/>
          </p:cNvGraphicFramePr>
          <p:nvPr/>
        </p:nvGraphicFramePr>
        <p:xfrm>
          <a:off x="76200" y="76200"/>
          <a:ext cx="1905000" cy="1981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2359" name="Group 23"/>
          <p:cNvGrpSpPr>
            <a:grpSpLocks/>
          </p:cNvGrpSpPr>
          <p:nvPr/>
        </p:nvGrpSpPr>
        <p:grpSpPr bwMode="auto">
          <a:xfrm>
            <a:off x="1371600" y="609600"/>
            <a:ext cx="1439863" cy="1744663"/>
            <a:chOff x="864" y="384"/>
            <a:chExt cx="907" cy="1099"/>
          </a:xfrm>
        </p:grpSpPr>
        <p:cxnSp>
          <p:nvCxnSpPr>
            <p:cNvPr id="142360" name="AutoShape 24"/>
            <p:cNvCxnSpPr>
              <a:cxnSpLocks noChangeShapeType="1"/>
              <a:stCxn id="142338" idx="0"/>
              <a:endCxn id="142339" idx="1"/>
            </p:cNvCxnSpPr>
            <p:nvPr/>
          </p:nvCxnSpPr>
          <p:spPr bwMode="auto">
            <a:xfrm rot="16200000">
              <a:off x="852" y="564"/>
              <a:ext cx="931" cy="90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61" name="Rectangle 25"/>
            <p:cNvSpPr>
              <a:spLocks noChangeArrowheads="1"/>
            </p:cNvSpPr>
            <p:nvPr/>
          </p:nvSpPr>
          <p:spPr bwMode="auto">
            <a:xfrm>
              <a:off x="1296" y="3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F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42362" name="Rectangle 26"/>
          <p:cNvSpPr>
            <a:spLocks noChangeArrowheads="1"/>
          </p:cNvSpPr>
          <p:nvPr/>
        </p:nvSpPr>
        <p:spPr bwMode="auto">
          <a:xfrm>
            <a:off x="3276600" y="1600200"/>
            <a:ext cx="2362200" cy="838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F</a:t>
            </a:r>
            <a:endParaRPr lang="en-US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pSp>
        <p:nvGrpSpPr>
          <p:cNvPr id="142363" name="Group 27"/>
          <p:cNvGrpSpPr>
            <a:grpSpLocks/>
          </p:cNvGrpSpPr>
          <p:nvPr/>
        </p:nvGrpSpPr>
        <p:grpSpPr bwMode="auto">
          <a:xfrm>
            <a:off x="2522538" y="2019300"/>
            <a:ext cx="746125" cy="1333500"/>
            <a:chOff x="1589" y="1272"/>
            <a:chExt cx="470" cy="840"/>
          </a:xfrm>
        </p:grpSpPr>
        <p:cxnSp>
          <p:nvCxnSpPr>
            <p:cNvPr id="142364" name="AutoShape 28"/>
            <p:cNvCxnSpPr>
              <a:cxnSpLocks noChangeShapeType="1"/>
              <a:stCxn id="142338" idx="3"/>
              <a:endCxn id="142362" idx="1"/>
            </p:cNvCxnSpPr>
            <p:nvPr/>
          </p:nvCxnSpPr>
          <p:spPr bwMode="auto">
            <a:xfrm flipV="1">
              <a:off x="1589" y="1272"/>
              <a:ext cx="470" cy="84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65" name="Rectangle 29"/>
            <p:cNvSpPr>
              <a:spLocks noChangeArrowheads="1"/>
            </p:cNvSpPr>
            <p:nvPr/>
          </p:nvSpPr>
          <p:spPr bwMode="auto">
            <a:xfrm>
              <a:off x="1632" y="144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T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3429000" y="3124200"/>
            <a:ext cx="23622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*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142367" name="Group 31"/>
          <p:cNvGrpSpPr>
            <a:grpSpLocks/>
          </p:cNvGrpSpPr>
          <p:nvPr/>
        </p:nvGrpSpPr>
        <p:grpSpPr bwMode="auto">
          <a:xfrm>
            <a:off x="4457700" y="2446338"/>
            <a:ext cx="495300" cy="677862"/>
            <a:chOff x="2808" y="1541"/>
            <a:chExt cx="312" cy="427"/>
          </a:xfrm>
        </p:grpSpPr>
        <p:cxnSp>
          <p:nvCxnSpPr>
            <p:cNvPr id="142368" name="AutoShape 32"/>
            <p:cNvCxnSpPr>
              <a:cxnSpLocks noChangeShapeType="1"/>
              <a:stCxn id="142362" idx="2"/>
              <a:endCxn id="142366" idx="0"/>
            </p:cNvCxnSpPr>
            <p:nvPr/>
          </p:nvCxnSpPr>
          <p:spPr bwMode="auto">
            <a:xfrm>
              <a:off x="2808" y="1541"/>
              <a:ext cx="96" cy="42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69" name="Rectangle 33"/>
            <p:cNvSpPr>
              <a:spLocks noChangeArrowheads="1"/>
            </p:cNvSpPr>
            <p:nvPr/>
          </p:nvSpPr>
          <p:spPr bwMode="auto">
            <a:xfrm>
              <a:off x="2880" y="1632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latin typeface="Comic Sans MS" charset="0"/>
                  <a:sym typeface="Symbol" charset="2"/>
                </a:rPr>
                <a:t>*</a:t>
              </a:r>
            </a:p>
          </p:txBody>
        </p:sp>
      </p:grpSp>
      <p:sp>
        <p:nvSpPr>
          <p:cNvPr id="142370" name="Rectangle 34"/>
          <p:cNvSpPr>
            <a:spLocks noChangeArrowheads="1"/>
          </p:cNvSpPr>
          <p:nvPr/>
        </p:nvSpPr>
        <p:spPr bwMode="auto">
          <a:xfrm>
            <a:off x="6248400" y="1676400"/>
            <a:ext cx="23622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4: 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* F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42371" name="Group 35"/>
          <p:cNvGrpSpPr>
            <a:grpSpLocks/>
          </p:cNvGrpSpPr>
          <p:nvPr/>
        </p:nvGrpSpPr>
        <p:grpSpPr bwMode="auto">
          <a:xfrm>
            <a:off x="5799138" y="1943100"/>
            <a:ext cx="677862" cy="1828800"/>
            <a:chOff x="3653" y="1224"/>
            <a:chExt cx="427" cy="1152"/>
          </a:xfrm>
        </p:grpSpPr>
        <p:cxnSp>
          <p:nvCxnSpPr>
            <p:cNvPr id="142372" name="AutoShape 36"/>
            <p:cNvCxnSpPr>
              <a:cxnSpLocks noChangeShapeType="1"/>
              <a:stCxn id="142366" idx="3"/>
              <a:endCxn id="142370" idx="1"/>
            </p:cNvCxnSpPr>
            <p:nvPr/>
          </p:nvCxnSpPr>
          <p:spPr bwMode="auto">
            <a:xfrm flipV="1">
              <a:off x="3653" y="1224"/>
              <a:ext cx="283" cy="1152"/>
            </a:xfrm>
            <a:prstGeom prst="curvedConnector3">
              <a:avLst>
                <a:gd name="adj1" fmla="val 4911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73" name="Rectangle 37"/>
            <p:cNvSpPr>
              <a:spLocks noChangeArrowheads="1"/>
            </p:cNvSpPr>
            <p:nvPr/>
          </p:nvSpPr>
          <p:spPr bwMode="auto">
            <a:xfrm>
              <a:off x="3840" y="15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F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42374" name="Rectangle 38"/>
          <p:cNvSpPr>
            <a:spLocks noChangeArrowheads="1"/>
          </p:cNvSpPr>
          <p:nvPr/>
        </p:nvSpPr>
        <p:spPr bwMode="auto">
          <a:xfrm>
            <a:off x="6477000" y="3962400"/>
            <a:ext cx="2286000" cy="1981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5: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)</a:t>
            </a:r>
            <a:r>
              <a:rPr lang="en-US">
                <a:solidFill>
                  <a:srgbClr val="000099"/>
                </a:solidFill>
              </a:rPr>
              <a:t>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142375" name="Group 39"/>
          <p:cNvGrpSpPr>
            <a:grpSpLocks/>
          </p:cNvGrpSpPr>
          <p:nvPr/>
        </p:nvGrpSpPr>
        <p:grpSpPr bwMode="auto">
          <a:xfrm>
            <a:off x="5799138" y="3771900"/>
            <a:ext cx="677862" cy="1181100"/>
            <a:chOff x="3653" y="2376"/>
            <a:chExt cx="427" cy="744"/>
          </a:xfrm>
        </p:grpSpPr>
        <p:cxnSp>
          <p:nvCxnSpPr>
            <p:cNvPr id="142376" name="AutoShape 40"/>
            <p:cNvCxnSpPr>
              <a:cxnSpLocks noChangeShapeType="1"/>
              <a:stCxn id="142366" idx="3"/>
              <a:endCxn id="142374" idx="1"/>
            </p:cNvCxnSpPr>
            <p:nvPr/>
          </p:nvCxnSpPr>
          <p:spPr bwMode="auto">
            <a:xfrm>
              <a:off x="3653" y="2376"/>
              <a:ext cx="422" cy="74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77" name="Rectangle 41"/>
            <p:cNvSpPr>
              <a:spLocks noChangeArrowheads="1"/>
            </p:cNvSpPr>
            <p:nvPr/>
          </p:nvSpPr>
          <p:spPr bwMode="auto">
            <a:xfrm>
              <a:off x="3840" y="2448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(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42378" name="Rectangle 42"/>
          <p:cNvSpPr>
            <a:spLocks noChangeArrowheads="1"/>
          </p:cNvSpPr>
          <p:nvPr/>
        </p:nvSpPr>
        <p:spPr bwMode="auto">
          <a:xfrm>
            <a:off x="3276600" y="5257800"/>
            <a:ext cx="2362200" cy="838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6: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)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T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F</a:t>
            </a:r>
          </a:p>
        </p:txBody>
      </p:sp>
      <p:grpSp>
        <p:nvGrpSpPr>
          <p:cNvPr id="142379" name="Group 43"/>
          <p:cNvGrpSpPr>
            <a:grpSpLocks/>
          </p:cNvGrpSpPr>
          <p:nvPr/>
        </p:nvGrpSpPr>
        <p:grpSpPr bwMode="auto">
          <a:xfrm>
            <a:off x="5646738" y="4953000"/>
            <a:ext cx="822325" cy="914400"/>
            <a:chOff x="3557" y="3120"/>
            <a:chExt cx="518" cy="576"/>
          </a:xfrm>
        </p:grpSpPr>
        <p:cxnSp>
          <p:nvCxnSpPr>
            <p:cNvPr id="142380" name="AutoShape 44"/>
            <p:cNvCxnSpPr>
              <a:cxnSpLocks noChangeShapeType="1"/>
              <a:stCxn id="142374" idx="1"/>
              <a:endCxn id="142378" idx="3"/>
            </p:cNvCxnSpPr>
            <p:nvPr/>
          </p:nvCxnSpPr>
          <p:spPr bwMode="auto">
            <a:xfrm rot="10800000" flipV="1">
              <a:off x="3557" y="3120"/>
              <a:ext cx="518" cy="45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81" name="Rectangle 45"/>
            <p:cNvSpPr>
              <a:spLocks noChangeArrowheads="1"/>
            </p:cNvSpPr>
            <p:nvPr/>
          </p:nvSpPr>
          <p:spPr bwMode="auto">
            <a:xfrm>
              <a:off x="3792" y="336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T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42382" name="Rectangle 46"/>
          <p:cNvSpPr>
            <a:spLocks noChangeArrowheads="1"/>
          </p:cNvSpPr>
          <p:nvPr/>
        </p:nvSpPr>
        <p:spPr bwMode="auto">
          <a:xfrm>
            <a:off x="1295400" y="4572000"/>
            <a:ext cx="22860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7: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( T )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42383" name="Group 47"/>
          <p:cNvGrpSpPr>
            <a:grpSpLocks/>
          </p:cNvGrpSpPr>
          <p:nvPr/>
        </p:nvGrpSpPr>
        <p:grpSpPr bwMode="auto">
          <a:xfrm>
            <a:off x="3589338" y="4572000"/>
            <a:ext cx="906462" cy="677863"/>
            <a:chOff x="2261" y="2880"/>
            <a:chExt cx="571" cy="427"/>
          </a:xfrm>
        </p:grpSpPr>
        <p:cxnSp>
          <p:nvCxnSpPr>
            <p:cNvPr id="142384" name="AutoShape 48"/>
            <p:cNvCxnSpPr>
              <a:cxnSpLocks noChangeShapeType="1"/>
              <a:stCxn id="142378" idx="0"/>
              <a:endCxn id="142382" idx="3"/>
            </p:cNvCxnSpPr>
            <p:nvPr/>
          </p:nvCxnSpPr>
          <p:spPr bwMode="auto">
            <a:xfrm rot="5400000" flipH="1">
              <a:off x="2405" y="2904"/>
              <a:ext cx="259" cy="54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85" name="Rectangle 49"/>
            <p:cNvSpPr>
              <a:spLocks noChangeArrowheads="1"/>
            </p:cNvSpPr>
            <p:nvPr/>
          </p:nvSpPr>
          <p:spPr bwMode="auto">
            <a:xfrm>
              <a:off x="2592" y="288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)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42386" name="Rectangle 50"/>
          <p:cNvSpPr>
            <a:spLocks noChangeArrowheads="1"/>
          </p:cNvSpPr>
          <p:nvPr/>
        </p:nvSpPr>
        <p:spPr bwMode="auto">
          <a:xfrm>
            <a:off x="6781800" y="2819400"/>
            <a:ext cx="1828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8: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42387" name="Group 51"/>
          <p:cNvGrpSpPr>
            <a:grpSpLocks/>
          </p:cNvGrpSpPr>
          <p:nvPr/>
        </p:nvGrpSpPr>
        <p:grpSpPr bwMode="auto">
          <a:xfrm>
            <a:off x="7620000" y="3352800"/>
            <a:ext cx="609600" cy="609600"/>
            <a:chOff x="4800" y="2112"/>
            <a:chExt cx="384" cy="384"/>
          </a:xfrm>
        </p:grpSpPr>
        <p:cxnSp>
          <p:nvCxnSpPr>
            <p:cNvPr id="142388" name="AutoShape 52"/>
            <p:cNvCxnSpPr>
              <a:cxnSpLocks noChangeShapeType="1"/>
              <a:stCxn id="142374" idx="0"/>
              <a:endCxn id="142386" idx="2"/>
            </p:cNvCxnSpPr>
            <p:nvPr/>
          </p:nvCxnSpPr>
          <p:spPr bwMode="auto">
            <a:xfrm rot="16200000">
              <a:off x="4634" y="2278"/>
              <a:ext cx="379" cy="48"/>
            </a:xfrm>
            <a:prstGeom prst="curvedConnector3">
              <a:avLst>
                <a:gd name="adj1" fmla="val 4934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89" name="Rectangle 53"/>
            <p:cNvSpPr>
              <a:spLocks noChangeArrowheads="1"/>
            </p:cNvSpPr>
            <p:nvPr/>
          </p:nvSpPr>
          <p:spPr bwMode="auto">
            <a:xfrm>
              <a:off x="4848" y="21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cxnSp>
        <p:nvCxnSpPr>
          <p:cNvPr id="142390" name="AutoShape 54"/>
          <p:cNvCxnSpPr>
            <a:cxnSpLocks noChangeShapeType="1"/>
          </p:cNvCxnSpPr>
          <p:nvPr/>
        </p:nvCxnSpPr>
        <p:spPr bwMode="auto">
          <a:xfrm rot="16200000">
            <a:off x="4122737" y="4762501"/>
            <a:ext cx="822325" cy="15240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1" name="Rectangle 55"/>
          <p:cNvSpPr>
            <a:spLocks noChangeArrowheads="1"/>
          </p:cNvSpPr>
          <p:nvPr/>
        </p:nvSpPr>
        <p:spPr bwMode="auto">
          <a:xfrm>
            <a:off x="4572000" y="46482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*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42392" name="AutoShape 56"/>
          <p:cNvCxnSpPr>
            <a:cxnSpLocks noChangeShapeType="1"/>
            <a:stCxn id="142374" idx="3"/>
            <a:endCxn id="142339" idx="0"/>
          </p:cNvCxnSpPr>
          <p:nvPr/>
        </p:nvCxnSpPr>
        <p:spPr bwMode="auto">
          <a:xfrm flipH="1" flipV="1">
            <a:off x="3657600" y="601663"/>
            <a:ext cx="5113338" cy="4351337"/>
          </a:xfrm>
          <a:prstGeom prst="curvedConnector4">
            <a:avLst>
              <a:gd name="adj1" fmla="val -4315"/>
              <a:gd name="adj2" fmla="val 105069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2393" name="AutoShape 57"/>
          <p:cNvCxnSpPr>
            <a:cxnSpLocks noChangeShapeType="1"/>
            <a:stCxn id="142374" idx="3"/>
            <a:endCxn id="142374" idx="2"/>
          </p:cNvCxnSpPr>
          <p:nvPr/>
        </p:nvCxnSpPr>
        <p:spPr bwMode="auto">
          <a:xfrm flipH="1">
            <a:off x="7620000" y="4953000"/>
            <a:ext cx="1150938" cy="998538"/>
          </a:xfrm>
          <a:prstGeom prst="curvedConnector4">
            <a:avLst>
              <a:gd name="adj1" fmla="val -19171"/>
              <a:gd name="adj2" fmla="val 1220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4" name="Rectangle 58"/>
          <p:cNvSpPr>
            <a:spLocks noChangeArrowheads="1"/>
          </p:cNvSpPr>
          <p:nvPr/>
        </p:nvSpPr>
        <p:spPr bwMode="auto">
          <a:xfrm>
            <a:off x="8534400" y="60198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(</a:t>
            </a:r>
            <a:endParaRPr lang="en-US">
              <a:latin typeface="Comic Sans MS" charset="0"/>
              <a:sym typeface="Symbol" charset="2"/>
            </a:endParaRPr>
          </a:p>
        </p:txBody>
      </p:sp>
      <p:sp>
        <p:nvSpPr>
          <p:cNvPr id="142395" name="Rectangle 59"/>
          <p:cNvSpPr>
            <a:spLocks noChangeArrowheads="1"/>
          </p:cNvSpPr>
          <p:nvPr/>
        </p:nvSpPr>
        <p:spPr bwMode="auto">
          <a:xfrm>
            <a:off x="8001000" y="3810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F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42396" name="AutoShape 60"/>
          <p:cNvCxnSpPr>
            <a:cxnSpLocks noChangeShapeType="1"/>
          </p:cNvCxnSpPr>
          <p:nvPr/>
        </p:nvCxnSpPr>
        <p:spPr bwMode="auto">
          <a:xfrm flipV="1">
            <a:off x="5799138" y="3086100"/>
            <a:ext cx="982662" cy="685800"/>
          </a:xfrm>
          <a:prstGeom prst="curvedConnector3">
            <a:avLst>
              <a:gd name="adj1" fmla="val 495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7" name="Rectangle 61"/>
          <p:cNvSpPr>
            <a:spLocks noChangeArrowheads="1"/>
          </p:cNvSpPr>
          <p:nvPr/>
        </p:nvSpPr>
        <p:spPr bwMode="auto">
          <a:xfrm>
            <a:off x="6248400" y="3276600"/>
            <a:ext cx="533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42398" name="AutoShape 62"/>
          <p:cNvCxnSpPr>
            <a:cxnSpLocks noChangeShapeType="1"/>
          </p:cNvCxnSpPr>
          <p:nvPr/>
        </p:nvCxnSpPr>
        <p:spPr bwMode="auto">
          <a:xfrm flipV="1">
            <a:off x="2514600" y="2819400"/>
            <a:ext cx="5181600" cy="533400"/>
          </a:xfrm>
          <a:prstGeom prst="curvedConnector4">
            <a:avLst>
              <a:gd name="adj1" fmla="val 16412"/>
              <a:gd name="adj2" fmla="val 14285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9" name="Rectangle 63"/>
          <p:cNvSpPr>
            <a:spLocks noChangeArrowheads="1"/>
          </p:cNvSpPr>
          <p:nvPr/>
        </p:nvSpPr>
        <p:spPr bwMode="auto">
          <a:xfrm>
            <a:off x="3041650" y="2514600"/>
            <a:ext cx="533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cxnSp>
        <p:nvCxnSpPr>
          <p:cNvPr id="142400" name="AutoShape 64"/>
          <p:cNvCxnSpPr>
            <a:cxnSpLocks noChangeShapeType="1"/>
          </p:cNvCxnSpPr>
          <p:nvPr/>
        </p:nvCxnSpPr>
        <p:spPr bwMode="auto">
          <a:xfrm rot="10800000" flipH="1" flipV="1">
            <a:off x="220663" y="3352800"/>
            <a:ext cx="7399337" cy="2598738"/>
          </a:xfrm>
          <a:prstGeom prst="curvedConnector4">
            <a:avLst>
              <a:gd name="adj1" fmla="val -2213"/>
              <a:gd name="adj2" fmla="val 10849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401" name="Rectangle 65"/>
          <p:cNvSpPr>
            <a:spLocks noChangeArrowheads="1"/>
          </p:cNvSpPr>
          <p:nvPr/>
        </p:nvSpPr>
        <p:spPr bwMode="auto">
          <a:xfrm>
            <a:off x="533400" y="4953000"/>
            <a:ext cx="3810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(</a:t>
            </a:r>
            <a:endParaRPr lang="en-US">
              <a:latin typeface="Comic Sans MS" charset="0"/>
              <a:sym typeface="Symbol" charset="2"/>
            </a:endParaRPr>
          </a:p>
        </p:txBody>
      </p:sp>
      <p:grpSp>
        <p:nvGrpSpPr>
          <p:cNvPr id="142402" name="Group 66"/>
          <p:cNvGrpSpPr>
            <a:grpSpLocks/>
          </p:cNvGrpSpPr>
          <p:nvPr/>
        </p:nvGrpSpPr>
        <p:grpSpPr bwMode="auto">
          <a:xfrm>
            <a:off x="3276600" y="1219200"/>
            <a:ext cx="2514600" cy="1219200"/>
            <a:chOff x="2064" y="768"/>
            <a:chExt cx="1584" cy="768"/>
          </a:xfrm>
        </p:grpSpPr>
        <p:sp>
          <p:nvSpPr>
            <p:cNvPr id="142403" name="Rectangle 67"/>
            <p:cNvSpPr>
              <a:spLocks noChangeArrowheads="1"/>
            </p:cNvSpPr>
            <p:nvPr/>
          </p:nvSpPr>
          <p:spPr bwMode="auto">
            <a:xfrm>
              <a:off x="2688" y="76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$ Accept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04" name="Rectangle 68"/>
            <p:cNvSpPr>
              <a:spLocks noChangeArrowheads="1"/>
            </p:cNvSpPr>
            <p:nvPr/>
          </p:nvSpPr>
          <p:spPr bwMode="auto">
            <a:xfrm>
              <a:off x="2064" y="1008"/>
              <a:ext cx="1488" cy="528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405" name="Group 69"/>
          <p:cNvGrpSpPr>
            <a:grpSpLocks/>
          </p:cNvGrpSpPr>
          <p:nvPr/>
        </p:nvGrpSpPr>
        <p:grpSpPr bwMode="auto">
          <a:xfrm>
            <a:off x="2819400" y="228600"/>
            <a:ext cx="1828800" cy="914400"/>
            <a:chOff x="1776" y="144"/>
            <a:chExt cx="1152" cy="576"/>
          </a:xfrm>
        </p:grpSpPr>
        <p:sp>
          <p:nvSpPr>
            <p:cNvPr id="142406" name="Rectangle 70"/>
            <p:cNvSpPr>
              <a:spLocks noChangeArrowheads="1"/>
            </p:cNvSpPr>
            <p:nvPr/>
          </p:nvSpPr>
          <p:spPr bwMode="auto">
            <a:xfrm>
              <a:off x="1968" y="144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1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07" name="Rectangle 71"/>
            <p:cNvSpPr>
              <a:spLocks noChangeArrowheads="1"/>
            </p:cNvSpPr>
            <p:nvPr/>
          </p:nvSpPr>
          <p:spPr bwMode="auto">
            <a:xfrm>
              <a:off x="1776" y="384"/>
              <a:ext cx="1056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408" name="Group 72"/>
          <p:cNvGrpSpPr>
            <a:grpSpLocks/>
          </p:cNvGrpSpPr>
          <p:nvPr/>
        </p:nvGrpSpPr>
        <p:grpSpPr bwMode="auto">
          <a:xfrm>
            <a:off x="6248400" y="1295400"/>
            <a:ext cx="2362200" cy="914400"/>
            <a:chOff x="3936" y="816"/>
            <a:chExt cx="1488" cy="576"/>
          </a:xfrm>
        </p:grpSpPr>
        <p:sp>
          <p:nvSpPr>
            <p:cNvPr id="142409" name="Rectangle 73"/>
            <p:cNvSpPr>
              <a:spLocks noChangeArrowheads="1"/>
            </p:cNvSpPr>
            <p:nvPr/>
          </p:nvSpPr>
          <p:spPr bwMode="auto">
            <a:xfrm>
              <a:off x="4320" y="816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2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10" name="Rectangle 74"/>
            <p:cNvSpPr>
              <a:spLocks noChangeArrowheads="1"/>
            </p:cNvSpPr>
            <p:nvPr/>
          </p:nvSpPr>
          <p:spPr bwMode="auto">
            <a:xfrm>
              <a:off x="3936" y="1056"/>
              <a:ext cx="1488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411" name="Group 75"/>
          <p:cNvGrpSpPr>
            <a:grpSpLocks/>
          </p:cNvGrpSpPr>
          <p:nvPr/>
        </p:nvGrpSpPr>
        <p:grpSpPr bwMode="auto">
          <a:xfrm>
            <a:off x="6781800" y="2362200"/>
            <a:ext cx="2209800" cy="990600"/>
            <a:chOff x="4272" y="1488"/>
            <a:chExt cx="1392" cy="624"/>
          </a:xfrm>
        </p:grpSpPr>
        <p:sp>
          <p:nvSpPr>
            <p:cNvPr id="142412" name="Rectangle 76"/>
            <p:cNvSpPr>
              <a:spLocks noChangeArrowheads="1"/>
            </p:cNvSpPr>
            <p:nvPr/>
          </p:nvSpPr>
          <p:spPr bwMode="auto">
            <a:xfrm>
              <a:off x="4704" y="148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3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13" name="Rectangle 77"/>
            <p:cNvSpPr>
              <a:spLocks noChangeArrowheads="1"/>
            </p:cNvSpPr>
            <p:nvPr/>
          </p:nvSpPr>
          <p:spPr bwMode="auto">
            <a:xfrm>
              <a:off x="4272" y="1776"/>
              <a:ext cx="1152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414" name="Group 78"/>
          <p:cNvGrpSpPr>
            <a:grpSpLocks/>
          </p:cNvGrpSpPr>
          <p:nvPr/>
        </p:nvGrpSpPr>
        <p:grpSpPr bwMode="auto">
          <a:xfrm>
            <a:off x="1295400" y="4572000"/>
            <a:ext cx="2286000" cy="990600"/>
            <a:chOff x="816" y="2880"/>
            <a:chExt cx="1440" cy="624"/>
          </a:xfrm>
        </p:grpSpPr>
        <p:sp>
          <p:nvSpPr>
            <p:cNvPr id="142415" name="Rectangle 79"/>
            <p:cNvSpPr>
              <a:spLocks noChangeArrowheads="1"/>
            </p:cNvSpPr>
            <p:nvPr/>
          </p:nvSpPr>
          <p:spPr bwMode="auto">
            <a:xfrm>
              <a:off x="864" y="3216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olidFill>
                    <a:srgbClr val="00CC00"/>
                  </a:solidFill>
                  <a:latin typeface="Helvetica" charset="0"/>
                </a:rPr>
                <a:t>Reduce 4</a:t>
              </a:r>
              <a:endParaRPr lang="en-US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16" name="Rectangle 80"/>
            <p:cNvSpPr>
              <a:spLocks noChangeArrowheads="1"/>
            </p:cNvSpPr>
            <p:nvPr/>
          </p:nvSpPr>
          <p:spPr bwMode="auto">
            <a:xfrm>
              <a:off x="816" y="2880"/>
              <a:ext cx="1440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142417" name="Group 81"/>
          <p:cNvGraphicFramePr>
            <a:graphicFrameLocks noGrp="1"/>
          </p:cNvGraphicFramePr>
          <p:nvPr/>
        </p:nvGraphicFramePr>
        <p:xfrm>
          <a:off x="304800" y="3200400"/>
          <a:ext cx="3641725" cy="3352800"/>
        </p:xfrm>
        <a:graphic>
          <a:graphicData uri="http://schemas.openxmlformats.org/drawingml/2006/table">
            <a:tbl>
              <a:tblPr/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Construction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sz="2800"/>
              <a:t>Construct F = {I</a:t>
            </a:r>
            <a:r>
              <a:rPr lang="en-US" sz="2800" baseline="-25000"/>
              <a:t>0</a:t>
            </a:r>
            <a:r>
              <a:rPr lang="en-US" sz="2800"/>
              <a:t>, I</a:t>
            </a:r>
            <a:r>
              <a:rPr lang="en-US" sz="2800" baseline="-25000"/>
              <a:t>1</a:t>
            </a:r>
            <a:r>
              <a:rPr lang="en-US" sz="2800"/>
              <a:t>, …I</a:t>
            </a:r>
            <a:r>
              <a:rPr lang="en-US" sz="2800" baseline="-25000"/>
              <a:t>n</a:t>
            </a:r>
            <a:r>
              <a:rPr lang="en-US" sz="2800"/>
              <a:t>}</a:t>
            </a:r>
          </a:p>
          <a:p>
            <a:pPr marL="533400" indent="-533400">
              <a:buFontTx/>
              <a:buAutoNum type="arabicPeriod"/>
            </a:pPr>
            <a:r>
              <a:rPr lang="en-US" sz="2800"/>
              <a:t>a) if {A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}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 and A != S’ </a:t>
            </a:r>
          </a:p>
          <a:p>
            <a:pPr marL="533400" indent="-533400">
              <a:buFontTx/>
              <a:buNone/>
            </a:pPr>
            <a:r>
              <a:rPr lang="en-US" sz="2800">
                <a:sym typeface="Symbol" charset="2"/>
              </a:rPr>
              <a:t>	   then action[i, _] := reduce </a:t>
            </a:r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endParaRPr lang="en-US" sz="2800" u="sng">
              <a:sym typeface="Symbol" charset="2"/>
            </a:endParaRPr>
          </a:p>
          <a:p>
            <a:pPr marL="533400" indent="-533400">
              <a:buFontTx/>
              <a:buNone/>
            </a:pPr>
            <a:r>
              <a:rPr lang="en-US" sz="2800">
                <a:sym typeface="Symbol" charset="2"/>
              </a:rPr>
              <a:t>     b) if </a:t>
            </a:r>
            <a:r>
              <a:rPr lang="en-US" sz="2800"/>
              <a:t>{S’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S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}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endParaRPr lang="en-US" sz="2800">
              <a:sym typeface="Symbol" charset="2"/>
            </a:endParaRPr>
          </a:p>
          <a:p>
            <a:pPr marL="533400" indent="-533400">
              <a:buFontTx/>
              <a:buNone/>
            </a:pPr>
            <a:r>
              <a:rPr lang="en-US" sz="2800">
                <a:sym typeface="Symbol" charset="2"/>
              </a:rPr>
              <a:t>	   then action[i,$] := accept</a:t>
            </a:r>
          </a:p>
          <a:p>
            <a:pPr marL="533400" indent="-533400">
              <a:buFontTx/>
              <a:buNone/>
            </a:pPr>
            <a:r>
              <a:rPr lang="en-US" sz="2800">
                <a:sym typeface="Symbol" charset="2"/>
              </a:rPr>
              <a:t>     c) if </a:t>
            </a:r>
            <a:r>
              <a:rPr lang="en-US" sz="2800"/>
              <a:t>{A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a} </a:t>
            </a:r>
            <a:r>
              <a:rPr lang="en-US" sz="2000">
                <a:sym typeface="Symbol" charset="2"/>
              </a:rPr>
              <a:t></a:t>
            </a:r>
            <a:r>
              <a:rPr lang="en-US" sz="2800" b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 and Successor(I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,a) = I</a:t>
            </a:r>
            <a:r>
              <a:rPr lang="en-US" sz="2800" baseline="-25000">
                <a:sym typeface="Symbol" charset="2"/>
              </a:rPr>
              <a:t>j</a:t>
            </a:r>
          </a:p>
          <a:p>
            <a:pPr marL="533400" indent="-533400">
              <a:buFontTx/>
              <a:buNone/>
            </a:pPr>
            <a:r>
              <a:rPr lang="en-US" sz="2800">
                <a:sym typeface="Symbol" charset="2"/>
              </a:rPr>
              <a:t>	   then action[i,a] := shift j</a:t>
            </a:r>
          </a:p>
          <a:p>
            <a:pPr marL="533400" indent="-533400">
              <a:buFontTx/>
              <a:buAutoNum type="arabicPeriod" startAt="3"/>
            </a:pPr>
            <a:r>
              <a:rPr lang="en-US" sz="2800">
                <a:sym typeface="Symbol" charset="2"/>
              </a:rPr>
              <a:t>if Successor(I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>
                <a:sym typeface="Symbol" charset="2"/>
              </a:rPr>
              <a:t>,A) = I</a:t>
            </a:r>
            <a:r>
              <a:rPr lang="en-US" sz="2800" baseline="-25000">
                <a:sym typeface="Symbol" charset="2"/>
              </a:rPr>
              <a:t>j</a:t>
            </a:r>
            <a:r>
              <a:rPr lang="en-US" sz="2800">
                <a:sym typeface="Symbol" charset="2"/>
              </a:rPr>
              <a:t> then goto[i,A] := j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93C3-6488-634B-B6C1-68E689F4D0E1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Construction (cont’d)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/>
              <a:t>All entries not defined are errors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/>
              <a:t>Make sure I</a:t>
            </a:r>
            <a:r>
              <a:rPr lang="en-US" sz="2800" baseline="-25000"/>
              <a:t>0</a:t>
            </a:r>
            <a:r>
              <a:rPr lang="en-US" sz="2800"/>
              <a:t> is the initial state</a:t>
            </a:r>
          </a:p>
          <a:p>
            <a:pPr marL="609600" indent="-609600">
              <a:lnSpc>
                <a:spcPct val="90000"/>
              </a:lnSpc>
            </a:pPr>
            <a:endParaRPr lang="en-US" sz="2800"/>
          </a:p>
          <a:p>
            <a:pPr marL="609600" indent="-609600">
              <a:lnSpc>
                <a:spcPct val="90000"/>
              </a:lnSpc>
            </a:pPr>
            <a:r>
              <a:rPr lang="en-US" sz="2800"/>
              <a:t>Note: LR(0) always reduces if </a:t>
            </a:r>
            <a:br>
              <a:rPr lang="en-US" sz="2800"/>
            </a:br>
            <a:r>
              <a:rPr lang="en-US" sz="2800"/>
              <a:t>{A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} </a:t>
            </a:r>
            <a:r>
              <a:rPr lang="en-US" sz="2800" b="1">
                <a:sym typeface="Symbol" charset="2"/>
              </a:rPr>
              <a:t> </a:t>
            </a:r>
            <a:r>
              <a:rPr lang="en-US" sz="2800">
                <a:sym typeface="Symbol" charset="2"/>
              </a:rPr>
              <a:t>I</a:t>
            </a:r>
            <a:r>
              <a:rPr lang="en-US" sz="2800" baseline="-25000">
                <a:sym typeface="Symbol" charset="2"/>
              </a:rPr>
              <a:t>i</a:t>
            </a:r>
            <a:r>
              <a:rPr lang="en-US" sz="2800"/>
              <a:t>, no lookahead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Shift and reduce items can’t be in the same configuration set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Accepting state doesn’t count as reduce item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At most one reduce item per set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480B-C855-634D-AD2C-441BB1DCE197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Set-of-items with Epsilon rules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81C21-9F3E-724C-B51D-DC086EB29A69}" type="slidenum">
              <a:rPr lang="en-US"/>
              <a:pPr/>
              <a:t>27</a:t>
            </a:fld>
            <a:endParaRPr lang="en-US"/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3200400" y="1676400"/>
            <a:ext cx="2133600" cy="2236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S’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S</a:t>
            </a:r>
            <a:endParaRPr lang="en-US" sz="2800"/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AaAb</a:t>
            </a:r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BbBa</a:t>
            </a:r>
            <a:endParaRPr lang="en-US" sz="2800"/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</a:t>
            </a:r>
            <a:endParaRPr lang="en-US" sz="2800">
              <a:sym typeface="Symbol" charset="2"/>
            </a:endParaRP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</a:t>
            </a: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3048000" y="4495800"/>
            <a:ext cx="22098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Ab</a:t>
            </a:r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</a:t>
            </a:r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381000" y="3886200"/>
            <a:ext cx="2133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aAb</a:t>
            </a: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609600" y="1676400"/>
            <a:ext cx="2209800" cy="18002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AaAb</a:t>
            </a:r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BbBa</a:t>
            </a:r>
            <a:endParaRPr lang="en-US" sz="2800"/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</a:t>
            </a:r>
            <a:endParaRPr lang="en-US" sz="2800">
              <a:sym typeface="Symbol" charset="2"/>
            </a:endParaRP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</a:t>
            </a:r>
          </a:p>
        </p:txBody>
      </p:sp>
      <p:sp>
        <p:nvSpPr>
          <p:cNvPr id="357384" name="Text Box 8"/>
          <p:cNvSpPr txBox="1">
            <a:spLocks noChangeArrowheads="1"/>
          </p:cNvSpPr>
          <p:nvPr/>
        </p:nvSpPr>
        <p:spPr bwMode="auto">
          <a:xfrm>
            <a:off x="6477000" y="27432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bBa</a:t>
            </a:r>
          </a:p>
        </p:txBody>
      </p:sp>
      <p:sp>
        <p:nvSpPr>
          <p:cNvPr id="357385" name="Text Box 9"/>
          <p:cNvSpPr txBox="1">
            <a:spLocks noChangeArrowheads="1"/>
          </p:cNvSpPr>
          <p:nvPr/>
        </p:nvSpPr>
        <p:spPr bwMode="auto">
          <a:xfrm>
            <a:off x="5410200" y="3581400"/>
            <a:ext cx="21336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Ba</a:t>
            </a: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</a:t>
            </a:r>
            <a:endParaRPr lang="en-US" sz="2800">
              <a:sym typeface="Symbol" charset="2"/>
            </a:endParaRPr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381000" y="54864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</a:t>
            </a:r>
          </a:p>
        </p:txBody>
      </p:sp>
      <p:sp>
        <p:nvSpPr>
          <p:cNvPr id="357387" name="Text Box 11"/>
          <p:cNvSpPr txBox="1">
            <a:spLocks noChangeArrowheads="1"/>
          </p:cNvSpPr>
          <p:nvPr/>
        </p:nvSpPr>
        <p:spPr bwMode="auto">
          <a:xfrm>
            <a:off x="2971800" y="60960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AaAb</a:t>
            </a:r>
            <a:r>
              <a:rPr lang="en-US" sz="2800" b="1">
                <a:sym typeface="Symbol" charset="2"/>
              </a:rPr>
              <a:t></a:t>
            </a:r>
          </a:p>
        </p:txBody>
      </p:sp>
      <p:sp>
        <p:nvSpPr>
          <p:cNvPr id="357388" name="Text Box 12"/>
          <p:cNvSpPr txBox="1">
            <a:spLocks noChangeArrowheads="1"/>
          </p:cNvSpPr>
          <p:nvPr/>
        </p:nvSpPr>
        <p:spPr bwMode="auto">
          <a:xfrm>
            <a:off x="6705600" y="48768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</a:t>
            </a:r>
          </a:p>
        </p:txBody>
      </p:sp>
      <p:sp>
        <p:nvSpPr>
          <p:cNvPr id="357389" name="Text Box 13"/>
          <p:cNvSpPr txBox="1">
            <a:spLocks noChangeArrowheads="1"/>
          </p:cNvSpPr>
          <p:nvPr/>
        </p:nvSpPr>
        <p:spPr bwMode="auto">
          <a:xfrm>
            <a:off x="5791200" y="58674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BbBa</a:t>
            </a:r>
            <a:r>
              <a:rPr lang="en-US" sz="2800" b="1">
                <a:sym typeface="Symbol" charset="2"/>
              </a:rPr>
              <a:t></a:t>
            </a:r>
          </a:p>
        </p:txBody>
      </p:sp>
      <p:sp>
        <p:nvSpPr>
          <p:cNvPr id="357390" name="Text Box 14"/>
          <p:cNvSpPr txBox="1">
            <a:spLocks noChangeArrowheads="1"/>
          </p:cNvSpPr>
          <p:nvPr/>
        </p:nvSpPr>
        <p:spPr bwMode="auto">
          <a:xfrm>
            <a:off x="6400800" y="1676400"/>
            <a:ext cx="16764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S’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S</a:t>
            </a:r>
            <a:r>
              <a:rPr lang="en-US" sz="2800" b="1">
                <a:sym typeface="Symbol" charset="2"/>
              </a:rPr>
              <a:t></a:t>
            </a:r>
            <a:endParaRPr lang="en-US" sz="2800">
              <a:sym typeface="Symbol" charset="2"/>
            </a:endParaRPr>
          </a:p>
        </p:txBody>
      </p:sp>
      <p:grpSp>
        <p:nvGrpSpPr>
          <p:cNvPr id="357401" name="Group 25"/>
          <p:cNvGrpSpPr>
            <a:grpSpLocks/>
          </p:cNvGrpSpPr>
          <p:nvPr/>
        </p:nvGrpSpPr>
        <p:grpSpPr bwMode="auto">
          <a:xfrm>
            <a:off x="5334000" y="1828800"/>
            <a:ext cx="1066800" cy="966788"/>
            <a:chOff x="3360" y="1152"/>
            <a:chExt cx="672" cy="609"/>
          </a:xfrm>
        </p:grpSpPr>
        <p:cxnSp>
          <p:nvCxnSpPr>
            <p:cNvPr id="357391" name="AutoShape 15"/>
            <p:cNvCxnSpPr>
              <a:cxnSpLocks noChangeShapeType="1"/>
              <a:stCxn id="357380" idx="3"/>
              <a:endCxn id="357390" idx="1"/>
            </p:cNvCxnSpPr>
            <p:nvPr/>
          </p:nvCxnSpPr>
          <p:spPr bwMode="auto">
            <a:xfrm flipV="1">
              <a:off x="3360" y="1223"/>
              <a:ext cx="672" cy="53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3504" y="115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</p:grpSp>
      <p:grpSp>
        <p:nvGrpSpPr>
          <p:cNvPr id="357403" name="Group 27"/>
          <p:cNvGrpSpPr>
            <a:grpSpLocks/>
          </p:cNvGrpSpPr>
          <p:nvPr/>
        </p:nvGrpSpPr>
        <p:grpSpPr bwMode="auto">
          <a:xfrm>
            <a:off x="5334000" y="2795588"/>
            <a:ext cx="1143000" cy="481012"/>
            <a:chOff x="3360" y="1761"/>
            <a:chExt cx="720" cy="303"/>
          </a:xfrm>
        </p:grpSpPr>
        <p:cxnSp>
          <p:nvCxnSpPr>
            <p:cNvPr id="357392" name="AutoShape 16"/>
            <p:cNvCxnSpPr>
              <a:cxnSpLocks noChangeShapeType="1"/>
              <a:stCxn id="357380" idx="3"/>
              <a:endCxn id="357384" idx="1"/>
            </p:cNvCxnSpPr>
            <p:nvPr/>
          </p:nvCxnSpPr>
          <p:spPr bwMode="auto">
            <a:xfrm>
              <a:off x="3360" y="1761"/>
              <a:ext cx="720" cy="13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2" name="Text Box 26"/>
            <p:cNvSpPr txBox="1">
              <a:spLocks noChangeArrowheads="1"/>
            </p:cNvSpPr>
            <p:nvPr/>
          </p:nvSpPr>
          <p:spPr bwMode="auto">
            <a:xfrm>
              <a:off x="3552" y="17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5" name="Group 29"/>
          <p:cNvGrpSpPr>
            <a:grpSpLocks/>
          </p:cNvGrpSpPr>
          <p:nvPr/>
        </p:nvGrpSpPr>
        <p:grpSpPr bwMode="auto">
          <a:xfrm>
            <a:off x="7543800" y="3008313"/>
            <a:ext cx="1143000" cy="1319212"/>
            <a:chOff x="4752" y="1895"/>
            <a:chExt cx="720" cy="831"/>
          </a:xfrm>
        </p:grpSpPr>
        <p:cxnSp>
          <p:nvCxnSpPr>
            <p:cNvPr id="357393" name="AutoShape 17"/>
            <p:cNvCxnSpPr>
              <a:cxnSpLocks noChangeShapeType="1"/>
              <a:stCxn id="357384" idx="3"/>
              <a:endCxn id="357385" idx="3"/>
            </p:cNvCxnSpPr>
            <p:nvPr/>
          </p:nvCxnSpPr>
          <p:spPr bwMode="auto">
            <a:xfrm flipH="1">
              <a:off x="4752" y="1895"/>
              <a:ext cx="720" cy="662"/>
            </a:xfrm>
            <a:prstGeom prst="curvedConnector3">
              <a:avLst>
                <a:gd name="adj1" fmla="val -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4" name="Text Box 28"/>
            <p:cNvSpPr txBox="1">
              <a:spLocks noChangeArrowheads="1"/>
            </p:cNvSpPr>
            <p:nvPr/>
          </p:nvSpPr>
          <p:spPr bwMode="auto">
            <a:xfrm>
              <a:off x="5222" y="243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7" name="Group 31"/>
          <p:cNvGrpSpPr>
            <a:grpSpLocks/>
          </p:cNvGrpSpPr>
          <p:nvPr/>
        </p:nvGrpSpPr>
        <p:grpSpPr bwMode="auto">
          <a:xfrm>
            <a:off x="6096000" y="4537075"/>
            <a:ext cx="609600" cy="644525"/>
            <a:chOff x="3840" y="2858"/>
            <a:chExt cx="384" cy="406"/>
          </a:xfrm>
        </p:grpSpPr>
        <p:cxnSp>
          <p:nvCxnSpPr>
            <p:cNvPr id="357394" name="AutoShape 18"/>
            <p:cNvCxnSpPr>
              <a:cxnSpLocks noChangeShapeType="1"/>
              <a:stCxn id="357385" idx="2"/>
              <a:endCxn id="357388" idx="1"/>
            </p:cNvCxnSpPr>
            <p:nvPr/>
          </p:nvCxnSpPr>
          <p:spPr bwMode="auto">
            <a:xfrm rot="16200000" flipH="1">
              <a:off x="3961" y="2977"/>
              <a:ext cx="381" cy="14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6" name="Text Box 30"/>
            <p:cNvSpPr txBox="1">
              <a:spLocks noChangeArrowheads="1"/>
            </p:cNvSpPr>
            <p:nvPr/>
          </p:nvSpPr>
          <p:spPr bwMode="auto">
            <a:xfrm>
              <a:off x="3840" y="29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57409" name="Group 33"/>
          <p:cNvGrpSpPr>
            <a:grpSpLocks/>
          </p:cNvGrpSpPr>
          <p:nvPr/>
        </p:nvGrpSpPr>
        <p:grpSpPr bwMode="auto">
          <a:xfrm>
            <a:off x="7810500" y="5405438"/>
            <a:ext cx="722313" cy="727075"/>
            <a:chOff x="4920" y="3405"/>
            <a:chExt cx="455" cy="458"/>
          </a:xfrm>
        </p:grpSpPr>
        <p:cxnSp>
          <p:nvCxnSpPr>
            <p:cNvPr id="357395" name="AutoShape 19"/>
            <p:cNvCxnSpPr>
              <a:cxnSpLocks noChangeShapeType="1"/>
              <a:stCxn id="357388" idx="2"/>
              <a:endCxn id="357389" idx="3"/>
            </p:cNvCxnSpPr>
            <p:nvPr/>
          </p:nvCxnSpPr>
          <p:spPr bwMode="auto">
            <a:xfrm rot="16200000" flipH="1">
              <a:off x="4751" y="3574"/>
              <a:ext cx="458" cy="120"/>
            </a:xfrm>
            <a:prstGeom prst="curvedConnector4">
              <a:avLst>
                <a:gd name="adj1" fmla="val 31657"/>
                <a:gd name="adj2" fmla="val 2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8" name="Text Box 32"/>
            <p:cNvSpPr txBox="1">
              <a:spLocks noChangeArrowheads="1"/>
            </p:cNvSpPr>
            <p:nvPr/>
          </p:nvSpPr>
          <p:spPr bwMode="auto">
            <a:xfrm>
              <a:off x="5174" y="354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1" name="Group 35"/>
          <p:cNvGrpSpPr>
            <a:grpSpLocks/>
          </p:cNvGrpSpPr>
          <p:nvPr/>
        </p:nvGrpSpPr>
        <p:grpSpPr bwMode="auto">
          <a:xfrm>
            <a:off x="2514600" y="3913188"/>
            <a:ext cx="1760538" cy="549275"/>
            <a:chOff x="1584" y="2465"/>
            <a:chExt cx="1109" cy="698"/>
          </a:xfrm>
        </p:grpSpPr>
        <p:cxnSp>
          <p:nvCxnSpPr>
            <p:cNvPr id="357396" name="AutoShape 20"/>
            <p:cNvCxnSpPr>
              <a:cxnSpLocks noChangeShapeType="1"/>
              <a:stCxn id="357380" idx="2"/>
              <a:endCxn id="357382" idx="3"/>
            </p:cNvCxnSpPr>
            <p:nvPr/>
          </p:nvCxnSpPr>
          <p:spPr bwMode="auto">
            <a:xfrm rot="5400000">
              <a:off x="1994" y="2055"/>
              <a:ext cx="284" cy="110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0" name="Text Box 34"/>
            <p:cNvSpPr txBox="1">
              <a:spLocks noChangeArrowheads="1"/>
            </p:cNvSpPr>
            <p:nvPr/>
          </p:nvSpPr>
          <p:spPr bwMode="auto">
            <a:xfrm>
              <a:off x="2438" y="2582"/>
              <a:ext cx="255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3" name="Group 37"/>
          <p:cNvGrpSpPr>
            <a:grpSpLocks/>
          </p:cNvGrpSpPr>
          <p:nvPr/>
        </p:nvGrpSpPr>
        <p:grpSpPr bwMode="auto">
          <a:xfrm>
            <a:off x="1219200" y="4419600"/>
            <a:ext cx="1828800" cy="566738"/>
            <a:chOff x="854" y="3050"/>
            <a:chExt cx="1066" cy="189"/>
          </a:xfrm>
        </p:grpSpPr>
        <p:cxnSp>
          <p:nvCxnSpPr>
            <p:cNvPr id="357397" name="AutoShape 21"/>
            <p:cNvCxnSpPr>
              <a:cxnSpLocks noChangeShapeType="1"/>
              <a:stCxn id="357382" idx="2"/>
              <a:endCxn id="357381" idx="1"/>
            </p:cNvCxnSpPr>
            <p:nvPr/>
          </p:nvCxnSpPr>
          <p:spPr bwMode="auto">
            <a:xfrm rot="16200000" flipH="1">
              <a:off x="1321" y="2641"/>
              <a:ext cx="189" cy="100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2" name="Text Box 36"/>
            <p:cNvSpPr txBox="1">
              <a:spLocks noChangeArrowheads="1"/>
            </p:cNvSpPr>
            <p:nvPr/>
          </p:nvSpPr>
          <p:spPr bwMode="auto">
            <a:xfrm>
              <a:off x="854" y="3062"/>
              <a:ext cx="186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5" name="Group 39"/>
          <p:cNvGrpSpPr>
            <a:grpSpLocks/>
          </p:cNvGrpSpPr>
          <p:nvPr/>
        </p:nvGrpSpPr>
        <p:grpSpPr bwMode="auto">
          <a:xfrm>
            <a:off x="2590800" y="5486400"/>
            <a:ext cx="1825625" cy="509588"/>
            <a:chOff x="1632" y="3405"/>
            <a:chExt cx="1097" cy="396"/>
          </a:xfrm>
        </p:grpSpPr>
        <p:cxnSp>
          <p:nvCxnSpPr>
            <p:cNvPr id="357398" name="AutoShape 22"/>
            <p:cNvCxnSpPr>
              <a:cxnSpLocks noChangeShapeType="1"/>
              <a:stCxn id="357381" idx="2"/>
              <a:endCxn id="357386" idx="3"/>
            </p:cNvCxnSpPr>
            <p:nvPr/>
          </p:nvCxnSpPr>
          <p:spPr bwMode="auto">
            <a:xfrm rot="5400000">
              <a:off x="2015" y="3022"/>
              <a:ext cx="218" cy="98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4" name="Text Box 38"/>
            <p:cNvSpPr txBox="1">
              <a:spLocks noChangeArrowheads="1"/>
            </p:cNvSpPr>
            <p:nvPr/>
          </p:nvSpPr>
          <p:spPr bwMode="auto">
            <a:xfrm>
              <a:off x="2486" y="3446"/>
              <a:ext cx="24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57417" name="Group 41"/>
          <p:cNvGrpSpPr>
            <a:grpSpLocks/>
          </p:cNvGrpSpPr>
          <p:nvPr/>
        </p:nvGrpSpPr>
        <p:grpSpPr bwMode="auto">
          <a:xfrm>
            <a:off x="1485900" y="6015038"/>
            <a:ext cx="1485900" cy="598487"/>
            <a:chOff x="936" y="3789"/>
            <a:chExt cx="936" cy="377"/>
          </a:xfrm>
        </p:grpSpPr>
        <p:cxnSp>
          <p:nvCxnSpPr>
            <p:cNvPr id="357399" name="AutoShape 23"/>
            <p:cNvCxnSpPr>
              <a:cxnSpLocks noChangeShapeType="1"/>
              <a:stCxn id="357386" idx="2"/>
              <a:endCxn id="357387" idx="1"/>
            </p:cNvCxnSpPr>
            <p:nvPr/>
          </p:nvCxnSpPr>
          <p:spPr bwMode="auto">
            <a:xfrm rot="16200000" flipH="1">
              <a:off x="1295" y="3430"/>
              <a:ext cx="218" cy="93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6" name="Text Box 40"/>
            <p:cNvSpPr txBox="1">
              <a:spLocks noChangeArrowheads="1"/>
            </p:cNvSpPr>
            <p:nvPr/>
          </p:nvSpPr>
          <p:spPr bwMode="auto">
            <a:xfrm>
              <a:off x="1046" y="387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 animBg="1"/>
      <p:bldP spid="357381" grpId="0" animBg="1"/>
      <p:bldP spid="357382" grpId="0" animBg="1"/>
      <p:bldP spid="357384" grpId="0" animBg="1"/>
      <p:bldP spid="357385" grpId="0" animBg="1"/>
      <p:bldP spid="357386" grpId="0" animBg="1"/>
      <p:bldP spid="357387" grpId="0" animBg="1"/>
      <p:bldP spid="357388" grpId="0" animBg="1"/>
      <p:bldP spid="357389" grpId="0" animBg="1"/>
      <p:bldP spid="35739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LR(0) conflicts: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D0302-AB20-F847-A05A-BA9FB02E2639}" type="slidenum">
              <a:rPr lang="en-US"/>
              <a:pPr/>
              <a:t>28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638800"/>
            <a:ext cx="57150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Need more lookahead: SLR(1)</a:t>
            </a:r>
          </a:p>
        </p:txBody>
      </p:sp>
      <p:graphicFrame>
        <p:nvGraphicFramePr>
          <p:cNvPr id="133139" name="Group 19"/>
          <p:cNvGraphicFramePr>
            <a:graphicFrameLocks noGrp="1"/>
          </p:cNvGraphicFramePr>
          <p:nvPr/>
        </p:nvGraphicFramePr>
        <p:xfrm>
          <a:off x="838200" y="2057400"/>
          <a:ext cx="2819400" cy="3115056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*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T  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( T )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= T 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3886200" y="1981200"/>
            <a:ext cx="4267200" cy="1524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 dirty="0">
                <a:solidFill>
                  <a:srgbClr val="000099"/>
                </a:solidFill>
              </a:rPr>
              <a:t>11: F 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 </a:t>
            </a:r>
            <a:br>
              <a:rPr lang="en-US" sz="2800" dirty="0">
                <a:solidFill>
                  <a:srgbClr val="000099"/>
                </a:solidFill>
                <a:sym typeface="Symbol" charset="2"/>
              </a:rPr>
            </a:br>
            <a:r>
              <a:rPr lang="en-US" sz="2800" dirty="0">
                <a:solidFill>
                  <a:srgbClr val="000099"/>
                </a:solidFill>
              </a:rPr>
              <a:t>F 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= T</a:t>
            </a:r>
            <a:endParaRPr lang="en-US" sz="2800" dirty="0">
              <a:solidFill>
                <a:srgbClr val="000099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 dirty="0">
                <a:solidFill>
                  <a:srgbClr val="000099"/>
                </a:solidFill>
              </a:rPr>
              <a:t>  Shift/reduce conflict</a:t>
            </a:r>
            <a:endParaRPr lang="en-US" sz="2800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3886200" y="3962400"/>
            <a:ext cx="4267200" cy="1447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1: F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 </a:t>
            </a:r>
            <a:br>
              <a:rPr lang="en-US" sz="2800">
                <a:solidFill>
                  <a:srgbClr val="000099"/>
                </a:solidFill>
                <a:sym typeface="Symbol" charset="2"/>
              </a:rPr>
            </a:br>
            <a:r>
              <a:rPr lang="en-US" sz="2800">
                <a:solidFill>
                  <a:srgbClr val="000099"/>
                </a:solidFill>
              </a:rPr>
              <a:t>T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>
                <a:solidFill>
                  <a:srgbClr val="000099"/>
                </a:solidFill>
                <a:sym typeface="Symbol" charset="2"/>
              </a:rPr>
              <a:t>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Reduce/Reduce conflict</a:t>
            </a:r>
            <a:endParaRPr lang="en-US" sz="2800">
              <a:solidFill>
                <a:srgbClr val="000099"/>
              </a:solidFill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0" grpId="0" animBg="1"/>
      <p:bldP spid="1331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CA" dirty="0"/>
              <a:t>Viable Prefixes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8062664" cy="4114800"/>
          </a:xfrm>
        </p:spPr>
        <p:txBody>
          <a:bodyPr/>
          <a:lstStyle/>
          <a:p>
            <a:r>
              <a:rPr lang="el-GR" sz="26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γ</a:t>
            </a:r>
            <a:r>
              <a:rPr lang="en-US" sz="2600" dirty="0">
                <a:sym typeface="Symbol" charset="2"/>
              </a:rPr>
              <a:t> is a </a:t>
            </a:r>
            <a:r>
              <a:rPr lang="en-US" sz="2600" dirty="0">
                <a:solidFill>
                  <a:schemeClr val="accent2"/>
                </a:solidFill>
                <a:sym typeface="Symbol" charset="2"/>
              </a:rPr>
              <a:t>viable prefix</a:t>
            </a:r>
            <a:r>
              <a:rPr lang="en-US" sz="2600" dirty="0">
                <a:sym typeface="Symbol" charset="2"/>
              </a:rPr>
              <a:t> if there is some </a:t>
            </a:r>
            <a:r>
              <a:rPr lang="el-GR" sz="26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ω</a:t>
            </a:r>
            <a:r>
              <a:rPr lang="en-CA" sz="26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 </a:t>
            </a:r>
            <a:r>
              <a:rPr lang="en-US" sz="2600" dirty="0">
                <a:sym typeface="Symbol" charset="2"/>
              </a:rPr>
              <a:t>such that </a:t>
            </a:r>
            <a:r>
              <a:rPr lang="el-GR" sz="26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γ</a:t>
            </a:r>
            <a:r>
              <a:rPr lang="en-US" sz="2600" dirty="0">
                <a:solidFill>
                  <a:srgbClr val="FF0000"/>
                </a:solidFill>
                <a:sym typeface="Symbol" charset="2"/>
              </a:rPr>
              <a:t>|</a:t>
            </a:r>
            <a:r>
              <a:rPr lang="el-GR" sz="26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ω </a:t>
            </a:r>
            <a:r>
              <a:rPr lang="en-US" sz="2600" dirty="0">
                <a:sym typeface="Symbol" charset="2"/>
              </a:rPr>
              <a:t>is a state of a shift-reduce parser</a:t>
            </a:r>
          </a:p>
          <a:p>
            <a:pPr marL="0" indent="0">
              <a:buNone/>
            </a:pPr>
            <a:endParaRPr lang="en-CA" sz="2600" dirty="0"/>
          </a:p>
          <a:p>
            <a:r>
              <a:rPr lang="en-CA" sz="2600" dirty="0">
                <a:solidFill>
                  <a:srgbClr val="FF0000"/>
                </a:solidFill>
              </a:rPr>
              <a:t>Important fact:</a:t>
            </a:r>
            <a:r>
              <a:rPr lang="en-CA" sz="2600" dirty="0"/>
              <a:t> A viable prefix is a prefix of a handle</a:t>
            </a:r>
          </a:p>
          <a:p>
            <a:r>
              <a:rPr lang="en-CA" sz="2600" dirty="0"/>
              <a:t>An LR(0) item </a:t>
            </a:r>
            <a:r>
              <a:rPr lang="en-US" sz="2600" dirty="0">
                <a:solidFill>
                  <a:schemeClr val="accent2"/>
                </a:solidFill>
                <a:sym typeface="Symbol" charset="2"/>
              </a:rPr>
              <a:t>[</a:t>
            </a:r>
            <a:r>
              <a:rPr lang="en-CA" sz="2600" dirty="0">
                <a:solidFill>
                  <a:schemeClr val="accent2"/>
                </a:solidFill>
              </a:rPr>
              <a:t>X</a:t>
            </a:r>
            <a:r>
              <a:rPr lang="en-US" sz="2600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600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600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600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sz="2600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600" dirty="0">
                <a:solidFill>
                  <a:schemeClr val="accent2"/>
                </a:solidFill>
                <a:sym typeface="Symbol" charset="2"/>
              </a:rPr>
              <a:t>]</a:t>
            </a:r>
            <a:r>
              <a:rPr lang="en-US" sz="2600" dirty="0">
                <a:sym typeface="Symbol" charset="2"/>
              </a:rPr>
              <a:t> </a:t>
            </a:r>
            <a:r>
              <a:rPr lang="en-CA" sz="2600" dirty="0">
                <a:sym typeface="Symbol" charset="2"/>
              </a:rPr>
              <a:t>says that</a:t>
            </a:r>
          </a:p>
          <a:p>
            <a:pPr lvl="1"/>
            <a:r>
              <a:rPr lang="en-US" sz="2200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200" dirty="0">
                <a:sym typeface="Symbol" charset="2"/>
              </a:rPr>
              <a:t> is on top of the stack  (</a:t>
            </a:r>
            <a:r>
              <a:rPr lang="en-US" sz="2200" dirty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2200" dirty="0">
                <a:sym typeface="Symbol" charset="2"/>
              </a:rPr>
              <a:t>is a suffix of</a:t>
            </a:r>
            <a:r>
              <a:rPr lang="en-US" sz="22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l-GR" sz="22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γ</a:t>
            </a:r>
            <a:r>
              <a:rPr lang="en-CA" sz="2200" dirty="0">
                <a:latin typeface="Candara" panose="020E0502030303020204" pitchFamily="34" charset="0"/>
                <a:ea typeface="Cambria Math"/>
                <a:sym typeface="Symbol" charset="2"/>
              </a:rPr>
              <a:t>)</a:t>
            </a:r>
            <a:endParaRPr lang="en-CA" sz="2200" dirty="0">
              <a:sym typeface="Symbol" charset="2"/>
            </a:endParaRPr>
          </a:p>
          <a:p>
            <a:pPr lvl="1"/>
            <a:r>
              <a:rPr lang="en-CA" sz="2200" dirty="0">
                <a:sym typeface="Symbol" charset="2"/>
              </a:rPr>
              <a:t>The parser  is looking for an </a:t>
            </a:r>
            <a:r>
              <a:rPr lang="en-CA" sz="2200" dirty="0">
                <a:solidFill>
                  <a:schemeClr val="accent2"/>
                </a:solidFill>
                <a:sym typeface="Symbol" charset="2"/>
              </a:rPr>
              <a:t>X</a:t>
            </a:r>
          </a:p>
          <a:p>
            <a:pPr lvl="1"/>
            <a:r>
              <a:rPr lang="en-CA" sz="2200" dirty="0"/>
              <a:t>Expects to find input string derived from </a:t>
            </a:r>
            <a:r>
              <a:rPr lang="en-US" sz="2200" dirty="0">
                <a:solidFill>
                  <a:schemeClr val="accent2"/>
                </a:solidFill>
                <a:sym typeface="Symbol" charset="2"/>
              </a:rPr>
              <a:t></a:t>
            </a:r>
          </a:p>
          <a:p>
            <a:r>
              <a:rPr lang="en-US" sz="2600" dirty="0">
                <a:latin typeface="Candara" panose="020E0502030303020204" pitchFamily="34" charset="0"/>
                <a:sym typeface="Symbol" charset="2"/>
              </a:rPr>
              <a:t>We can recognize viable prefixes via a </a:t>
            </a:r>
            <a:r>
              <a:rPr lang="en-US" sz="2600" dirty="0" err="1">
                <a:latin typeface="Candara" panose="020E0502030303020204" pitchFamily="34" charset="0"/>
                <a:sym typeface="Symbol" charset="2"/>
              </a:rPr>
              <a:t>NfA</a:t>
            </a:r>
            <a:r>
              <a:rPr lang="en-US" sz="2600" dirty="0">
                <a:latin typeface="Candara" panose="020E0502030303020204" pitchFamily="34" charset="0"/>
                <a:sym typeface="Symbol" charset="2"/>
              </a:rPr>
              <a:t> (DFA)</a:t>
            </a:r>
          </a:p>
          <a:p>
            <a:pPr lvl="1"/>
            <a:r>
              <a:rPr lang="en-US" sz="2200" dirty="0">
                <a:latin typeface="Candara" panose="020E0502030303020204" pitchFamily="34" charset="0"/>
                <a:sym typeface="Symbol" charset="2"/>
              </a:rPr>
              <a:t>States of NFA are LR(0) items</a:t>
            </a:r>
          </a:p>
          <a:p>
            <a:pPr lvl="1"/>
            <a:r>
              <a:rPr lang="en-US" sz="2200" dirty="0">
                <a:latin typeface="Candara" panose="020E0502030303020204" pitchFamily="34" charset="0"/>
                <a:sym typeface="Symbol" charset="2"/>
              </a:rPr>
              <a:t>States of DFA are sets of LR(0) items (LR(0) states)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EF36E096-31EA-354B-8AAC-9D7DF09A3C8D}" type="datetime1">
              <a:rPr lang="en-US" smtClean="0"/>
              <a:pPr/>
              <a:t>6/13/19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23928" y="2348880"/>
            <a:ext cx="9861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32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γ</a:t>
            </a:r>
            <a:r>
              <a:rPr lang="en-US" sz="32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3200" dirty="0">
                <a:solidFill>
                  <a:srgbClr val="FF0000"/>
                </a:solidFill>
                <a:sym typeface="Symbol" charset="2"/>
              </a:rPr>
              <a:t>| </a:t>
            </a:r>
            <a:r>
              <a:rPr lang="el-GR" sz="32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ω</a:t>
            </a:r>
            <a:endParaRPr lang="en-CA" sz="3200" dirty="0"/>
          </a:p>
        </p:txBody>
      </p:sp>
      <p:sp>
        <p:nvSpPr>
          <p:cNvPr id="8" name="Rectangle 7"/>
          <p:cNvSpPr/>
          <p:nvPr/>
        </p:nvSpPr>
        <p:spPr>
          <a:xfrm>
            <a:off x="2627784" y="2430300"/>
            <a:ext cx="920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>
                <a:solidFill>
                  <a:schemeClr val="accent2"/>
                </a:solidFill>
                <a:sym typeface="Symbol" charset="2"/>
              </a:rPr>
              <a:t>stack</a:t>
            </a:r>
            <a:endParaRPr lang="en-CA" sz="2800" dirty="0"/>
          </a:p>
        </p:txBody>
      </p:sp>
      <p:sp>
        <p:nvSpPr>
          <p:cNvPr id="9" name="Rectangle 8"/>
          <p:cNvSpPr/>
          <p:nvPr/>
        </p:nvSpPr>
        <p:spPr>
          <a:xfrm>
            <a:off x="5270743" y="2430868"/>
            <a:ext cx="19191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>
                <a:solidFill>
                  <a:schemeClr val="accent2"/>
                </a:solidFill>
                <a:sym typeface="Symbol" charset="2"/>
              </a:rPr>
              <a:t>rest of input</a:t>
            </a:r>
            <a:endParaRPr lang="en-CA" sz="28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37064" y="2466474"/>
            <a:ext cx="430029" cy="45847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57128" y="2463752"/>
            <a:ext cx="430029" cy="45847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3" name="Straight Arrow Connector 12"/>
          <p:cNvCxnSpPr>
            <a:stCxn id="8" idx="3"/>
            <a:endCxn id="10" idx="1"/>
          </p:cNvCxnSpPr>
          <p:nvPr/>
        </p:nvCxnSpPr>
        <p:spPr bwMode="auto">
          <a:xfrm>
            <a:off x="3548229" y="2691910"/>
            <a:ext cx="288835" cy="37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stCxn id="9" idx="1"/>
            <a:endCxn id="11" idx="3"/>
          </p:cNvCxnSpPr>
          <p:nvPr/>
        </p:nvCxnSpPr>
        <p:spPr bwMode="auto">
          <a:xfrm flipH="1">
            <a:off x="4887157" y="2692478"/>
            <a:ext cx="383586" cy="5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5564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vs. Bottom Up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3F0F-F47D-4A43-AB4F-BCBE5D018C67}" type="slidenum">
              <a:rPr lang="en-US"/>
              <a:pPr/>
              <a:t>3</a:t>
            </a:fld>
            <a:endParaRPr lang="en-US"/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2590800" y="1828800"/>
            <a:ext cx="228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S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A 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  <a:sym typeface="Symbol" charset="2"/>
              </a:rPr>
              <a:t>A</a:t>
            </a:r>
            <a:r>
              <a:rPr lang="en-US" sz="2800">
                <a:solidFill>
                  <a:srgbClr val="000099"/>
                </a:solidFill>
              </a:rPr>
              <a:t>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  <a:sym typeface="Symbol" charset="2"/>
              </a:rPr>
              <a:t>B  cbB | ca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4953000" y="1828800"/>
            <a:ext cx="312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Input String: ccbca</a:t>
            </a:r>
            <a:endParaRPr lang="en-US" sz="2800">
              <a:solidFill>
                <a:srgbClr val="000099"/>
              </a:solidFill>
              <a:sym typeface="Symbol" charset="2"/>
            </a:endParaRPr>
          </a:p>
        </p:txBody>
      </p:sp>
      <p:graphicFrame>
        <p:nvGraphicFramePr>
          <p:cNvPr id="146437" name="Group 5"/>
          <p:cNvGraphicFramePr>
            <a:graphicFrameLocks noGrp="1"/>
          </p:cNvGraphicFramePr>
          <p:nvPr/>
        </p:nvGraphicFramePr>
        <p:xfrm>
          <a:off x="838200" y="3429000"/>
          <a:ext cx="7772400" cy="28194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Top-Down/leftmost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Bottom-Up/rightmost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  AB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ccbca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ccbca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 Acbca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AcbB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Bca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SAB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6452" name="Text Box 20"/>
          <p:cNvSpPr txBox="1">
            <a:spLocks noChangeArrowheads="1"/>
          </p:cNvSpPr>
          <p:nvPr/>
        </p:nvSpPr>
        <p:spPr bwMode="auto">
          <a:xfrm>
            <a:off x="838200" y="1828800"/>
            <a:ext cx="1646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0099"/>
                </a:solidFill>
              </a:rPr>
              <a:t>Grammar: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Grammars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An LR(0) grammar is a CFG such that the LR(0) construction produces a table without conflicts (a deterministic pushdown automata)</a:t>
            </a:r>
          </a:p>
          <a:p>
            <a:r>
              <a:rPr lang="en-US" sz="2800">
                <a:solidFill>
                  <a:schemeClr val="accent2"/>
                </a:solidFill>
              </a:rPr>
              <a:t>S </a:t>
            </a:r>
            <a:r>
              <a:rPr lang="en-US" sz="2800">
                <a:solidFill>
                  <a:schemeClr val="accent2"/>
                </a:solidFill>
                <a:sym typeface="Symbol" charset="2"/>
              </a:rPr>
              <a:t>*</a:t>
            </a:r>
            <a:r>
              <a:rPr lang="en-US" sz="2800" baseline="-25000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2800">
                <a:solidFill>
                  <a:schemeClr val="accent2"/>
                </a:solidFill>
                <a:sym typeface="Symbol" charset="2"/>
              </a:rPr>
              <a:t> A </a:t>
            </a:r>
            <a:r>
              <a:rPr lang="en-US" sz="2800" baseline="-25000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2800">
                <a:solidFill>
                  <a:schemeClr val="accent2"/>
                </a:solidFill>
                <a:sym typeface="Symbol" charset="2"/>
              </a:rPr>
              <a:t> w</a:t>
            </a:r>
            <a:r>
              <a:rPr lang="en-US" sz="2800">
                <a:sym typeface="Symbol" charset="2"/>
              </a:rPr>
              <a:t> and </a:t>
            </a:r>
            <a:r>
              <a:rPr lang="en-US" sz="2800">
                <a:solidFill>
                  <a:schemeClr val="accent2"/>
                </a:solidFill>
                <a:sym typeface="Symbol" charset="2"/>
              </a:rPr>
              <a:t>A  w</a:t>
            </a:r>
            <a:r>
              <a:rPr lang="en-US" sz="2800">
                <a:sym typeface="Symbol" charset="2"/>
              </a:rPr>
              <a:t> </a:t>
            </a:r>
            <a:r>
              <a:rPr lang="en-US" sz="2800"/>
              <a:t>then we can </a:t>
            </a:r>
            <a:r>
              <a:rPr lang="en-US" sz="2800" i="1"/>
              <a:t>prune the handle</a:t>
            </a:r>
            <a:r>
              <a:rPr lang="en-US" sz="2800"/>
              <a:t> w</a:t>
            </a:r>
          </a:p>
          <a:p>
            <a:pPr lvl="1"/>
            <a:r>
              <a:rPr lang="en-US" sz="2400"/>
              <a:t>pruning the handle means we can reduce </a:t>
            </a:r>
            <a:r>
              <a:rPr lang="en-US" sz="240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400">
                <a:solidFill>
                  <a:schemeClr val="accent2"/>
                </a:solidFill>
              </a:rPr>
              <a:t>w</a:t>
            </a:r>
            <a:r>
              <a:rPr lang="en-US" sz="2400"/>
              <a:t> to </a:t>
            </a:r>
            <a:r>
              <a:rPr lang="en-US" sz="240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400">
                <a:solidFill>
                  <a:schemeClr val="accent2"/>
                </a:solidFill>
              </a:rPr>
              <a:t>A</a:t>
            </a:r>
            <a:r>
              <a:rPr lang="en-US" sz="2400"/>
              <a:t> on the stack</a:t>
            </a:r>
          </a:p>
          <a:p>
            <a:r>
              <a:rPr lang="en-US" sz="2800"/>
              <a:t>Every viable prefix </a:t>
            </a:r>
            <a:r>
              <a:rPr lang="en-US" sz="280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800">
                <a:solidFill>
                  <a:schemeClr val="accent2"/>
                </a:solidFill>
              </a:rPr>
              <a:t>w</a:t>
            </a:r>
            <a:r>
              <a:rPr lang="en-US" sz="2800"/>
              <a:t> can recognized using the DFA built by the LR(0) construction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F5B7-8025-DE4B-8908-8775AABE9DAE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Grammars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Once we have a viable prefix on the stack, we can prune the handle and then restart the DFA to obtain another viable prefix, and so on ...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400" dirty="0"/>
              <a:t>In LR(0) pruning the handle can be done without any look-ahead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this means that in the rightmost derivation,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accent2"/>
                </a:solidFill>
              </a:rPr>
              <a:t>S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*</a:t>
            </a:r>
            <a:r>
              <a:rPr lang="en-US" sz="2000" baseline="-25000" dirty="0" err="1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A </a:t>
            </a:r>
            <a:r>
              <a:rPr lang="en-US" sz="2000" baseline="-25000" dirty="0" err="1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w</a:t>
            </a:r>
            <a:r>
              <a:rPr lang="en-US" sz="2000" dirty="0">
                <a:sym typeface="Symbol" charset="2"/>
              </a:rPr>
              <a:t> we reduce using a unique rule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A  w</a:t>
            </a:r>
            <a:r>
              <a:rPr lang="en-US" sz="2000" dirty="0">
                <a:sym typeface="Symbol" charset="2"/>
              </a:rPr>
              <a:t> without ambiguity, and without looking at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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sym typeface="Symbol" charset="2"/>
              </a:rPr>
              <a:t>No ambiguous context-free grammar can be LR(0)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LR(0) Grammars  Context-free Grammars</a:t>
            </a:r>
            <a:endParaRPr lang="en-US" sz="2400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1F4B-6157-2644-8B7F-E434170388A9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Rightmost derivation for</a:t>
            </a:r>
            <a:br>
              <a:rPr lang="en-US" b="1"/>
            </a:br>
            <a:r>
              <a:rPr lang="en-US" b="1"/>
              <a:t>id + id * id</a:t>
            </a:r>
            <a:endParaRPr lang="en-US"/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3200400" y="2057400"/>
            <a:ext cx="27432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tx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E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E + E *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E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74C0-C774-C943-9E38-1435BB408BCB}" type="slidenum">
              <a:rPr lang="en-US"/>
              <a:pPr/>
              <a:t>4</a:t>
            </a:fld>
            <a:endParaRPr lang="en-US"/>
          </a:p>
        </p:txBody>
      </p:sp>
      <p:sp>
        <p:nvSpPr>
          <p:cNvPr id="144408" name="Text Box 24"/>
          <p:cNvSpPr txBox="1">
            <a:spLocks noChangeArrowheads="1"/>
          </p:cNvSpPr>
          <p:nvPr/>
        </p:nvSpPr>
        <p:spPr bwMode="auto">
          <a:xfrm>
            <a:off x="6248400" y="4419600"/>
            <a:ext cx="72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shift</a:t>
            </a:r>
          </a:p>
        </p:txBody>
      </p:sp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6248400" y="3810000"/>
            <a:ext cx="258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reduce with E </a:t>
            </a:r>
            <a:r>
              <a:rPr lang="en-US" b="1">
                <a:sym typeface="Symbol" charset="2"/>
              </a:rPr>
              <a:t> id</a:t>
            </a:r>
            <a:endParaRPr lang="en-US" sz="3200" b="1">
              <a:sym typeface="Symbol" charset="2"/>
            </a:endParaRPr>
          </a:p>
        </p:txBody>
      </p:sp>
      <p:sp>
        <p:nvSpPr>
          <p:cNvPr id="144410" name="Text Box 26"/>
          <p:cNvSpPr txBox="1">
            <a:spLocks noChangeArrowheads="1"/>
          </p:cNvSpPr>
          <p:nvPr/>
        </p:nvSpPr>
        <p:spPr bwMode="auto">
          <a:xfrm>
            <a:off x="838200" y="2057400"/>
            <a:ext cx="1965325" cy="2916238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/>
              <a:t>E </a:t>
            </a:r>
            <a:r>
              <a:rPr lang="en-US" sz="3200" b="1">
                <a:sym typeface="Symbol" charset="2"/>
              </a:rPr>
              <a:t> </a:t>
            </a:r>
            <a:r>
              <a:rPr lang="en-US" sz="3200">
                <a:sym typeface="Symbol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E </a:t>
            </a:r>
            <a:r>
              <a:rPr lang="en-US" sz="3200" b="1">
                <a:sym typeface="Symbol" charset="2"/>
              </a:rPr>
              <a:t> </a:t>
            </a:r>
            <a:r>
              <a:rPr lang="en-US" sz="3200">
                <a:sym typeface="Symbol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E </a:t>
            </a:r>
            <a:r>
              <a:rPr lang="en-US" sz="3200" b="1">
                <a:sym typeface="Symbol" charset="2"/>
              </a:rPr>
              <a:t> </a:t>
            </a:r>
            <a:r>
              <a:rPr lang="en-US" sz="3200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E </a:t>
            </a:r>
            <a:r>
              <a:rPr lang="en-US" sz="3200" b="1">
                <a:sym typeface="Symbol" charset="2"/>
              </a:rPr>
              <a:t> </a:t>
            </a:r>
            <a:r>
              <a:rPr lang="en-US" sz="3200">
                <a:sym typeface="Symbol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E </a:t>
            </a:r>
            <a:r>
              <a:rPr lang="en-US" sz="3200" b="1">
                <a:sym typeface="Symbol" charset="2"/>
              </a:rPr>
              <a:t> id</a:t>
            </a:r>
            <a:r>
              <a:rPr lang="en-US" sz="3200"/>
              <a:t> </a:t>
            </a:r>
            <a:endParaRPr lang="en-US"/>
          </a:p>
        </p:txBody>
      </p:sp>
      <p:sp>
        <p:nvSpPr>
          <p:cNvPr id="144411" name="Text Box 27"/>
          <p:cNvSpPr txBox="1">
            <a:spLocks noChangeArrowheads="1"/>
          </p:cNvSpPr>
          <p:nvPr/>
        </p:nvSpPr>
        <p:spPr bwMode="auto">
          <a:xfrm>
            <a:off x="4343400" y="5486400"/>
            <a:ext cx="3124200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E </a:t>
            </a:r>
            <a:r>
              <a:rPr lang="en-US" sz="2800">
                <a:sym typeface="Symbol" charset="2"/>
              </a:rPr>
              <a:t>*</a:t>
            </a:r>
            <a:r>
              <a:rPr lang="en-US" sz="2800" baseline="-25000">
                <a:sym typeface="Symbol" charset="2"/>
              </a:rPr>
              <a:t>rm</a:t>
            </a:r>
            <a:r>
              <a:rPr lang="en-US" sz="2800">
                <a:sym typeface="Symbol" charset="2"/>
              </a:rPr>
              <a:t> </a:t>
            </a:r>
            <a:r>
              <a:rPr lang="en-US" sz="2800"/>
              <a:t>E + E \* 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utoUpdateAnimBg="0"/>
      <p:bldP spid="144408" grpId="0" autoUpdateAnimBg="0"/>
      <p:bldP spid="144409" grpId="0" autoUpdateAnimBg="0"/>
      <p:bldP spid="144410" grpId="0" animBg="1" autoUpdateAnimBg="0"/>
      <p:bldP spid="1444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parsing overview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Start from terminal symbols, search for a path to the start symbol</a:t>
            </a:r>
          </a:p>
          <a:p>
            <a:r>
              <a:rPr lang="en-US" sz="2800"/>
              <a:t>Apply shift and reduce actions: postpone decisions</a:t>
            </a:r>
          </a:p>
          <a:p>
            <a:r>
              <a:rPr lang="en-US" sz="2800"/>
              <a:t>LR parsing:</a:t>
            </a:r>
          </a:p>
          <a:p>
            <a:pPr lvl="1"/>
            <a:r>
              <a:rPr lang="en-US" sz="2400"/>
              <a:t>L: left to right parsing</a:t>
            </a:r>
          </a:p>
          <a:p>
            <a:pPr lvl="1"/>
            <a:r>
              <a:rPr lang="en-US" sz="2400"/>
              <a:t>R: rightmost derivation (in reverse or bottom-up)</a:t>
            </a:r>
          </a:p>
          <a:p>
            <a:r>
              <a:rPr lang="en-US" sz="2800"/>
              <a:t>LR(0) </a:t>
            </a:r>
            <a:r>
              <a:rPr lang="en-US" sz="2800">
                <a:sym typeface="Symbol" charset="2"/>
              </a:rPr>
              <a:t> SLR(1)  LR(1)  LALR(1)</a:t>
            </a:r>
          </a:p>
          <a:p>
            <a:pPr lvl="1"/>
            <a:r>
              <a:rPr lang="en-US" sz="2400">
                <a:sym typeface="Symbol" charset="2"/>
              </a:rPr>
              <a:t>0 or 1 or </a:t>
            </a:r>
            <a:r>
              <a:rPr lang="en-US" sz="2400" i="1">
                <a:sym typeface="Symbol" charset="2"/>
              </a:rPr>
              <a:t>k</a:t>
            </a:r>
            <a:r>
              <a:rPr lang="en-US" sz="2400">
                <a:sym typeface="Symbol" charset="2"/>
              </a:rPr>
              <a:t> lookahead symbols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A8C4-91E3-F743-8EFC-869BDF9F9E1B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 in Shift-Reduce Parsing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700808"/>
            <a:ext cx="7772400" cy="4464496"/>
          </a:xfrm>
        </p:spPr>
        <p:txBody>
          <a:bodyPr/>
          <a:lstStyle/>
          <a:p>
            <a:r>
              <a:rPr lang="en-US" sz="2800" dirty="0"/>
              <a:t>Shift</a:t>
            </a:r>
          </a:p>
          <a:p>
            <a:pPr lvl="1"/>
            <a:r>
              <a:rPr lang="en-US" sz="2400" dirty="0"/>
              <a:t>add terminal to parse stack, advance input</a:t>
            </a:r>
          </a:p>
          <a:p>
            <a:r>
              <a:rPr lang="en-US" sz="2800" dirty="0"/>
              <a:t>Reduce</a:t>
            </a:r>
          </a:p>
          <a:p>
            <a:pPr lvl="1"/>
            <a:r>
              <a:rPr lang="en-US" sz="2400" dirty="0"/>
              <a:t>If </a:t>
            </a:r>
            <a:r>
              <a:rPr lang="en-US" sz="2400" dirty="0">
                <a:sym typeface="Symbol" charset="2"/>
              </a:rPr>
              <a:t></a:t>
            </a:r>
            <a:r>
              <a:rPr lang="en-US" sz="2400" dirty="0"/>
              <a:t>w is on the stack, </a:t>
            </a:r>
            <a:r>
              <a:rPr lang="en-US" sz="2400" dirty="0">
                <a:sym typeface="Symbol" charset="2"/>
              </a:rPr>
              <a:t>,</a:t>
            </a:r>
            <a:r>
              <a:rPr lang="en-US" sz="2400" dirty="0"/>
              <a:t>w </a:t>
            </a:r>
            <a:r>
              <a:rPr lang="en-US" sz="2400" dirty="0">
                <a:sym typeface="Symbol" charset="2"/>
              </a:rPr>
              <a:t> (N U T)* </a:t>
            </a:r>
            <a:r>
              <a:rPr lang="en-US" sz="2400" dirty="0"/>
              <a:t>and A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dirty="0"/>
              <a:t> w, and there is a </a:t>
            </a:r>
            <a:r>
              <a:rPr lang="en-US" sz="2400" dirty="0">
                <a:sym typeface="Symbol" charset="2"/>
              </a:rPr>
              <a:t>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 T* </a:t>
            </a:r>
            <a:r>
              <a:rPr lang="en-US" sz="2400" dirty="0"/>
              <a:t>such that S </a:t>
            </a:r>
            <a:r>
              <a:rPr lang="en-US" sz="2400" dirty="0">
                <a:sym typeface="Symbol" charset="2"/>
              </a:rPr>
              <a:t>*</a:t>
            </a:r>
            <a:r>
              <a:rPr lang="en-US" sz="2400" baseline="-25000" dirty="0" err="1">
                <a:sym typeface="Symbol" charset="2"/>
              </a:rPr>
              <a:t>rm</a:t>
            </a:r>
            <a:r>
              <a:rPr lang="en-US" sz="2400" dirty="0">
                <a:sym typeface="Symbol" charset="2"/>
              </a:rPr>
              <a:t> A </a:t>
            </a:r>
            <a:r>
              <a:rPr lang="en-US" sz="2400" baseline="-25000" dirty="0" err="1">
                <a:sym typeface="Symbol" charset="2"/>
              </a:rPr>
              <a:t>rm</a:t>
            </a:r>
            <a:r>
              <a:rPr lang="en-US" sz="2400" dirty="0">
                <a:sym typeface="Symbol" charset="2"/>
              </a:rPr>
              <a:t> w </a:t>
            </a:r>
            <a:r>
              <a:rPr lang="en-US" sz="2400" dirty="0"/>
              <a:t>then we can reduce </a:t>
            </a:r>
            <a:r>
              <a:rPr lang="en-US" sz="2400" dirty="0">
                <a:sym typeface="Symbol" charset="2"/>
              </a:rPr>
              <a:t></a:t>
            </a:r>
            <a:r>
              <a:rPr lang="en-US" sz="2400" dirty="0"/>
              <a:t>w to </a:t>
            </a:r>
            <a:r>
              <a:rPr lang="en-US" sz="2400" dirty="0">
                <a:sym typeface="Symbol" charset="2"/>
              </a:rPr>
              <a:t></a:t>
            </a:r>
            <a:r>
              <a:rPr lang="en-US" sz="2400" dirty="0"/>
              <a:t>A on the stack (called </a:t>
            </a:r>
            <a:r>
              <a:rPr lang="en-US" sz="2400" i="1" dirty="0"/>
              <a:t>pruning the handle</a:t>
            </a:r>
            <a:r>
              <a:rPr lang="en-US" sz="2400" dirty="0"/>
              <a:t> w)</a:t>
            </a:r>
          </a:p>
          <a:p>
            <a:pPr lvl="1"/>
            <a:r>
              <a:rPr lang="en-US" sz="2400" dirty="0">
                <a:sym typeface="Symbol" charset="2"/>
              </a:rPr>
              <a:t></a:t>
            </a:r>
            <a:r>
              <a:rPr lang="en-US" sz="2400" dirty="0"/>
              <a:t>w is a </a:t>
            </a:r>
            <a:r>
              <a:rPr lang="en-US" sz="2400" i="1" dirty="0"/>
              <a:t>viable prefix</a:t>
            </a:r>
            <a:endParaRPr lang="en-US" sz="2400" dirty="0"/>
          </a:p>
          <a:p>
            <a:r>
              <a:rPr lang="en-US" sz="2800" dirty="0"/>
              <a:t>Error</a:t>
            </a:r>
          </a:p>
          <a:p>
            <a:r>
              <a:rPr lang="en-US" sz="2800" dirty="0"/>
              <a:t>Accept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B0BE-1F1A-5347-9416-DC51DFAF2A52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/>
              <a:t>When to shift/reduce?</a:t>
            </a:r>
          </a:p>
          <a:p>
            <a:pPr lvl="1"/>
            <a:r>
              <a:rPr lang="en-US" sz="3200"/>
              <a:t>What are valid handles?</a:t>
            </a:r>
          </a:p>
          <a:p>
            <a:pPr lvl="1"/>
            <a:r>
              <a:rPr lang="en-US" sz="3200"/>
              <a:t>Ambiguity: Shift/reduce conflict</a:t>
            </a:r>
          </a:p>
          <a:p>
            <a:r>
              <a:rPr lang="en-US" sz="3600"/>
              <a:t>If reducing, using which production?</a:t>
            </a:r>
          </a:p>
          <a:p>
            <a:pPr lvl="1"/>
            <a:r>
              <a:rPr lang="en-US" sz="3200"/>
              <a:t>Ambiguity: Reduce/reduce conflict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4646-B8B3-A44A-B4F9-65575053708B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 Parsing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Table-based parser</a:t>
            </a:r>
          </a:p>
          <a:p>
            <a:pPr lvl="1"/>
            <a:r>
              <a:rPr lang="en-US"/>
              <a:t>Creates rightmost derivation (in reverse)</a:t>
            </a:r>
          </a:p>
          <a:p>
            <a:pPr lvl="1"/>
            <a:r>
              <a:rPr lang="en-US"/>
              <a:t>For “less massaged” grammars than LL(1)</a:t>
            </a:r>
          </a:p>
          <a:p>
            <a:r>
              <a:rPr lang="en-US"/>
              <a:t>Data structures:</a:t>
            </a:r>
          </a:p>
          <a:p>
            <a:pPr lvl="1"/>
            <a:r>
              <a:rPr lang="en-US"/>
              <a:t>Stack of states/symbols {s}</a:t>
            </a:r>
          </a:p>
          <a:p>
            <a:pPr lvl="1"/>
            <a:r>
              <a:rPr lang="en-US"/>
              <a:t>Action table: </a:t>
            </a:r>
            <a:r>
              <a:rPr lang="en-US" b="1"/>
              <a:t>action</a:t>
            </a:r>
            <a:r>
              <a:rPr lang="en-US"/>
              <a:t>[s, a]; a </a:t>
            </a:r>
            <a:r>
              <a:rPr lang="en-US" b="1">
                <a:sym typeface="Symbol" charset="2"/>
              </a:rPr>
              <a:t> T</a:t>
            </a:r>
            <a:endParaRPr lang="en-US" b="1"/>
          </a:p>
          <a:p>
            <a:pPr lvl="1"/>
            <a:r>
              <a:rPr lang="en-US"/>
              <a:t>Goto table: </a:t>
            </a:r>
            <a:r>
              <a:rPr lang="en-US" b="1"/>
              <a:t>goto</a:t>
            </a:r>
            <a:r>
              <a:rPr lang="en-US"/>
              <a:t>[s, X]; X </a:t>
            </a:r>
            <a:r>
              <a:rPr lang="en-US" b="1">
                <a:sym typeface="Symbol" charset="2"/>
              </a:rPr>
              <a:t> 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588D-994E-314D-84C2-950C9FEC3820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Action/Goto Table</a:t>
            </a:r>
          </a:p>
        </p:txBody>
      </p:sp>
      <p:graphicFrame>
        <p:nvGraphicFramePr>
          <p:cNvPr id="113667" name="Group 3"/>
          <p:cNvGraphicFramePr>
            <a:graphicFrameLocks noGrp="1"/>
          </p:cNvGraphicFramePr>
          <p:nvPr>
            <p:ph idx="1"/>
          </p:nvPr>
        </p:nvGraphicFramePr>
        <p:xfrm>
          <a:off x="990600" y="1524000"/>
          <a:ext cx="7231063" cy="5159380"/>
        </p:xfrm>
        <a:graphic>
          <a:graphicData uri="http://schemas.openxmlformats.org/drawingml/2006/table">
            <a:tbl>
              <a:tblPr/>
              <a:tblGrid>
                <a:gridCol w="903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3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Acc!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BCD4-F639-6C44-9F40-3FFDE78D9D86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113773" name="Group 109"/>
          <p:cNvGraphicFramePr>
            <a:graphicFrameLocks noGrp="1"/>
          </p:cNvGraphicFramePr>
          <p:nvPr/>
        </p:nvGraphicFramePr>
        <p:xfrm>
          <a:off x="0" y="0"/>
          <a:ext cx="1905000" cy="19812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6824</TotalTime>
  <Words>1915</Words>
  <Application>Microsoft Macintosh PowerPoint</Application>
  <PresentationFormat>On-screen Show (4:3)</PresentationFormat>
  <Paragraphs>615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Calibri Light</vt:lpstr>
      <vt:lpstr>Candara</vt:lpstr>
      <vt:lpstr>Comic Sans MS</vt:lpstr>
      <vt:lpstr>Helvetica</vt:lpstr>
      <vt:lpstr>Symbol</vt:lpstr>
      <vt:lpstr>Times</vt:lpstr>
      <vt:lpstr>Times New Roman</vt:lpstr>
      <vt:lpstr>1_Blank Presentation</vt:lpstr>
      <vt:lpstr>LR Parsing</vt:lpstr>
      <vt:lpstr>Parsing - Roadmap</vt:lpstr>
      <vt:lpstr>Top-Down vs. Bottom Up</vt:lpstr>
      <vt:lpstr>Rightmost derivation for id + id * id</vt:lpstr>
      <vt:lpstr>Bottom-up parsing overview</vt:lpstr>
      <vt:lpstr>Actions in Shift-Reduce Parsing</vt:lpstr>
      <vt:lpstr>Questions</vt:lpstr>
      <vt:lpstr>LR Parsing</vt:lpstr>
      <vt:lpstr>Action/Goto Table</vt:lpstr>
      <vt:lpstr>Trace “(id)*id”</vt:lpstr>
      <vt:lpstr>Trace “(id)*id”</vt:lpstr>
      <vt:lpstr>Trace “(id)*id”</vt:lpstr>
      <vt:lpstr>Trace “(id)*id”</vt:lpstr>
      <vt:lpstr>Tracing LR: action[s, a]</vt:lpstr>
      <vt:lpstr>Configuration set</vt:lpstr>
      <vt:lpstr>Closure</vt:lpstr>
      <vt:lpstr>Starting Configuration</vt:lpstr>
      <vt:lpstr>Example: I = closure(S’   T)</vt:lpstr>
      <vt:lpstr>Example: I = closure(S’   T)</vt:lpstr>
      <vt:lpstr>Successor(I, X)</vt:lpstr>
      <vt:lpstr>Successor Example</vt:lpstr>
      <vt:lpstr>Sets-of-Items Construction</vt:lpstr>
      <vt:lpstr>PowerPoint Presentation</vt:lpstr>
      <vt:lpstr>PowerPoint Presentation</vt:lpstr>
      <vt:lpstr>LR(0) Construction</vt:lpstr>
      <vt:lpstr>LR(0) Construction (cont’d)</vt:lpstr>
      <vt:lpstr>Set-of-items with Epsilon rules</vt:lpstr>
      <vt:lpstr>LR(0) conflicts:</vt:lpstr>
      <vt:lpstr>Viable Prefixes</vt:lpstr>
      <vt:lpstr>LR(0) Grammars</vt:lpstr>
      <vt:lpstr>LR(0) Grammars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891</cp:revision>
  <cp:lastPrinted>2010-10-22T08:35:59Z</cp:lastPrinted>
  <dcterms:created xsi:type="dcterms:W3CDTF">2011-10-22T06:03:11Z</dcterms:created>
  <dcterms:modified xsi:type="dcterms:W3CDTF">2019-06-13T07:35:44Z</dcterms:modified>
</cp:coreProperties>
</file>