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28" r:id="rId2"/>
    <p:sldId id="258" r:id="rId3"/>
    <p:sldId id="310" r:id="rId4"/>
    <p:sldId id="311" r:id="rId5"/>
    <p:sldId id="312" r:id="rId6"/>
    <p:sldId id="313" r:id="rId7"/>
    <p:sldId id="314" r:id="rId8"/>
    <p:sldId id="315" r:id="rId9"/>
    <p:sldId id="322" r:id="rId10"/>
    <p:sldId id="316" r:id="rId11"/>
    <p:sldId id="317" r:id="rId12"/>
    <p:sldId id="318" r:id="rId13"/>
    <p:sldId id="319" r:id="rId14"/>
    <p:sldId id="324" r:id="rId15"/>
    <p:sldId id="308" r:id="rId16"/>
    <p:sldId id="325" r:id="rId17"/>
    <p:sldId id="326" r:id="rId18"/>
    <p:sldId id="327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08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3" autoAdjust="0"/>
    <p:restoredTop sz="90929"/>
  </p:normalViewPr>
  <p:slideViewPr>
    <p:cSldViewPr>
      <p:cViewPr varScale="1">
        <p:scale>
          <a:sx n="84" d="100"/>
          <a:sy n="84" d="100"/>
        </p:scale>
        <p:origin x="-15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65EC3-97E0-8C42-8462-B73B7D0590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10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45A6CB-08E3-524B-8C9B-64D562E37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54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99C51F-8611-2846-B43F-DCE58985665C}" type="slidenum">
              <a:rPr lang="en-US"/>
              <a:pPr/>
              <a:t>2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787EC-BAFE-294A-8E90-66F7022EC2DD}" type="slidenum">
              <a:rPr lang="en-US"/>
              <a:pPr/>
              <a:t>10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10CBF-7FC4-5B49-9018-1706E27386AE}" type="slidenum">
              <a:rPr lang="en-US"/>
              <a:pPr/>
              <a:t>11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03710-7A5A-2743-9FA5-26797524F547}" type="slidenum">
              <a:rPr lang="en-US"/>
              <a:pPr/>
              <a:t>12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965804-6383-4C46-A360-7729EB0C25DE}" type="slidenum">
              <a:rPr lang="en-US"/>
              <a:pPr/>
              <a:t>13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415FA-3C37-834A-A1E6-2A4C5B46A4CD}" type="slidenum">
              <a:rPr lang="en-US"/>
              <a:pPr/>
              <a:t>16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787EC-BAFE-294A-8E90-66F7022EC2DD}" type="slidenum">
              <a:rPr lang="en-US"/>
              <a:pPr/>
              <a:t>17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E42E6-9B4D-EC4C-A832-87241DDF3C93}" type="slidenum">
              <a:rPr lang="en-US"/>
              <a:pPr/>
              <a:t>18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10D2A1-AA16-124C-8724-E871FC52E9A7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E4AD0E-E41E-A948-ABBD-15AD007DE1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785DF61-96F8-3448-B30E-7E61CA41DDB4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49A7E33-8984-B24C-ACBF-89B0D9B595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0C37A4-5AA0-6C4C-B4C1-05BACFD89896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ABA4D7-796B-7142-9403-B8CFED2F69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668E4B5-49D5-B048-B5A5-3831D6A375F6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ACDE087-5547-9146-A44C-F12479CD90F2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58CC61-53BB-2C4B-8409-C0E64FC87B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C23590-A601-0D4E-8E81-4963D950E64C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E41845-A0ED-8C47-8151-7C5D338656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80D6EEA-C880-B74F-9033-821B2613D0DA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4EC5820-8441-A146-B000-5F140F8358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7FB90A-5A86-AA47-9DF5-D4B51CBF5733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4E1A620-A552-4548-BA5D-0021EC56C3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9D5CE67-D7FF-1A43-B8C8-8AC2D455325E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EB2D152-C363-5940-8B1F-9B69647D8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FB6C99C-CAE9-4A46-8B93-5F7F7EFB4D77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80A3164-1B8E-6F4D-B190-04FA59675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16CD525-494F-8149-9830-A66ADF4FE65A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6BC3C8-C01D-8942-A408-A7FA9DA201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6780C54A-2D28-A949-AD94-8E7C2BB17BBF}" type="datetime1">
              <a:rPr lang="en-US" smtClean="0"/>
              <a:pPr/>
              <a:t>16-06-14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Context-Free Grammars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91" name="Shape 191"/>
          <p:cNvSpPr/>
          <p:nvPr/>
        </p:nvSpPr>
        <p:spPr>
          <a:xfrm>
            <a:off x="5575725" y="548675"/>
            <a:ext cx="31551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CFG1: Intro to CFGs</a:t>
            </a:r>
          </a:p>
        </p:txBody>
      </p:sp>
    </p:spTree>
    <p:extLst>
      <p:ext uri="{BB962C8B-B14F-4D97-AF65-F5344CB8AC3E}">
        <p14:creationId xmlns:p14="http://schemas.microsoft.com/office/powerpoint/2010/main" val="157894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8446-64F2-7448-834B-909F20334693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5B6C-2605-6C4D-B8BD-DB2C569D7F0E}" type="slidenum">
              <a:rPr lang="en-US"/>
              <a:pPr/>
              <a:t>10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+ E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* E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( E )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- E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id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151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A21C-CFC8-D244-8DB8-282A2FE64CEF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2F6-ED44-6C49-9CF2-96F0BC61B62E}" type="slidenum">
              <a:rPr lang="en-US"/>
              <a:pPr/>
              <a:t>11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</a:t>
            </a:r>
            <a:r>
              <a:rPr lang="en-US" dirty="0"/>
              <a:t>for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id + id * id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2057400"/>
            <a:ext cx="3048000" cy="3124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+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</p:txBody>
      </p: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4932040" y="2868637"/>
            <a:ext cx="2800350" cy="3368675"/>
            <a:chOff x="3312" y="1670"/>
            <a:chExt cx="1764" cy="2122"/>
          </a:xfrm>
        </p:grpSpPr>
        <p:sp>
          <p:nvSpPr>
            <p:cNvPr id="70663" name="Text Box 7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70664" name="Text Box 8"/>
            <p:cNvSpPr txBox="1">
              <a:spLocks noChangeArrowheads="1"/>
            </p:cNvSpPr>
            <p:nvPr/>
          </p:nvSpPr>
          <p:spPr bwMode="auto">
            <a:xfrm>
              <a:off x="3360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0665" name="Text Box 9"/>
            <p:cNvSpPr txBox="1">
              <a:spLocks noChangeArrowheads="1"/>
            </p:cNvSpPr>
            <p:nvPr/>
          </p:nvSpPr>
          <p:spPr bwMode="auto">
            <a:xfrm>
              <a:off x="4320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0666" name="Text Box 10"/>
            <p:cNvSpPr txBox="1">
              <a:spLocks noChangeArrowheads="1"/>
            </p:cNvSpPr>
            <p:nvPr/>
          </p:nvSpPr>
          <p:spPr bwMode="auto">
            <a:xfrm>
              <a:off x="3840" y="2304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70667" name="Text Box 11"/>
            <p:cNvSpPr txBox="1">
              <a:spLocks noChangeArrowheads="1"/>
            </p:cNvSpPr>
            <p:nvPr/>
          </p:nvSpPr>
          <p:spPr bwMode="auto">
            <a:xfrm>
              <a:off x="3840" y="297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0668" name="Text Box 12"/>
            <p:cNvSpPr txBox="1">
              <a:spLocks noChangeArrowheads="1"/>
            </p:cNvSpPr>
            <p:nvPr/>
          </p:nvSpPr>
          <p:spPr bwMode="auto">
            <a:xfrm>
              <a:off x="4800" y="297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0669" name="Text Box 13"/>
            <p:cNvSpPr txBox="1">
              <a:spLocks noChangeArrowheads="1"/>
            </p:cNvSpPr>
            <p:nvPr/>
          </p:nvSpPr>
          <p:spPr bwMode="auto">
            <a:xfrm>
              <a:off x="4320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70670" name="Text Box 14"/>
            <p:cNvSpPr txBox="1">
              <a:spLocks noChangeArrowheads="1"/>
            </p:cNvSpPr>
            <p:nvPr/>
          </p:nvSpPr>
          <p:spPr bwMode="auto">
            <a:xfrm>
              <a:off x="3312" y="288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70671" name="Text Box 15"/>
            <p:cNvSpPr txBox="1">
              <a:spLocks noChangeArrowheads="1"/>
            </p:cNvSpPr>
            <p:nvPr/>
          </p:nvSpPr>
          <p:spPr bwMode="auto">
            <a:xfrm>
              <a:off x="3792" y="350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70672" name="Text Box 16"/>
            <p:cNvSpPr txBox="1">
              <a:spLocks noChangeArrowheads="1"/>
            </p:cNvSpPr>
            <p:nvPr/>
          </p:nvSpPr>
          <p:spPr bwMode="auto">
            <a:xfrm>
              <a:off x="4800" y="350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70673" name="AutoShape 17"/>
            <p:cNvCxnSpPr>
              <a:cxnSpLocks noChangeShapeType="1"/>
              <a:stCxn id="70663" idx="2"/>
              <a:endCxn id="70664" idx="0"/>
            </p:cNvCxnSpPr>
            <p:nvPr/>
          </p:nvCxnSpPr>
          <p:spPr bwMode="auto">
            <a:xfrm flipH="1">
              <a:off x="3477" y="1958"/>
              <a:ext cx="470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4" name="AutoShape 18"/>
            <p:cNvCxnSpPr>
              <a:cxnSpLocks noChangeShapeType="1"/>
              <a:stCxn id="70663" idx="2"/>
              <a:endCxn id="70666" idx="0"/>
            </p:cNvCxnSpPr>
            <p:nvPr/>
          </p:nvCxnSpPr>
          <p:spPr bwMode="auto">
            <a:xfrm>
              <a:off x="3947" y="1958"/>
              <a:ext cx="5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5" name="AutoShape 19"/>
            <p:cNvCxnSpPr>
              <a:cxnSpLocks noChangeShapeType="1"/>
              <a:stCxn id="70663" idx="2"/>
              <a:endCxn id="70665" idx="0"/>
            </p:cNvCxnSpPr>
            <p:nvPr/>
          </p:nvCxnSpPr>
          <p:spPr bwMode="auto">
            <a:xfrm>
              <a:off x="3947" y="1958"/>
              <a:ext cx="490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6" name="AutoShape 20"/>
            <p:cNvCxnSpPr>
              <a:cxnSpLocks noChangeShapeType="1"/>
              <a:stCxn id="70664" idx="2"/>
              <a:endCxn id="70670" idx="0"/>
            </p:cNvCxnSpPr>
            <p:nvPr/>
          </p:nvCxnSpPr>
          <p:spPr bwMode="auto">
            <a:xfrm flipH="1">
              <a:off x="3450" y="2592"/>
              <a:ext cx="2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7" name="AutoShape 21"/>
            <p:cNvCxnSpPr>
              <a:cxnSpLocks noChangeShapeType="1"/>
              <a:stCxn id="70665" idx="2"/>
              <a:endCxn id="70667" idx="0"/>
            </p:cNvCxnSpPr>
            <p:nvPr/>
          </p:nvCxnSpPr>
          <p:spPr bwMode="auto">
            <a:xfrm flipH="1">
              <a:off x="3957" y="2592"/>
              <a:ext cx="48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8" name="AutoShape 22"/>
            <p:cNvCxnSpPr>
              <a:cxnSpLocks noChangeShapeType="1"/>
              <a:stCxn id="70667" idx="2"/>
              <a:endCxn id="70671" idx="0"/>
            </p:cNvCxnSpPr>
            <p:nvPr/>
          </p:nvCxnSpPr>
          <p:spPr bwMode="auto">
            <a:xfrm flipH="1">
              <a:off x="3930" y="3264"/>
              <a:ext cx="2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9" name="AutoShape 23"/>
            <p:cNvCxnSpPr>
              <a:cxnSpLocks noChangeShapeType="1"/>
              <a:stCxn id="70665" idx="2"/>
              <a:endCxn id="70669" idx="0"/>
            </p:cNvCxnSpPr>
            <p:nvPr/>
          </p:nvCxnSpPr>
          <p:spPr bwMode="auto">
            <a:xfrm flipH="1">
              <a:off x="4426" y="2592"/>
              <a:ext cx="11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80" name="AutoShape 24"/>
            <p:cNvCxnSpPr>
              <a:cxnSpLocks noChangeShapeType="1"/>
              <a:stCxn id="70665" idx="2"/>
              <a:endCxn id="70668" idx="0"/>
            </p:cNvCxnSpPr>
            <p:nvPr/>
          </p:nvCxnSpPr>
          <p:spPr bwMode="auto">
            <a:xfrm>
              <a:off x="4437" y="2592"/>
              <a:ext cx="48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81" name="AutoShape 25"/>
            <p:cNvCxnSpPr>
              <a:cxnSpLocks noChangeShapeType="1"/>
              <a:stCxn id="70668" idx="2"/>
              <a:endCxn id="70672" idx="0"/>
            </p:cNvCxnSpPr>
            <p:nvPr/>
          </p:nvCxnSpPr>
          <p:spPr bwMode="auto">
            <a:xfrm>
              <a:off x="4917" y="3264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152400" y="2144713"/>
            <a:ext cx="1520825" cy="22098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/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id</a:t>
            </a:r>
            <a:r>
              <a:rPr lang="en-US"/>
              <a:t> </a:t>
            </a:r>
            <a:endParaRPr lang="en-US" sz="180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6564560" y="1556792"/>
            <a:ext cx="304800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US" sz="2400" b="1" kern="0" dirty="0" smtClean="0">
                <a:solidFill>
                  <a:schemeClr val="accent2"/>
                </a:solidFill>
                <a:sym typeface="Symbol" charset="2"/>
              </a:rPr>
              <a:t>Leaves nodes: </a:t>
            </a:r>
            <a:r>
              <a:rPr lang="en-US" sz="2400" kern="0" dirty="0" smtClean="0">
                <a:solidFill>
                  <a:schemeClr val="accent2"/>
                </a:solidFill>
                <a:sym typeface="Symbol" charset="2"/>
              </a:rPr>
              <a:t>terminals</a:t>
            </a:r>
          </a:p>
          <a:p>
            <a:pPr marL="0" indent="0" eaLnBrk="1" hangingPunct="1">
              <a:buNone/>
            </a:pPr>
            <a:r>
              <a:rPr lang="en-US" sz="2400" b="1" kern="0" dirty="0" smtClean="0">
                <a:solidFill>
                  <a:schemeClr val="accent2"/>
                </a:solidFill>
                <a:sym typeface="Symbol" charset="2"/>
              </a:rPr>
              <a:t>Interior nodes:</a:t>
            </a:r>
            <a:r>
              <a:rPr lang="en-US" sz="2400" kern="0" dirty="0" smtClean="0">
                <a:solidFill>
                  <a:schemeClr val="accent2"/>
                </a:solidFill>
                <a:sym typeface="Symbol" charset="2"/>
              </a:rPr>
              <a:t> </a:t>
            </a:r>
          </a:p>
          <a:p>
            <a:pPr marL="0" indent="0" eaLnBrk="1" hangingPunct="1">
              <a:buNone/>
            </a:pPr>
            <a:r>
              <a:rPr lang="en-US" sz="2400" kern="0" dirty="0" smtClean="0">
                <a:solidFill>
                  <a:schemeClr val="accent2"/>
                </a:solidFill>
                <a:sym typeface="Symbol" charset="2"/>
              </a:rPr>
              <a:t>non-terminals</a:t>
            </a:r>
            <a:endParaRPr lang="en-US" sz="2400" kern="0" dirty="0">
              <a:solidFill>
                <a:schemeClr val="accent2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30646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  <p:bldP spid="27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853E-8451-1047-9681-7EA43BA43225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8644-89E8-AD45-A68C-4669D4E822C8}" type="slidenum">
              <a:rPr lang="en-US"/>
              <a:pPr/>
              <a:t>12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Leftmost </a:t>
            </a:r>
            <a:r>
              <a:rPr lang="en-US" dirty="0" smtClean="0"/>
              <a:t>derivation </a:t>
            </a:r>
            <a:r>
              <a:rPr lang="en-US" dirty="0"/>
              <a:t>for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id + id * id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057400"/>
            <a:ext cx="2895600" cy="304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+ E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</p:txBody>
      </p:sp>
      <p:grpSp>
        <p:nvGrpSpPr>
          <p:cNvPr id="71704" name="Group 24"/>
          <p:cNvGrpSpPr>
            <a:grpSpLocks/>
          </p:cNvGrpSpPr>
          <p:nvPr/>
        </p:nvGrpSpPr>
        <p:grpSpPr bwMode="auto">
          <a:xfrm>
            <a:off x="4876800" y="2514600"/>
            <a:ext cx="3181350" cy="3140075"/>
            <a:chOff x="2640" y="1670"/>
            <a:chExt cx="2004" cy="1978"/>
          </a:xfrm>
        </p:grpSpPr>
        <p:sp>
          <p:nvSpPr>
            <p:cNvPr id="71685" name="Text Box 5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686" name="Text Box 6"/>
            <p:cNvSpPr txBox="1">
              <a:spLocks noChangeArrowheads="1"/>
            </p:cNvSpPr>
            <p:nvPr/>
          </p:nvSpPr>
          <p:spPr bwMode="auto">
            <a:xfrm>
              <a:off x="4368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687" name="Text Box 7"/>
            <p:cNvSpPr txBox="1">
              <a:spLocks noChangeArrowheads="1"/>
            </p:cNvSpPr>
            <p:nvPr/>
          </p:nvSpPr>
          <p:spPr bwMode="auto">
            <a:xfrm>
              <a:off x="3072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688" name="Text Box 8"/>
            <p:cNvSpPr txBox="1">
              <a:spLocks noChangeArrowheads="1"/>
            </p:cNvSpPr>
            <p:nvPr/>
          </p:nvSpPr>
          <p:spPr bwMode="auto">
            <a:xfrm>
              <a:off x="3840" y="23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71689" name="Text Box 9"/>
            <p:cNvSpPr txBox="1">
              <a:spLocks noChangeArrowheads="1"/>
            </p:cNvSpPr>
            <p:nvPr/>
          </p:nvSpPr>
          <p:spPr bwMode="auto">
            <a:xfrm>
              <a:off x="268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690" name="Text Box 10"/>
            <p:cNvSpPr txBox="1">
              <a:spLocks noChangeArrowheads="1"/>
            </p:cNvSpPr>
            <p:nvPr/>
          </p:nvSpPr>
          <p:spPr bwMode="auto">
            <a:xfrm>
              <a:off x="364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691" name="Text Box 11"/>
            <p:cNvSpPr txBox="1">
              <a:spLocks noChangeArrowheads="1"/>
            </p:cNvSpPr>
            <p:nvPr/>
          </p:nvSpPr>
          <p:spPr bwMode="auto">
            <a:xfrm>
              <a:off x="3072" y="2880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71692" name="Text Box 12"/>
            <p:cNvSpPr txBox="1">
              <a:spLocks noChangeArrowheads="1"/>
            </p:cNvSpPr>
            <p:nvPr/>
          </p:nvSpPr>
          <p:spPr bwMode="auto">
            <a:xfrm>
              <a:off x="4368" y="2832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71693" name="Text Box 13"/>
            <p:cNvSpPr txBox="1">
              <a:spLocks noChangeArrowheads="1"/>
            </p:cNvSpPr>
            <p:nvPr/>
          </p:nvSpPr>
          <p:spPr bwMode="auto">
            <a:xfrm>
              <a:off x="2640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71694" name="Text Box 14"/>
            <p:cNvSpPr txBox="1">
              <a:spLocks noChangeArrowheads="1"/>
            </p:cNvSpPr>
            <p:nvPr/>
          </p:nvSpPr>
          <p:spPr bwMode="auto">
            <a:xfrm>
              <a:off x="3648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71695" name="AutoShape 15"/>
            <p:cNvCxnSpPr>
              <a:cxnSpLocks noChangeShapeType="1"/>
              <a:stCxn id="71685" idx="2"/>
              <a:endCxn id="71686" idx="0"/>
            </p:cNvCxnSpPr>
            <p:nvPr/>
          </p:nvCxnSpPr>
          <p:spPr bwMode="auto">
            <a:xfrm>
              <a:off x="3947" y="1958"/>
              <a:ext cx="53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6" name="AutoShape 16"/>
            <p:cNvCxnSpPr>
              <a:cxnSpLocks noChangeShapeType="1"/>
              <a:stCxn id="71685" idx="2"/>
              <a:endCxn id="71688" idx="0"/>
            </p:cNvCxnSpPr>
            <p:nvPr/>
          </p:nvCxnSpPr>
          <p:spPr bwMode="auto">
            <a:xfrm flipH="1">
              <a:off x="3946" y="1958"/>
              <a:ext cx="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7" name="AutoShape 17"/>
            <p:cNvCxnSpPr>
              <a:cxnSpLocks noChangeShapeType="1"/>
              <a:stCxn id="71685" idx="2"/>
              <a:endCxn id="71687" idx="0"/>
            </p:cNvCxnSpPr>
            <p:nvPr/>
          </p:nvCxnSpPr>
          <p:spPr bwMode="auto">
            <a:xfrm flipH="1">
              <a:off x="3189" y="1958"/>
              <a:ext cx="75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8" name="AutoShape 18"/>
            <p:cNvCxnSpPr>
              <a:cxnSpLocks noChangeShapeType="1"/>
              <a:stCxn id="71686" idx="2"/>
              <a:endCxn id="71692" idx="0"/>
            </p:cNvCxnSpPr>
            <p:nvPr/>
          </p:nvCxnSpPr>
          <p:spPr bwMode="auto">
            <a:xfrm>
              <a:off x="4485" y="2592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9" name="AutoShape 19"/>
            <p:cNvCxnSpPr>
              <a:cxnSpLocks noChangeShapeType="1"/>
              <a:stCxn id="71687" idx="2"/>
              <a:endCxn id="71689" idx="0"/>
            </p:cNvCxnSpPr>
            <p:nvPr/>
          </p:nvCxnSpPr>
          <p:spPr bwMode="auto">
            <a:xfrm flipH="1">
              <a:off x="2805" y="2592"/>
              <a:ext cx="38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0" name="AutoShape 20"/>
            <p:cNvCxnSpPr>
              <a:cxnSpLocks noChangeShapeType="1"/>
              <a:stCxn id="71689" idx="2"/>
              <a:endCxn id="71693" idx="0"/>
            </p:cNvCxnSpPr>
            <p:nvPr/>
          </p:nvCxnSpPr>
          <p:spPr bwMode="auto">
            <a:xfrm flipH="1">
              <a:off x="2778" y="3120"/>
              <a:ext cx="2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1" name="AutoShape 21"/>
            <p:cNvCxnSpPr>
              <a:cxnSpLocks noChangeShapeType="1"/>
              <a:stCxn id="71687" idx="2"/>
              <a:endCxn id="71691" idx="0"/>
            </p:cNvCxnSpPr>
            <p:nvPr/>
          </p:nvCxnSpPr>
          <p:spPr bwMode="auto">
            <a:xfrm flipH="1">
              <a:off x="3184" y="2592"/>
              <a:ext cx="5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2" name="AutoShape 22"/>
            <p:cNvCxnSpPr>
              <a:cxnSpLocks noChangeShapeType="1"/>
              <a:stCxn id="71687" idx="2"/>
              <a:endCxn id="71690" idx="0"/>
            </p:cNvCxnSpPr>
            <p:nvPr/>
          </p:nvCxnSpPr>
          <p:spPr bwMode="auto">
            <a:xfrm>
              <a:off x="3189" y="2592"/>
              <a:ext cx="57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3" name="AutoShape 23"/>
            <p:cNvCxnSpPr>
              <a:cxnSpLocks noChangeShapeType="1"/>
              <a:stCxn id="71690" idx="2"/>
              <a:endCxn id="71694" idx="0"/>
            </p:cNvCxnSpPr>
            <p:nvPr/>
          </p:nvCxnSpPr>
          <p:spPr bwMode="auto">
            <a:xfrm>
              <a:off x="3765" y="3120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152400" y="2144713"/>
            <a:ext cx="1520825" cy="22098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 err="1">
                <a:sym typeface="Symbol" charset="2"/>
              </a:rPr>
              <a:t>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 err="1">
                <a:sym typeface="Symbol" charset="2"/>
              </a:rPr>
              <a:t>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 err="1">
                <a:sym typeface="Symbol" charset="2"/>
              </a:rPr>
              <a:t>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 err="1">
                <a:sym typeface="Symbol" charset="2"/>
              </a:rPr>
              <a:t>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 err="1">
                <a:sym typeface="Symbol" charset="2"/>
              </a:rPr>
              <a:t></a:t>
            </a:r>
            <a:r>
              <a:rPr lang="en-US" b="1" dirty="0">
                <a:sym typeface="Symbol" charset="2"/>
              </a:rPr>
              <a:t> id</a:t>
            </a:r>
            <a:r>
              <a:rPr lang="en-US" dirty="0"/>
              <a:t> </a:t>
            </a:r>
            <a:endParaRPr lang="en-US" sz="1800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899592" y="5157192"/>
            <a:ext cx="5032896" cy="72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US" sz="2400" b="1" kern="0" dirty="0" smtClean="0">
                <a:solidFill>
                  <a:schemeClr val="accent2"/>
                </a:solidFill>
                <a:sym typeface="Symbol" charset="2"/>
              </a:rPr>
              <a:t>Parse tree gives a </a:t>
            </a:r>
          </a:p>
          <a:p>
            <a:pPr marL="0" indent="0" eaLnBrk="1" hangingPunct="1">
              <a:buNone/>
            </a:pPr>
            <a:r>
              <a:rPr lang="en-US" sz="2400" b="1" kern="0" dirty="0" smtClean="0">
                <a:solidFill>
                  <a:schemeClr val="accent2"/>
                </a:solidFill>
                <a:sym typeface="Symbol" charset="2"/>
              </a:rPr>
              <a:t>meaning to the string</a:t>
            </a:r>
          </a:p>
          <a:p>
            <a:pPr marL="0" indent="0" eaLnBrk="1" hangingPunct="1">
              <a:buNone/>
            </a:pP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b="1" kern="0" dirty="0" smtClean="0">
                <a:solidFill>
                  <a:schemeClr val="accent2"/>
                </a:solidFill>
                <a:sym typeface="Symbol" charset="2"/>
              </a:rPr>
              <a:t>           (</a:t>
            </a:r>
            <a:r>
              <a:rPr lang="en-US" sz="2400" b="1" kern="0" dirty="0" err="1" smtClean="0">
                <a:solidFill>
                  <a:schemeClr val="accent2"/>
                </a:solidFill>
                <a:sym typeface="Symbol" charset="2"/>
              </a:rPr>
              <a:t>id+id</a:t>
            </a:r>
            <a:r>
              <a:rPr lang="en-US" sz="2400" b="1" kern="0" dirty="0" smtClean="0">
                <a:solidFill>
                  <a:schemeClr val="accent2"/>
                </a:solidFill>
                <a:sym typeface="Symbol" charset="2"/>
              </a:rPr>
              <a:t>)*id      </a:t>
            </a:r>
            <a:r>
              <a:rPr lang="en-US" sz="2400" b="1" kern="0" dirty="0" err="1" smtClean="0">
                <a:solidFill>
                  <a:schemeClr val="accent2"/>
                </a:solidFill>
                <a:sym typeface="Symbol" charset="2"/>
              </a:rPr>
              <a:t>vs</a:t>
            </a:r>
            <a:r>
              <a:rPr lang="en-US" sz="2400" b="1" kern="0" dirty="0" smtClean="0">
                <a:solidFill>
                  <a:schemeClr val="accent2"/>
                </a:solidFill>
                <a:sym typeface="Symbol" charset="2"/>
              </a:rPr>
              <a:t>      id+(id*id)</a:t>
            </a:r>
            <a:endParaRPr lang="en-US" sz="2400" b="1" kern="0" dirty="0">
              <a:solidFill>
                <a:schemeClr val="accent2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65922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  <p:bldP spid="27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9AD9-19EA-094E-9CA1-9034183DDBF4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305-8C68-CD41-9BC8-3C2C6F32F372}" type="slidenum">
              <a:rPr lang="en-US"/>
              <a:pPr/>
              <a:t>13</a:t>
            </a:fld>
            <a:endParaRPr 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Rightmost derivation for</a:t>
            </a:r>
            <a:r>
              <a:rPr lang="en-US" b="1"/>
              <a:t/>
            </a:r>
            <a:br>
              <a:rPr lang="en-US" b="1"/>
            </a:br>
            <a:r>
              <a:rPr lang="en-US" b="1"/>
              <a:t>id + id * id</a:t>
            </a:r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27432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tx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E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152400" y="2144713"/>
            <a:ext cx="1520825" cy="22098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/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id</a:t>
            </a:r>
            <a:r>
              <a:rPr lang="en-US"/>
              <a:t> </a:t>
            </a:r>
            <a:endParaRPr lang="en-US" sz="1800"/>
          </a:p>
        </p:txBody>
      </p:sp>
      <p:grpSp>
        <p:nvGrpSpPr>
          <p:cNvPr id="188424" name="Group 8"/>
          <p:cNvGrpSpPr>
            <a:grpSpLocks/>
          </p:cNvGrpSpPr>
          <p:nvPr/>
        </p:nvGrpSpPr>
        <p:grpSpPr bwMode="auto">
          <a:xfrm>
            <a:off x="5791200" y="2590800"/>
            <a:ext cx="3181350" cy="3140075"/>
            <a:chOff x="2640" y="1670"/>
            <a:chExt cx="2004" cy="1978"/>
          </a:xfrm>
        </p:grpSpPr>
        <p:sp>
          <p:nvSpPr>
            <p:cNvPr id="188425" name="Text Box 9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26" name="Text Box 10"/>
            <p:cNvSpPr txBox="1">
              <a:spLocks noChangeArrowheads="1"/>
            </p:cNvSpPr>
            <p:nvPr/>
          </p:nvSpPr>
          <p:spPr bwMode="auto">
            <a:xfrm>
              <a:off x="4368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27" name="Text Box 11"/>
            <p:cNvSpPr txBox="1">
              <a:spLocks noChangeArrowheads="1"/>
            </p:cNvSpPr>
            <p:nvPr/>
          </p:nvSpPr>
          <p:spPr bwMode="auto">
            <a:xfrm>
              <a:off x="3072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28" name="Text Box 12"/>
            <p:cNvSpPr txBox="1">
              <a:spLocks noChangeArrowheads="1"/>
            </p:cNvSpPr>
            <p:nvPr/>
          </p:nvSpPr>
          <p:spPr bwMode="auto">
            <a:xfrm>
              <a:off x="3840" y="23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188429" name="Text Box 13"/>
            <p:cNvSpPr txBox="1">
              <a:spLocks noChangeArrowheads="1"/>
            </p:cNvSpPr>
            <p:nvPr/>
          </p:nvSpPr>
          <p:spPr bwMode="auto">
            <a:xfrm>
              <a:off x="268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30" name="Text Box 14"/>
            <p:cNvSpPr txBox="1">
              <a:spLocks noChangeArrowheads="1"/>
            </p:cNvSpPr>
            <p:nvPr/>
          </p:nvSpPr>
          <p:spPr bwMode="auto">
            <a:xfrm>
              <a:off x="364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31" name="Text Box 15"/>
            <p:cNvSpPr txBox="1">
              <a:spLocks noChangeArrowheads="1"/>
            </p:cNvSpPr>
            <p:nvPr/>
          </p:nvSpPr>
          <p:spPr bwMode="auto">
            <a:xfrm>
              <a:off x="3072" y="2880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88432" name="Text Box 16"/>
            <p:cNvSpPr txBox="1">
              <a:spLocks noChangeArrowheads="1"/>
            </p:cNvSpPr>
            <p:nvPr/>
          </p:nvSpPr>
          <p:spPr bwMode="auto">
            <a:xfrm>
              <a:off x="4368" y="2832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188433" name="Text Box 17"/>
            <p:cNvSpPr txBox="1">
              <a:spLocks noChangeArrowheads="1"/>
            </p:cNvSpPr>
            <p:nvPr/>
          </p:nvSpPr>
          <p:spPr bwMode="auto">
            <a:xfrm>
              <a:off x="2640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188434" name="Text Box 18"/>
            <p:cNvSpPr txBox="1">
              <a:spLocks noChangeArrowheads="1"/>
            </p:cNvSpPr>
            <p:nvPr/>
          </p:nvSpPr>
          <p:spPr bwMode="auto">
            <a:xfrm>
              <a:off x="3648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188435" name="AutoShape 19"/>
            <p:cNvCxnSpPr>
              <a:cxnSpLocks noChangeShapeType="1"/>
              <a:stCxn id="188425" idx="2"/>
              <a:endCxn id="188426" idx="0"/>
            </p:cNvCxnSpPr>
            <p:nvPr/>
          </p:nvCxnSpPr>
          <p:spPr bwMode="auto">
            <a:xfrm>
              <a:off x="3947" y="1958"/>
              <a:ext cx="53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6" name="AutoShape 20"/>
            <p:cNvCxnSpPr>
              <a:cxnSpLocks noChangeShapeType="1"/>
              <a:stCxn id="188425" idx="2"/>
              <a:endCxn id="188428" idx="0"/>
            </p:cNvCxnSpPr>
            <p:nvPr/>
          </p:nvCxnSpPr>
          <p:spPr bwMode="auto">
            <a:xfrm flipH="1">
              <a:off x="3946" y="1958"/>
              <a:ext cx="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7" name="AutoShape 21"/>
            <p:cNvCxnSpPr>
              <a:cxnSpLocks noChangeShapeType="1"/>
              <a:stCxn id="188425" idx="2"/>
              <a:endCxn id="188427" idx="0"/>
            </p:cNvCxnSpPr>
            <p:nvPr/>
          </p:nvCxnSpPr>
          <p:spPr bwMode="auto">
            <a:xfrm flipH="1">
              <a:off x="3189" y="1958"/>
              <a:ext cx="75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8" name="AutoShape 22"/>
            <p:cNvCxnSpPr>
              <a:cxnSpLocks noChangeShapeType="1"/>
              <a:stCxn id="188426" idx="2"/>
              <a:endCxn id="188432" idx="0"/>
            </p:cNvCxnSpPr>
            <p:nvPr/>
          </p:nvCxnSpPr>
          <p:spPr bwMode="auto">
            <a:xfrm>
              <a:off x="4485" y="2592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9" name="AutoShape 23"/>
            <p:cNvCxnSpPr>
              <a:cxnSpLocks noChangeShapeType="1"/>
              <a:stCxn id="188427" idx="2"/>
              <a:endCxn id="188429" idx="0"/>
            </p:cNvCxnSpPr>
            <p:nvPr/>
          </p:nvCxnSpPr>
          <p:spPr bwMode="auto">
            <a:xfrm flipH="1">
              <a:off x="2805" y="2592"/>
              <a:ext cx="38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0" name="AutoShape 24"/>
            <p:cNvCxnSpPr>
              <a:cxnSpLocks noChangeShapeType="1"/>
              <a:stCxn id="188429" idx="2"/>
              <a:endCxn id="188433" idx="0"/>
            </p:cNvCxnSpPr>
            <p:nvPr/>
          </p:nvCxnSpPr>
          <p:spPr bwMode="auto">
            <a:xfrm flipH="1">
              <a:off x="2778" y="3120"/>
              <a:ext cx="2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1" name="AutoShape 25"/>
            <p:cNvCxnSpPr>
              <a:cxnSpLocks noChangeShapeType="1"/>
              <a:stCxn id="188427" idx="2"/>
              <a:endCxn id="188431" idx="0"/>
            </p:cNvCxnSpPr>
            <p:nvPr/>
          </p:nvCxnSpPr>
          <p:spPr bwMode="auto">
            <a:xfrm flipH="1">
              <a:off x="3184" y="2592"/>
              <a:ext cx="5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2" name="AutoShape 26"/>
            <p:cNvCxnSpPr>
              <a:cxnSpLocks noChangeShapeType="1"/>
              <a:stCxn id="188427" idx="2"/>
              <a:endCxn id="188430" idx="0"/>
            </p:cNvCxnSpPr>
            <p:nvPr/>
          </p:nvCxnSpPr>
          <p:spPr bwMode="auto">
            <a:xfrm>
              <a:off x="3189" y="2592"/>
              <a:ext cx="57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3" name="AutoShape 27"/>
            <p:cNvCxnSpPr>
              <a:cxnSpLocks noChangeShapeType="1"/>
              <a:stCxn id="188430" idx="2"/>
              <a:endCxn id="188434" idx="0"/>
            </p:cNvCxnSpPr>
            <p:nvPr/>
          </p:nvCxnSpPr>
          <p:spPr bwMode="auto">
            <a:xfrm>
              <a:off x="3765" y="3120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07027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Rightmost vs. Leftmost Derivation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20"/>
            <a:ext cx="7772400" cy="4114800"/>
          </a:xfrm>
        </p:spPr>
        <p:txBody>
          <a:bodyPr/>
          <a:lstStyle/>
          <a:p>
            <a:r>
              <a:rPr lang="en-CA" dirty="0" smtClean="0"/>
              <a:t>Note that rightmost and leftmost derivations have the same parse tree</a:t>
            </a:r>
          </a:p>
          <a:p>
            <a:pPr lvl="1"/>
            <a:r>
              <a:rPr lang="en-CA" dirty="0" smtClean="0"/>
              <a:t>Every parse tree has a rightmost and a leftmost derivation</a:t>
            </a:r>
          </a:p>
          <a:p>
            <a:pPr lvl="1"/>
            <a:r>
              <a:rPr lang="en-CA" dirty="0" smtClean="0"/>
              <a:t>Important in resolving ambiguity</a:t>
            </a:r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E4B5-49D5-B048-B5A5-3831D6A375F6}" type="datetime1">
              <a:rPr lang="en-US" smtClean="0"/>
              <a:pPr/>
              <a:t>16-06-14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9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E4B5-49D5-B048-B5A5-3831D6A375F6}" type="datetime1">
              <a:rPr lang="en-US" smtClean="0"/>
              <a:pPr/>
              <a:t>16-06-14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03848" y="2780928"/>
            <a:ext cx="2677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2"/>
                </a:solidFill>
              </a:rPr>
              <a:t>Extra Slides</a:t>
            </a:r>
            <a:endParaRPr 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97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6572-8914-3841-9763-309C94F2DB54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7423-FF06-534F-899C-C4A0E6D40CF8}" type="slidenum">
              <a:rPr lang="en-US"/>
              <a:pPr/>
              <a:t>16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a CFG for a PL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First write (or read) a reference grammar of what you want to be valid programs</a:t>
            </a:r>
          </a:p>
          <a:p>
            <a:pPr>
              <a:lnSpc>
                <a:spcPct val="90000"/>
              </a:lnSpc>
            </a:pPr>
            <a:r>
              <a:rPr lang="en-US" sz="2800"/>
              <a:t>For now, we only worry about the structure, so the reference grammar might choose to over-generate in certain cases (e.g. </a:t>
            </a:r>
            <a:r>
              <a:rPr lang="en-US" sz="2400">
                <a:latin typeface="Courier" charset="0"/>
              </a:rPr>
              <a:t>bool x = 20;</a:t>
            </a:r>
            <a:r>
              <a:rPr lang="en-US" sz="2800"/>
              <a:t> )</a:t>
            </a:r>
          </a:p>
          <a:p>
            <a:pPr>
              <a:lnSpc>
                <a:spcPct val="90000"/>
              </a:lnSpc>
            </a:pPr>
            <a:r>
              <a:rPr lang="en-US" sz="2800"/>
              <a:t>Convert the reference grammar to a CFG</a:t>
            </a:r>
          </a:p>
          <a:p>
            <a:pPr>
              <a:lnSpc>
                <a:spcPct val="90000"/>
              </a:lnSpc>
            </a:pPr>
            <a:r>
              <a:rPr lang="en-US" sz="2800"/>
              <a:t>Certain CFGs might be easier to work with than others (this is the </a:t>
            </a:r>
            <a:r>
              <a:rPr lang="en-US" sz="2800" b="1"/>
              <a:t>essence</a:t>
            </a:r>
            <a:r>
              <a:rPr lang="en-US" sz="2800"/>
              <a:t> of the study of CFGs and their parsing algorithms for compilers)</a:t>
            </a:r>
          </a:p>
        </p:txBody>
      </p:sp>
    </p:spTree>
    <p:extLst>
      <p:ext uri="{BB962C8B-B14F-4D97-AF65-F5344CB8AC3E}">
        <p14:creationId xmlns:p14="http://schemas.microsoft.com/office/powerpoint/2010/main" val="427527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8446-64F2-7448-834B-909F20334693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5B6C-2605-6C4D-B8BD-DB2C569D7F0E}" type="slidenum">
              <a:rPr lang="en-US"/>
              <a:pPr/>
              <a:t>17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E + </a:t>
            </a:r>
            <a:r>
              <a:rPr lang="en-US" dirty="0" smtClean="0">
                <a:sym typeface="Symbol" charset="2"/>
              </a:rPr>
              <a:t>E { $$ = $1 + $3 }</a:t>
            </a: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E * E { $$ = $1 </a:t>
            </a:r>
            <a:r>
              <a:rPr lang="en-US" dirty="0" smtClean="0">
                <a:sym typeface="Symbol" charset="2"/>
              </a:rPr>
              <a:t>* </a:t>
            </a:r>
            <a:r>
              <a:rPr lang="en-US" dirty="0">
                <a:sym typeface="Symbol" charset="2"/>
              </a:rPr>
              <a:t>$3 </a:t>
            </a:r>
            <a:r>
              <a:rPr lang="en-US" dirty="0" smtClean="0">
                <a:sym typeface="Symbol" charset="2"/>
              </a:rPr>
              <a:t>}</a:t>
            </a: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 { $$ = </a:t>
            </a:r>
            <a:r>
              <a:rPr lang="en-US" dirty="0" smtClean="0">
                <a:sym typeface="Symbol" charset="2"/>
              </a:rPr>
              <a:t>$2 }</a:t>
            </a: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- E { $$ = </a:t>
            </a:r>
            <a:r>
              <a:rPr lang="en-US" dirty="0" smtClean="0">
                <a:sym typeface="Symbol" charset="2"/>
              </a:rPr>
              <a:t>-1 * $</a:t>
            </a:r>
            <a:r>
              <a:rPr lang="en-US" dirty="0">
                <a:sym typeface="Symbol" charset="2"/>
              </a:rPr>
              <a:t>2 </a:t>
            </a:r>
            <a:r>
              <a:rPr lang="en-US" dirty="0" smtClean="0">
                <a:sym typeface="Symbol" charset="2"/>
              </a:rPr>
              <a:t>}</a:t>
            </a: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id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{ $$ = </a:t>
            </a:r>
            <a:r>
              <a:rPr lang="en-US" dirty="0" smtClean="0">
                <a:sym typeface="Symbol" charset="2"/>
              </a:rPr>
              <a:t>$1 }</a:t>
            </a:r>
            <a:endParaRPr lang="en-US" dirty="0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5651502" y="2590800"/>
            <a:ext cx="3492501" cy="3171826"/>
            <a:chOff x="2552" y="1670"/>
            <a:chExt cx="2200" cy="1998"/>
          </a:xfrm>
        </p:grpSpPr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368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072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840" y="23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68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364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3072" y="2880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4248" y="2833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 smtClean="0"/>
                <a:t>id(5)</a:t>
              </a:r>
              <a:endParaRPr lang="en-US" dirty="0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2552" y="3377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 smtClean="0"/>
                <a:t>id(2)</a:t>
              </a:r>
              <a:endParaRPr lang="en-US" dirty="0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505" y="3377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 smtClean="0"/>
                <a:t>id(3)</a:t>
              </a:r>
              <a:endParaRPr lang="en-US" dirty="0"/>
            </a:p>
          </p:txBody>
        </p:sp>
        <p:cxnSp>
          <p:nvCxnSpPr>
            <p:cNvPr id="17" name="AutoShape 19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>
              <a:off x="3947" y="1958"/>
              <a:ext cx="53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20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 flipH="1">
              <a:off x="3946" y="1958"/>
              <a:ext cx="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21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flipH="1">
              <a:off x="3189" y="1958"/>
              <a:ext cx="75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2"/>
            <p:cNvCxnSpPr>
              <a:cxnSpLocks noChangeShapeType="1"/>
              <a:stCxn id="8" idx="2"/>
              <a:endCxn id="14" idx="0"/>
            </p:cNvCxnSpPr>
            <p:nvPr/>
          </p:nvCxnSpPr>
          <p:spPr bwMode="auto">
            <a:xfrm>
              <a:off x="4485" y="2592"/>
              <a:ext cx="15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3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2805" y="2592"/>
              <a:ext cx="38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4"/>
            <p:cNvCxnSpPr>
              <a:cxnSpLocks noChangeShapeType="1"/>
              <a:stCxn id="11" idx="2"/>
              <a:endCxn id="15" idx="0"/>
            </p:cNvCxnSpPr>
            <p:nvPr/>
          </p:nvCxnSpPr>
          <p:spPr bwMode="auto">
            <a:xfrm flipH="1">
              <a:off x="2804" y="3120"/>
              <a:ext cx="1" cy="2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25"/>
            <p:cNvCxnSpPr>
              <a:cxnSpLocks noChangeShapeType="1"/>
              <a:stCxn id="9" idx="2"/>
              <a:endCxn id="13" idx="0"/>
            </p:cNvCxnSpPr>
            <p:nvPr/>
          </p:nvCxnSpPr>
          <p:spPr bwMode="auto">
            <a:xfrm flipH="1">
              <a:off x="3184" y="2592"/>
              <a:ext cx="5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" name="AutoShape 26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3189" y="2592"/>
              <a:ext cx="57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" name="AutoShape 27"/>
            <p:cNvCxnSpPr>
              <a:cxnSpLocks noChangeShapeType="1"/>
              <a:stCxn id="12" idx="2"/>
              <a:endCxn id="16" idx="0"/>
            </p:cNvCxnSpPr>
            <p:nvPr/>
          </p:nvCxnSpPr>
          <p:spPr bwMode="auto">
            <a:xfrm flipH="1">
              <a:off x="3757" y="3120"/>
              <a:ext cx="7" cy="2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7" name="TextBox 26"/>
          <p:cNvSpPr txBox="1"/>
          <p:nvPr/>
        </p:nvSpPr>
        <p:spPr>
          <a:xfrm>
            <a:off x="5364088" y="45091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092280" y="45091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84168" y="357301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244408" y="3789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36296" y="24208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A978-31C3-2143-9620-1EDAE19B8FA1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B752-E4C8-0445-8824-90025461059E}" type="slidenum">
              <a:rPr lang="en-US"/>
              <a:pPr/>
              <a:t>18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Notation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Normal CFG notation</a:t>
            </a:r>
          </a:p>
          <a:p>
            <a:pPr lvl="1">
              <a:buFontTx/>
              <a:buNone/>
            </a:pPr>
            <a:r>
              <a:rPr lang="en-US"/>
              <a:t>E </a:t>
            </a:r>
            <a:r>
              <a:rPr lang="en-US" b="1">
                <a:sym typeface="Symbol" charset="2"/>
              </a:rPr>
              <a:t></a:t>
            </a:r>
            <a:r>
              <a:rPr lang="en-US"/>
              <a:t> E * E</a:t>
            </a:r>
            <a:r>
              <a:rPr lang="en-US" sz="2400"/>
              <a:t> </a:t>
            </a:r>
          </a:p>
          <a:p>
            <a:pPr lvl="1">
              <a:buFontTx/>
              <a:buNone/>
            </a:pPr>
            <a:r>
              <a:rPr lang="en-US"/>
              <a:t>E </a:t>
            </a:r>
            <a:r>
              <a:rPr lang="en-US" b="1">
                <a:sym typeface="Symbol" charset="2"/>
              </a:rPr>
              <a:t></a:t>
            </a:r>
            <a:r>
              <a:rPr lang="en-US"/>
              <a:t> E + E</a:t>
            </a:r>
          </a:p>
          <a:p>
            <a:r>
              <a:rPr lang="en-US"/>
              <a:t>Backus Naur notation</a:t>
            </a:r>
          </a:p>
          <a:p>
            <a:pPr lvl="1">
              <a:buFontTx/>
              <a:buNone/>
            </a:pPr>
            <a:r>
              <a:rPr lang="en-US"/>
              <a:t>E ::= E * E | E + E  </a:t>
            </a:r>
          </a:p>
          <a:p>
            <a:pPr lvl="1">
              <a:buFontTx/>
              <a:buNone/>
            </a:pPr>
            <a:r>
              <a:rPr lang="en-US"/>
              <a:t>(an or-list of right hand sides)</a:t>
            </a:r>
          </a:p>
        </p:txBody>
      </p:sp>
    </p:spTree>
    <p:extLst>
      <p:ext uri="{BB962C8B-B14F-4D97-AF65-F5344CB8AC3E}">
        <p14:creationId xmlns:p14="http://schemas.microsoft.com/office/powerpoint/2010/main" val="3983635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67F8-A4E8-8646-8771-B712DB0BA3AF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3535-5DE8-164B-AE23-9113A8D04F8C}" type="slidenum">
              <a:rPr lang="en-US"/>
              <a:pPr/>
              <a:t>2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</a:t>
            </a:r>
          </a:p>
        </p:txBody>
      </p:sp>
      <p:grpSp>
        <p:nvGrpSpPr>
          <p:cNvPr id="55315" name="Group 19"/>
          <p:cNvGrpSpPr>
            <a:grpSpLocks/>
          </p:cNvGrpSpPr>
          <p:nvPr/>
        </p:nvGrpSpPr>
        <p:grpSpPr bwMode="auto">
          <a:xfrm>
            <a:off x="381000" y="2362200"/>
            <a:ext cx="8458200" cy="2916238"/>
            <a:chOff x="240" y="910"/>
            <a:chExt cx="5328" cy="1837"/>
          </a:xfrm>
        </p:grpSpPr>
        <p:sp>
          <p:nvSpPr>
            <p:cNvPr id="55300" name="Text Box 4"/>
            <p:cNvSpPr txBox="1">
              <a:spLocks noChangeArrowheads="1"/>
            </p:cNvSpPr>
            <p:nvPr/>
          </p:nvSpPr>
          <p:spPr bwMode="auto">
            <a:xfrm>
              <a:off x="960" y="1056"/>
              <a:ext cx="1104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Lexical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Analyzer</a:t>
              </a:r>
            </a:p>
          </p:txBody>
        </p:sp>
        <p:sp>
          <p:nvSpPr>
            <p:cNvPr id="55301" name="Text Box 5"/>
            <p:cNvSpPr txBox="1">
              <a:spLocks noChangeArrowheads="1"/>
            </p:cNvSpPr>
            <p:nvPr/>
          </p:nvSpPr>
          <p:spPr bwMode="auto">
            <a:xfrm>
              <a:off x="4416" y="1053"/>
              <a:ext cx="1152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Later Stages</a:t>
              </a:r>
            </a:p>
          </p:txBody>
        </p:sp>
        <p:sp>
          <p:nvSpPr>
            <p:cNvPr id="55302" name="Text Box 6"/>
            <p:cNvSpPr txBox="1">
              <a:spLocks noChangeArrowheads="1"/>
            </p:cNvSpPr>
            <p:nvPr/>
          </p:nvSpPr>
          <p:spPr bwMode="auto">
            <a:xfrm>
              <a:off x="2688" y="1059"/>
              <a:ext cx="1063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Parser</a:t>
              </a:r>
              <a:br>
                <a:rPr lang="en-US">
                  <a:latin typeface="Arial" charset="0"/>
                </a:rPr>
              </a:br>
              <a:endParaRPr lang="en-US">
                <a:latin typeface="Arial" charset="0"/>
              </a:endParaRPr>
            </a:p>
          </p:txBody>
        </p:sp>
        <p:sp>
          <p:nvSpPr>
            <p:cNvPr id="55303" name="Line 7"/>
            <p:cNvSpPr>
              <a:spLocks noChangeShapeType="1"/>
            </p:cNvSpPr>
            <p:nvPr/>
          </p:nvSpPr>
          <p:spPr bwMode="auto">
            <a:xfrm flipV="1">
              <a:off x="2064" y="1152"/>
              <a:ext cx="57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4" name="Line 8"/>
            <p:cNvSpPr>
              <a:spLocks noChangeShapeType="1"/>
            </p:cNvSpPr>
            <p:nvPr/>
          </p:nvSpPr>
          <p:spPr bwMode="auto">
            <a:xfrm flipH="1">
              <a:off x="2064" y="1491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5" name="Line 9"/>
            <p:cNvSpPr>
              <a:spLocks noChangeShapeType="1"/>
            </p:cNvSpPr>
            <p:nvPr/>
          </p:nvSpPr>
          <p:spPr bwMode="auto">
            <a:xfrm>
              <a:off x="480" y="12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6" name="Text Box 10"/>
            <p:cNvSpPr txBox="1">
              <a:spLocks noChangeArrowheads="1"/>
            </p:cNvSpPr>
            <p:nvPr/>
          </p:nvSpPr>
          <p:spPr bwMode="auto">
            <a:xfrm>
              <a:off x="2102" y="910"/>
              <a:ext cx="4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/>
                <a:t>token</a:t>
              </a:r>
              <a:endParaRPr lang="en-US" sz="2000">
                <a:latin typeface="Comic Sans MS" charset="0"/>
              </a:endParaRPr>
            </a:p>
          </p:txBody>
        </p:sp>
        <p:sp>
          <p:nvSpPr>
            <p:cNvPr id="55307" name="Text Box 11"/>
            <p:cNvSpPr txBox="1">
              <a:spLocks noChangeArrowheads="1"/>
            </p:cNvSpPr>
            <p:nvPr/>
          </p:nvSpPr>
          <p:spPr bwMode="auto">
            <a:xfrm>
              <a:off x="2112" y="1268"/>
              <a:ext cx="4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/>
                <a:t>next()</a:t>
              </a:r>
            </a:p>
          </p:txBody>
        </p:sp>
        <p:sp>
          <p:nvSpPr>
            <p:cNvPr id="55308" name="Text Box 12"/>
            <p:cNvSpPr txBox="1">
              <a:spLocks noChangeArrowheads="1"/>
            </p:cNvSpPr>
            <p:nvPr/>
          </p:nvSpPr>
          <p:spPr bwMode="auto">
            <a:xfrm>
              <a:off x="240" y="1091"/>
              <a:ext cx="65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/>
                <a:t>source</a:t>
              </a:r>
              <a:br>
                <a:rPr lang="en-US" sz="2000"/>
              </a:br>
              <a:r>
                <a:rPr lang="en-US" sz="2000"/>
                <a:t>program</a:t>
              </a:r>
              <a:endParaRPr lang="en-US" sz="2000">
                <a:latin typeface="Comic Sans MS" charset="0"/>
              </a:endParaRPr>
            </a:p>
          </p:txBody>
        </p:sp>
        <p:sp>
          <p:nvSpPr>
            <p:cNvPr id="55309" name="Line 13"/>
            <p:cNvSpPr>
              <a:spLocks noChangeShapeType="1"/>
            </p:cNvSpPr>
            <p:nvPr/>
          </p:nvSpPr>
          <p:spPr bwMode="auto">
            <a:xfrm>
              <a:off x="3744" y="1347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10" name="Text Box 14"/>
            <p:cNvSpPr txBox="1">
              <a:spLocks noChangeArrowheads="1"/>
            </p:cNvSpPr>
            <p:nvPr/>
          </p:nvSpPr>
          <p:spPr bwMode="auto">
            <a:xfrm>
              <a:off x="3840" y="1107"/>
              <a:ext cx="5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/>
                <a:t>parse tree</a:t>
              </a:r>
            </a:p>
          </p:txBody>
        </p:sp>
        <p:sp>
          <p:nvSpPr>
            <p:cNvPr id="55311" name="Line 15"/>
            <p:cNvSpPr>
              <a:spLocks noChangeShapeType="1"/>
            </p:cNvSpPr>
            <p:nvPr/>
          </p:nvSpPr>
          <p:spPr bwMode="auto">
            <a:xfrm rot="16200000" flipH="1">
              <a:off x="1176" y="189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12" name="Line 16"/>
            <p:cNvSpPr>
              <a:spLocks noChangeShapeType="1"/>
            </p:cNvSpPr>
            <p:nvPr/>
          </p:nvSpPr>
          <p:spPr bwMode="auto">
            <a:xfrm rot="16200000" flipH="1">
              <a:off x="2904" y="189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13" name="Text Box 17"/>
            <p:cNvSpPr txBox="1">
              <a:spLocks noChangeArrowheads="1"/>
            </p:cNvSpPr>
            <p:nvPr/>
          </p:nvSpPr>
          <p:spPr bwMode="auto">
            <a:xfrm>
              <a:off x="960" y="2211"/>
              <a:ext cx="1104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Lexical Errors</a:t>
              </a:r>
            </a:p>
          </p:txBody>
        </p:sp>
        <p:sp>
          <p:nvSpPr>
            <p:cNvPr id="55314" name="Text Box 18"/>
            <p:cNvSpPr txBox="1">
              <a:spLocks noChangeArrowheads="1"/>
            </p:cNvSpPr>
            <p:nvPr/>
          </p:nvSpPr>
          <p:spPr bwMode="auto">
            <a:xfrm>
              <a:off x="2688" y="2211"/>
              <a:ext cx="1056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Syntax Errors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1601" y="3356992"/>
            <a:ext cx="1246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 smtClean="0">
                <a:solidFill>
                  <a:srgbClr val="FF0000"/>
                </a:solidFill>
              </a:rPr>
              <a:t>String of characters</a:t>
            </a:r>
            <a:endParaRPr lang="en-CA" sz="18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81921" y="3430741"/>
            <a:ext cx="182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solidFill>
                  <a:srgbClr val="FF0000"/>
                </a:solidFill>
              </a:rPr>
              <a:t>f</a:t>
            </a:r>
            <a:r>
              <a:rPr lang="en-CA" sz="1800" b="1" dirty="0" smtClean="0">
                <a:solidFill>
                  <a:srgbClr val="FF0000"/>
                </a:solidFill>
              </a:rPr>
              <a:t>lex: </a:t>
            </a:r>
            <a:r>
              <a:rPr lang="en-CA" sz="1800" b="1" dirty="0" err="1" smtClean="0">
                <a:solidFill>
                  <a:srgbClr val="FF0000"/>
                </a:solidFill>
              </a:rPr>
              <a:t>yylex</a:t>
            </a:r>
            <a:r>
              <a:rPr lang="en-CA" sz="1800" b="1" dirty="0" smtClean="0">
                <a:solidFill>
                  <a:srgbClr val="FF0000"/>
                </a:solidFill>
              </a:rPr>
              <a:t>()</a:t>
            </a:r>
            <a:endParaRPr lang="en-CA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16832"/>
            <a:ext cx="7990656" cy="4114800"/>
          </a:xfrm>
        </p:spPr>
        <p:txBody>
          <a:bodyPr/>
          <a:lstStyle/>
          <a:p>
            <a:r>
              <a:rPr lang="en-CA" dirty="0" smtClean="0"/>
              <a:t>Not all string of tokens are valid programs</a:t>
            </a:r>
          </a:p>
          <a:p>
            <a:r>
              <a:rPr lang="en-CA" dirty="0" smtClean="0"/>
              <a:t>Parser distinguishes between valid and invalid programs</a:t>
            </a:r>
          </a:p>
          <a:p>
            <a:r>
              <a:rPr lang="en-CA" dirty="0" smtClean="0"/>
              <a:t>We need </a:t>
            </a:r>
          </a:p>
          <a:p>
            <a:pPr lvl="1"/>
            <a:r>
              <a:rPr lang="en-CA" dirty="0" smtClean="0"/>
              <a:t>A language for describing valid string of tokens</a:t>
            </a:r>
          </a:p>
          <a:p>
            <a:pPr lvl="1"/>
            <a:r>
              <a:rPr lang="en-CA" dirty="0" smtClean="0"/>
              <a:t>A method for distinguishing valid from invalid</a:t>
            </a:r>
            <a:r>
              <a:rPr lang="en-CA" dirty="0"/>
              <a:t> </a:t>
            </a:r>
            <a:r>
              <a:rPr lang="en-CA" dirty="0" smtClean="0"/>
              <a:t>programs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E4B5-49D5-B048-B5A5-3831D6A375F6}" type="datetime1">
              <a:rPr lang="en-US" smtClean="0"/>
              <a:pPr/>
              <a:t>16-06-14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0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Context-free Grammars (CFGs)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Programming languages have recursive structure </a:t>
            </a:r>
          </a:p>
          <a:p>
            <a:r>
              <a:rPr lang="en-CA" dirty="0" smtClean="0"/>
              <a:t>An EXP is …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Context Free Grammars are natural notation for the recursive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E4B5-49D5-B048-B5A5-3831D6A375F6}" type="datetime1">
              <a:rPr lang="en-US" smtClean="0"/>
              <a:pPr/>
              <a:t>16-06-14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18080" y="2996952"/>
            <a:ext cx="24382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dirty="0">
                <a:solidFill>
                  <a:schemeClr val="accent2"/>
                </a:solidFill>
              </a:rPr>
              <a:t>while</a:t>
            </a:r>
            <a:r>
              <a:rPr lang="en-CA" dirty="0"/>
              <a:t> EXP </a:t>
            </a:r>
            <a:r>
              <a:rPr lang="en-CA" dirty="0">
                <a:solidFill>
                  <a:schemeClr val="accent2"/>
                </a:solidFill>
              </a:rPr>
              <a:t>do</a:t>
            </a:r>
            <a:r>
              <a:rPr lang="en-CA" dirty="0"/>
              <a:t> </a:t>
            </a:r>
            <a:endParaRPr lang="en-CA" dirty="0" smtClean="0"/>
          </a:p>
          <a:p>
            <a:pPr lvl="1"/>
            <a:r>
              <a:rPr lang="en-CA" dirty="0"/>
              <a:t>	</a:t>
            </a:r>
            <a:r>
              <a:rPr lang="en-CA" dirty="0" smtClean="0"/>
              <a:t>EXP </a:t>
            </a:r>
          </a:p>
          <a:p>
            <a:pPr lvl="1"/>
            <a:r>
              <a:rPr lang="en-CA" dirty="0" smtClean="0">
                <a:solidFill>
                  <a:schemeClr val="accent2"/>
                </a:solidFill>
              </a:rPr>
              <a:t>end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0096" y="3011468"/>
            <a:ext cx="29340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dirty="0">
                <a:solidFill>
                  <a:schemeClr val="accent2"/>
                </a:solidFill>
              </a:rPr>
              <a:t>if</a:t>
            </a:r>
            <a:r>
              <a:rPr lang="en-CA" dirty="0"/>
              <a:t> EXP  </a:t>
            </a:r>
            <a:r>
              <a:rPr lang="en-CA" dirty="0">
                <a:solidFill>
                  <a:schemeClr val="accent2"/>
                </a:solidFill>
              </a:rPr>
              <a:t>then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	EXP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else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	</a:t>
            </a:r>
            <a:r>
              <a:rPr lang="en-CA" dirty="0" smtClean="0"/>
              <a:t>EXP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3232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A CFG consists of</a:t>
                </a:r>
              </a:p>
              <a:p>
                <a:pPr lvl="1"/>
                <a:r>
                  <a:rPr lang="en-CA" dirty="0" smtClean="0"/>
                  <a:t>A set of terminals  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T</a:t>
                </a:r>
                <a:endParaRPr lang="en-CA" dirty="0" smtClean="0"/>
              </a:p>
              <a:p>
                <a:pPr lvl="1"/>
                <a:r>
                  <a:rPr lang="en-CA" dirty="0" smtClean="0"/>
                  <a:t>A set on non-terminals    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N</a:t>
                </a:r>
              </a:p>
              <a:p>
                <a:pPr lvl="1"/>
                <a:r>
                  <a:rPr lang="en-CA" dirty="0" smtClean="0"/>
                  <a:t>A start symbol    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S</a:t>
                </a:r>
                <a14:m>
                  <m:oMath xmlns:m="http://schemas.openxmlformats.org/officeDocument/2006/math" xmlns="">
                    <m:r>
                      <a:rPr lang="en-CA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CA" dirty="0" smtClean="0">
                    <a:solidFill>
                      <a:schemeClr val="accent2"/>
                    </a:solidFill>
                  </a:rPr>
                  <a:t>N</a:t>
                </a:r>
                <a:endParaRPr lang="en-CA" dirty="0" smtClean="0"/>
              </a:p>
              <a:p>
                <a:pPr lvl="1"/>
                <a:r>
                  <a:rPr lang="en-CA" dirty="0" smtClean="0"/>
                  <a:t>A set of  productions   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 X</a:t>
                </a:r>
                <a14:m>
                  <m:oMath xmlns:m="http://schemas.openxmlformats.org/officeDocument/2006/math" xmlns="">
                    <m:r>
                      <a:rPr lang="en-CA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 smtClean="0">
                    <a:solidFill>
                      <a:schemeClr val="accent2"/>
                    </a:solidFill>
                  </a:rPr>
                  <a:t>Y</a:t>
                </a:r>
                <a:r>
                  <a:rPr lang="en-CA" baseline="-25000" dirty="0" smtClean="0">
                    <a:solidFill>
                      <a:schemeClr val="accent2"/>
                    </a:solidFill>
                  </a:rPr>
                  <a:t>1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…</a:t>
                </a:r>
                <a:r>
                  <a:rPr lang="en-CA" dirty="0" err="1" smtClean="0">
                    <a:solidFill>
                      <a:schemeClr val="accent2"/>
                    </a:solidFill>
                  </a:rPr>
                  <a:t>Y</a:t>
                </a:r>
                <a:r>
                  <a:rPr lang="en-CA" baseline="-25000" dirty="0" err="1" smtClean="0">
                    <a:solidFill>
                      <a:schemeClr val="accent2"/>
                    </a:solidFill>
                  </a:rPr>
                  <a:t>n</a:t>
                </a:r>
                <a:endParaRPr lang="en-CA" baseline="-25000" dirty="0" smtClean="0"/>
              </a:p>
              <a:p>
                <a:pPr marL="457200" lvl="1" indent="0">
                  <a:buNone/>
                </a:pPr>
                <a:r>
                  <a:rPr lang="en-CA" baseline="-25000" dirty="0" smtClean="0"/>
                  <a:t>                                                                        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X</a:t>
                </a:r>
                <a14:m>
                  <m:oMath xmlns:m="http://schemas.openxmlformats.org/officeDocument/2006/math" xmlns="">
                    <m:r>
                      <a:rPr lang="en-CA" b="0" i="0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CA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N</a:t>
                </a:r>
                <a:r>
                  <a:rPr lang="en-CA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CA" dirty="0"/>
                  <a:t> </a:t>
                </a:r>
                <a:r>
                  <a:rPr lang="en-CA" dirty="0" smtClean="0"/>
                  <a:t>                                              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Y</a:t>
                </a:r>
                <a:r>
                  <a:rPr lang="en-CA" baseline="-25000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 xmlns="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CA" dirty="0" smtClean="0">
                    <a:solidFill>
                      <a:schemeClr val="accent2"/>
                    </a:solidFill>
                  </a:rPr>
                  <a:t> N U T</a:t>
                </a:r>
                <a:r>
                  <a:rPr lang="en-CA" dirty="0" smtClean="0"/>
                  <a:t> 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U {</a:t>
                </a:r>
                <a:r>
                  <a:rPr lang="el-GR" dirty="0" smtClean="0">
                    <a:solidFill>
                      <a:schemeClr val="accent2"/>
                    </a:solidFill>
                  </a:rPr>
                  <a:t>ε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}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18" t="-2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E4B5-49D5-B048-B5A5-3831D6A375F6}" type="datetime1">
              <a:rPr lang="en-US" smtClean="0"/>
              <a:pPr/>
              <a:t>16-06-14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2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</a:t>
            </a:r>
            <a:r>
              <a:rPr lang="en-CA" dirty="0" smtClean="0"/>
              <a:t>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{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CA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/>
                          </a:rPr>
                          <m:t>(</m:t>
                        </m:r>
                      </m:e>
                      <m:sup>
                        <m:r>
                          <a:rPr lang="en-CA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CA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CA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CA" b="0" i="1" smtClean="0">
                        <a:latin typeface="Cambria Math"/>
                      </a:rPr>
                      <m:t> | </m:t>
                    </m:r>
                    <m:r>
                      <a:rPr lang="en-CA" b="0" i="1" smtClean="0">
                        <a:latin typeface="Cambria Math"/>
                      </a:rPr>
                      <m:t>𝑖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CA" dirty="0" smtClean="0"/>
                  <a:t> }</a:t>
                </a:r>
              </a:p>
              <a:p>
                <a:endParaRPr lang="en-CA" dirty="0" smtClean="0"/>
              </a:p>
              <a:p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:r>
                  <a:rPr lang="en-CA" dirty="0" smtClean="0"/>
                  <a:t>       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S</a:t>
                </a:r>
                <a:r>
                  <a:rPr lang="en-CA" dirty="0">
                    <a:solidFill>
                      <a:schemeClr val="accent2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 xmlns="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 smtClean="0">
                    <a:solidFill>
                      <a:schemeClr val="accent2"/>
                    </a:solidFill>
                  </a:rPr>
                  <a:t> ( S )</a:t>
                </a:r>
              </a:p>
              <a:p>
                <a:pPr marL="0" indent="0">
                  <a:buNone/>
                </a:pPr>
                <a:r>
                  <a:rPr lang="en-CA" dirty="0">
                    <a:solidFill>
                      <a:schemeClr val="accent2"/>
                    </a:solidFill>
                  </a:rPr>
                  <a:t> 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       S </a:t>
                </a:r>
                <a14:m>
                  <m:oMath xmlns:m="http://schemas.openxmlformats.org/officeDocument/2006/math" xmlns="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l-GR" dirty="0">
                    <a:solidFill>
                      <a:schemeClr val="accent2"/>
                    </a:solidFill>
                  </a:rPr>
                  <a:t>ε</a:t>
                </a:r>
                <a:endParaRPr lang="en-CA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18" t="-16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E4B5-49D5-B048-B5A5-3831D6A375F6}" type="datetime1">
              <a:rPr lang="en-US" smtClean="0"/>
              <a:pPr/>
              <a:t>16-06-14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95936" y="3645024"/>
            <a:ext cx="1664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sz="2800" dirty="0">
                <a:solidFill>
                  <a:schemeClr val="accent2"/>
                </a:solidFill>
                <a:latin typeface="Candara" panose="020E0502030303020204" pitchFamily="34" charset="0"/>
              </a:rPr>
              <a:t>N </a:t>
            </a:r>
            <a:r>
              <a:rPr lang="en-CA" sz="2800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= {S}</a:t>
            </a:r>
            <a:endParaRPr lang="en-CA" sz="2800" dirty="0"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5936" y="4417948"/>
            <a:ext cx="2077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sz="2800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T = { ( , ) }</a:t>
            </a:r>
            <a:endParaRPr lang="en-CA" sz="2800" dirty="0"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3327375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Productions: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288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00808"/>
                <a:ext cx="7772400" cy="4114800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CA" dirty="0" smtClean="0"/>
                  <a:t>Begin with string that has only start symbol 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 smtClean="0"/>
                  <a:t>Replace any non-terminal 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X</a:t>
                </a:r>
                <a:r>
                  <a:rPr lang="en-CA" dirty="0" smtClean="0"/>
                  <a:t> in the string by the right-hand side of some production 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X</a:t>
                </a:r>
                <a:r>
                  <a:rPr lang="en-CA" dirty="0" smtClean="0">
                    <a:solidFill>
                      <a:schemeClr val="accent2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 xmlns="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Y</a:t>
                </a:r>
                <a:r>
                  <a:rPr lang="en-CA" baseline="-25000" dirty="0" smtClean="0">
                    <a:solidFill>
                      <a:schemeClr val="accent2"/>
                    </a:solidFill>
                  </a:rPr>
                  <a:t>1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…Y</a:t>
                </a:r>
                <a:r>
                  <a:rPr lang="en-CA" baseline="-25000" dirty="0" smtClean="0">
                    <a:solidFill>
                      <a:schemeClr val="accent2"/>
                    </a:solidFill>
                  </a:rPr>
                  <a:t>n</a:t>
                </a:r>
                <a:endParaRPr lang="en-CA" baseline="-25000" dirty="0">
                  <a:solidFill>
                    <a:schemeClr val="accent2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 smtClean="0"/>
                  <a:t>Repeat (2) until there is no non-terminals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00808"/>
                <a:ext cx="7772400" cy="4114800"/>
              </a:xfrm>
              <a:blipFill rotWithShape="1">
                <a:blip r:embed="rId2"/>
                <a:stretch>
                  <a:fillRect l="-2118" t="-2222" r="-11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E4B5-49D5-B048-B5A5-3831D6A375F6}" type="datetime1">
              <a:rPr lang="en-US" smtClean="0"/>
              <a:pPr/>
              <a:t>16-06-14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35696" y="5085184"/>
                <a:ext cx="149391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  <a:r>
                  <a:rPr lang="en-CA" dirty="0">
                    <a:solidFill>
                      <a:schemeClr val="accent2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 xmlns="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( S )</a:t>
                </a:r>
              </a:p>
              <a:p>
                <a:pPr marL="0" indent="0">
                  <a:buNone/>
                </a:pPr>
                <a:r>
                  <a:rPr lang="en-CA" dirty="0" smtClean="0">
                    <a:solidFill>
                      <a:schemeClr val="accent2"/>
                    </a:solidFill>
                  </a:rPr>
                  <a:t>S </a:t>
                </a:r>
                <a14:m>
                  <m:oMath xmlns:m="http://schemas.openxmlformats.org/officeDocument/2006/math" xmlns="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</a:t>
                </a:r>
                <a:r>
                  <a:rPr lang="el-GR" dirty="0">
                    <a:solidFill>
                      <a:schemeClr val="accent2"/>
                    </a:solidFill>
                  </a:rPr>
                  <a:t>ε</a:t>
                </a:r>
                <a:endParaRPr lang="en-CA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085184"/>
                <a:ext cx="1493912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6122" t="-5839" b="-153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230216" y="4941168"/>
            <a:ext cx="557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S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7944" y="5238492"/>
            <a:ext cx="845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( S )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0496" y="5598532"/>
            <a:ext cx="1277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( ( S ) )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94784" y="5908100"/>
            <a:ext cx="1277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( (   ) )</a:t>
            </a:r>
            <a:endParaRPr lang="en-C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28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Language of CFGs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Let 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G</a:t>
                </a:r>
                <a:r>
                  <a:rPr lang="en-CA" dirty="0" smtClean="0"/>
                  <a:t> be a context free grammar with start symbol 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S</a:t>
                </a:r>
                <a:r>
                  <a:rPr lang="en-CA" dirty="0" smtClean="0"/>
                  <a:t>, and terminals 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T</a:t>
                </a:r>
                <a:r>
                  <a:rPr lang="en-CA" dirty="0" smtClean="0"/>
                  <a:t> </a:t>
                </a:r>
              </a:p>
              <a:p>
                <a:pPr lvl="1"/>
                <a:r>
                  <a:rPr lang="en-CA" dirty="0" smtClean="0"/>
                  <a:t>The language 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L(G)</a:t>
                </a:r>
                <a:r>
                  <a:rPr lang="en-CA" dirty="0" smtClean="0"/>
                  <a:t> of 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G</a:t>
                </a:r>
                <a:r>
                  <a:rPr lang="en-CA" dirty="0" smtClean="0"/>
                  <a:t> is:</a:t>
                </a:r>
              </a:p>
              <a:p>
                <a:pPr lvl="1"/>
                <a:endParaRPr lang="en-CA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∀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 ^ </m:t>
                      </m:r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sSup>
                        <m:sSupPr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→</m:t>
                          </m:r>
                        </m:e>
                        <m:sup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CA" sz="2800" dirty="0" smtClean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r>
                  <a:rPr lang="en-CA" sz="2800" dirty="0" smtClean="0">
                    <a:solidFill>
                      <a:schemeClr val="accent2"/>
                    </a:solidFill>
                  </a:rPr>
                  <a:t>{</a:t>
                </a:r>
                <a:r>
                  <a:rPr lang="el-GR" sz="2800" dirty="0" smtClean="0">
                    <a:solidFill>
                      <a:schemeClr val="accent2"/>
                    </a:solidFill>
                  </a:rPr>
                  <a:t>ε</a:t>
                </a:r>
                <a:r>
                  <a:rPr lang="en-CA" sz="2800" dirty="0" smtClean="0">
                    <a:solidFill>
                      <a:schemeClr val="accent2"/>
                    </a:solidFill>
                  </a:rPr>
                  <a:t>, (), (()), ((())), …}</a:t>
                </a:r>
                <a:endParaRPr lang="en-CA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18" t="-2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E4B5-49D5-B048-B5A5-3831D6A375F6}" type="datetime1">
              <a:rPr lang="en-US" smtClean="0"/>
              <a:pPr/>
              <a:t>16-06-14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Derivation and Parse Tree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844824"/>
                <a:ext cx="7772400" cy="4114800"/>
              </a:xfrm>
            </p:spPr>
            <p:txBody>
              <a:bodyPr/>
              <a:lstStyle/>
              <a:p>
                <a:r>
                  <a:rPr lang="en-CA" dirty="0" smtClean="0"/>
                  <a:t>A derivation is a sequence of productions</a:t>
                </a:r>
              </a:p>
              <a:p>
                <a:pPr marL="0" lvl="2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CA" sz="280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  <m:r>
                        <a:rPr lang="en-CA" sz="2800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→…→…→…</m:t>
                      </m:r>
                    </m:oMath>
                  </m:oMathPara>
                </a14:m>
                <a:endParaRPr lang="en-CA" sz="2800" dirty="0" smtClean="0">
                  <a:solidFill>
                    <a:schemeClr val="accent2"/>
                  </a:solidFill>
                  <a:ea typeface="Cambria Math"/>
                </a:endParaRPr>
              </a:p>
              <a:p>
                <a:pPr marL="457200" lvl="2" indent="-457200"/>
                <a:endParaRPr lang="en-CA" sz="3200" dirty="0" smtClean="0">
                  <a:solidFill>
                    <a:schemeClr val="accent2"/>
                  </a:solidFill>
                </a:endParaRPr>
              </a:p>
              <a:p>
                <a:pPr marL="457200" lvl="2" indent="-457200"/>
                <a:r>
                  <a:rPr lang="en-CA" sz="3200" dirty="0" smtClean="0">
                    <a:solidFill>
                      <a:schemeClr val="tx1"/>
                    </a:solidFill>
                  </a:rPr>
                  <a:t>A derivation can be drawn as a </a:t>
                </a:r>
                <a:r>
                  <a:rPr lang="en-CA" sz="3200" dirty="0" smtClean="0">
                    <a:solidFill>
                      <a:schemeClr val="accent2"/>
                    </a:solidFill>
                  </a:rPr>
                  <a:t>parse tree</a:t>
                </a:r>
                <a:r>
                  <a:rPr lang="en-CA" sz="32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914400" lvl="3" indent="-457200"/>
                <a:r>
                  <a:rPr lang="en-CA" sz="2800" dirty="0" smtClean="0">
                    <a:solidFill>
                      <a:schemeClr val="tx1"/>
                    </a:solidFill>
                  </a:rPr>
                  <a:t>Start symbol is the tree’s root</a:t>
                </a:r>
              </a:p>
              <a:p>
                <a:pPr marL="914400" lvl="3" indent="-457200"/>
                <a:r>
                  <a:rPr lang="en-CA" sz="2800" dirty="0" smtClean="0">
                    <a:solidFill>
                      <a:schemeClr val="tx1"/>
                    </a:solidFill>
                  </a:rPr>
                  <a:t>For a production </a:t>
                </a:r>
                <a:r>
                  <a:rPr lang="en-CA" sz="2800" dirty="0" smtClean="0">
                    <a:solidFill>
                      <a:schemeClr val="accent2"/>
                    </a:solidFill>
                  </a:rPr>
                  <a:t>X</a:t>
                </a:r>
                <a14:m>
                  <m:oMath xmlns:m="http://schemas.openxmlformats.org/officeDocument/2006/math" xmlns="">
                    <m:r>
                      <a:rPr lang="en-CA" sz="28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sz="2800" dirty="0" smtClean="0">
                    <a:solidFill>
                      <a:schemeClr val="accent2"/>
                    </a:solidFill>
                  </a:rPr>
                  <a:t>Y</a:t>
                </a:r>
                <a:r>
                  <a:rPr lang="en-CA" sz="2800" baseline="-25000" dirty="0" smtClean="0">
                    <a:solidFill>
                      <a:schemeClr val="accent2"/>
                    </a:solidFill>
                  </a:rPr>
                  <a:t>1</a:t>
                </a:r>
                <a:r>
                  <a:rPr lang="en-CA" sz="2800" dirty="0" smtClean="0">
                    <a:solidFill>
                      <a:schemeClr val="accent2"/>
                    </a:solidFill>
                  </a:rPr>
                  <a:t>…</a:t>
                </a:r>
                <a:r>
                  <a:rPr lang="en-CA" sz="2800" dirty="0" err="1" smtClean="0">
                    <a:solidFill>
                      <a:schemeClr val="accent2"/>
                    </a:solidFill>
                  </a:rPr>
                  <a:t>Y</a:t>
                </a:r>
                <a:r>
                  <a:rPr lang="en-CA" sz="2800" baseline="-25000" dirty="0" err="1" smtClean="0">
                    <a:solidFill>
                      <a:schemeClr val="accent2"/>
                    </a:solidFill>
                  </a:rPr>
                  <a:t>n</a:t>
                </a:r>
                <a:r>
                  <a:rPr lang="en-CA" sz="2800" dirty="0">
                    <a:solidFill>
                      <a:schemeClr val="tx1"/>
                    </a:solidFill>
                  </a:rPr>
                  <a:t> </a:t>
                </a:r>
                <a:r>
                  <a:rPr lang="en-CA" sz="2800" dirty="0" smtClean="0">
                    <a:solidFill>
                      <a:schemeClr val="tx1"/>
                    </a:solidFill>
                  </a:rPr>
                  <a:t>add </a:t>
                </a:r>
              </a:p>
              <a:p>
                <a:pPr marL="457200" lvl="3" indent="0">
                  <a:buNone/>
                </a:pPr>
                <a:r>
                  <a:rPr lang="en-CA" sz="2800" dirty="0">
                    <a:solidFill>
                      <a:schemeClr val="tx1"/>
                    </a:solidFill>
                  </a:rPr>
                  <a:t> </a:t>
                </a:r>
                <a:r>
                  <a:rPr lang="en-CA" sz="2800" dirty="0" smtClean="0">
                    <a:solidFill>
                      <a:schemeClr val="tx1"/>
                    </a:solidFill>
                  </a:rPr>
                  <a:t>      children </a:t>
                </a:r>
                <a:r>
                  <a:rPr lang="en-CA" sz="2800" dirty="0" smtClean="0">
                    <a:solidFill>
                      <a:schemeClr val="accent2"/>
                    </a:solidFill>
                  </a:rPr>
                  <a:t>Y</a:t>
                </a:r>
                <a:r>
                  <a:rPr lang="en-CA" sz="2800" baseline="-25000" dirty="0" smtClean="0">
                    <a:solidFill>
                      <a:schemeClr val="accent2"/>
                    </a:solidFill>
                  </a:rPr>
                  <a:t>1</a:t>
                </a:r>
                <a:r>
                  <a:rPr lang="en-CA" sz="2800" dirty="0" smtClean="0">
                    <a:solidFill>
                      <a:schemeClr val="accent2"/>
                    </a:solidFill>
                  </a:rPr>
                  <a:t>…</a:t>
                </a:r>
                <a:r>
                  <a:rPr lang="en-CA" sz="2800" dirty="0" err="1" smtClean="0">
                    <a:solidFill>
                      <a:schemeClr val="accent2"/>
                    </a:solidFill>
                  </a:rPr>
                  <a:t>Y</a:t>
                </a:r>
                <a:r>
                  <a:rPr lang="en-CA" sz="2800" baseline="-25000" dirty="0" err="1" smtClean="0">
                    <a:solidFill>
                      <a:schemeClr val="accent2"/>
                    </a:solidFill>
                  </a:rPr>
                  <a:t>n</a:t>
                </a:r>
                <a:r>
                  <a:rPr lang="en-CA" sz="2800" dirty="0" smtClean="0">
                    <a:solidFill>
                      <a:schemeClr val="tx1"/>
                    </a:solidFill>
                  </a:rPr>
                  <a:t> to node </a:t>
                </a:r>
                <a:r>
                  <a:rPr lang="en-CA" sz="2800" dirty="0" smtClean="0">
                    <a:solidFill>
                      <a:schemeClr val="accent2"/>
                    </a:solidFill>
                  </a:rPr>
                  <a:t>X</a:t>
                </a:r>
                <a:endParaRPr lang="en-CA" sz="2800" dirty="0">
                  <a:solidFill>
                    <a:schemeClr val="accent2"/>
                  </a:solidFill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844824"/>
                <a:ext cx="7772400" cy="4114800"/>
              </a:xfrm>
              <a:blipFill rotWithShape="1">
                <a:blip r:embed="rId2"/>
                <a:stretch>
                  <a:fillRect l="-2039" t="-2222" r="-11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E4B5-49D5-B048-B5A5-3831D6A375F6}" type="datetime1">
              <a:rPr lang="en-US" smtClean="0"/>
              <a:pPr/>
              <a:t>16-06-14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553274" y="4048794"/>
            <a:ext cx="1835150" cy="1468438"/>
            <a:chOff x="3485" y="1670"/>
            <a:chExt cx="1156" cy="925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912" y="1670"/>
              <a:ext cx="2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485" y="2304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320" y="2304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 smtClean="0"/>
                <a:t>Y</a:t>
              </a:r>
              <a:r>
                <a:rPr lang="en-US" baseline="-25000" dirty="0" err="1" smtClean="0"/>
                <a:t>n</a:t>
              </a:r>
              <a:endParaRPr lang="en-US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840" y="2304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17" name="AutoShape 17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3646" y="1961"/>
              <a:ext cx="395" cy="3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4041" y="1961"/>
              <a:ext cx="440" cy="3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5915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969</Words>
  <Application>Microsoft Macintosh PowerPoint</Application>
  <PresentationFormat>On-screen Show (4:3)</PresentationFormat>
  <Paragraphs>236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Blank Presentation</vt:lpstr>
      <vt:lpstr>Context-Free Grammars</vt:lpstr>
      <vt:lpstr>Parsing</vt:lpstr>
      <vt:lpstr>Parsing</vt:lpstr>
      <vt:lpstr>Context-free Grammars (CFGs)</vt:lpstr>
      <vt:lpstr>Context-free Grammars (CFGs)</vt:lpstr>
      <vt:lpstr>Context-free Grammars (CFGs)</vt:lpstr>
      <vt:lpstr>Context-free Grammars (CFGs)</vt:lpstr>
      <vt:lpstr>Language of CFGs</vt:lpstr>
      <vt:lpstr>Derivation and Parse Tree</vt:lpstr>
      <vt:lpstr>Arithmetic Expressions</vt:lpstr>
      <vt:lpstr>Derivation for id + id * id</vt:lpstr>
      <vt:lpstr>Leftmost derivation for id + id * id</vt:lpstr>
      <vt:lpstr>Rightmost derivation for id + id * id</vt:lpstr>
      <vt:lpstr>Rightmost vs. Leftmost Derivation</vt:lpstr>
      <vt:lpstr>PowerPoint Presentation</vt:lpstr>
      <vt:lpstr>Writing a CFG for a PL</vt:lpstr>
      <vt:lpstr>Arithmetic Expressions</vt:lpstr>
      <vt:lpstr>CFG Notation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290</cp:revision>
  <cp:lastPrinted>2010-09-27T21:02:20Z</cp:lastPrinted>
  <dcterms:created xsi:type="dcterms:W3CDTF">2011-10-06T20:12:26Z</dcterms:created>
  <dcterms:modified xsi:type="dcterms:W3CDTF">2016-06-14T17:50:32Z</dcterms:modified>
</cp:coreProperties>
</file>