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6" r:id="rId2"/>
    <p:sldId id="328" r:id="rId3"/>
    <p:sldId id="274" r:id="rId4"/>
    <p:sldId id="275" r:id="rId5"/>
    <p:sldId id="296" r:id="rId6"/>
    <p:sldId id="333" r:id="rId7"/>
    <p:sldId id="334" r:id="rId8"/>
    <p:sldId id="335" r:id="rId9"/>
    <p:sldId id="283" r:id="rId10"/>
    <p:sldId id="276" r:id="rId11"/>
    <p:sldId id="297" r:id="rId12"/>
    <p:sldId id="329" r:id="rId13"/>
    <p:sldId id="330" r:id="rId14"/>
    <p:sldId id="331" r:id="rId15"/>
    <p:sldId id="332" r:id="rId16"/>
    <p:sldId id="282" r:id="rId17"/>
    <p:sldId id="337" r:id="rId18"/>
    <p:sldId id="338" r:id="rId19"/>
    <p:sldId id="339" r:id="rId20"/>
    <p:sldId id="34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90929"/>
  </p:normalViewPr>
  <p:slideViewPr>
    <p:cSldViewPr>
      <p:cViewPr varScale="1">
        <p:scale>
          <a:sx n="84" d="100"/>
          <a:sy n="84" d="100"/>
        </p:scale>
        <p:origin x="-1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18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CE162-726B-C849-BD5F-2C7393811307}" type="slidenum">
              <a:rPr lang="en-US"/>
              <a:pPr/>
              <a:t>20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98AE2-AC9E-3C4C-9D31-DE6709593479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4E2AA-209D-914A-AA14-E8A1CA15624F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BA4C8-934C-E044-B337-5D91AD55E855}" type="slidenum">
              <a:rPr lang="en-US"/>
              <a:pPr/>
              <a:t>10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6463-6402-9444-9D24-C1AA7A3F904B}" type="slidenum">
              <a:rPr lang="en-US"/>
              <a:pPr/>
              <a:t>11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F7010-A84E-704E-888E-925FF3BC72A8}" type="slidenum">
              <a:rPr lang="en-US"/>
              <a:pPr/>
              <a:t>16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10D2A1-AA16-124C-8724-E871FC52E9A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E4AD0E-E41E-A948-ABBD-15AD007DE1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85DF61-96F8-3448-B30E-7E61CA41DDB4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9A7E33-8984-B24C-ACBF-89B0D9B595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0C37A4-5AA0-6C4C-B4C1-05BACFD89896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ABA4D7-796B-7142-9403-B8CFED2F6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68E4B5-49D5-B048-B5A5-3831D6A375F6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CDE087-5547-9146-A44C-F12479CD90F2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58CC61-53BB-2C4B-8409-C0E64FC87B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C23590-A601-0D4E-8E81-4963D950E64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41845-A0ED-8C47-8151-7C5D33865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0D6EEA-C880-B74F-9033-821B2613D0DA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EC5820-8441-A146-B000-5F140F835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7FB90A-5A86-AA47-9DF5-D4B51CBF5733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E1A620-A552-4548-BA5D-0021EC56C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9D5CE67-D7FF-1A43-B8C8-8AC2D455325E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B2D152-C363-5940-8B1F-9B69647D8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B6C99C-CAE9-4A46-8B93-5F7F7EFB4D7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0A3164-1B8E-6F4D-B190-04FA59675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CD525-494F-8149-9830-A66ADF4FE65A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6BC3C8-C01D-8942-A408-A7FA9DA20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6780C54A-2D28-A949-AD94-8E7C2BB17BBF}" type="datetime1">
              <a:rPr lang="en-US" smtClean="0"/>
              <a:pPr/>
              <a:t>16-06-14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8" name="Shape 19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CFG2: Ambiguity</a:t>
            </a:r>
          </a:p>
        </p:txBody>
      </p:sp>
    </p:spTree>
    <p:extLst>
      <p:ext uri="{BB962C8B-B14F-4D97-AF65-F5344CB8AC3E}">
        <p14:creationId xmlns:p14="http://schemas.microsoft.com/office/powerpoint/2010/main" val="179715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0C8A-34FB-F04E-ADCC-6ED1ECFAC70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E1FC-A366-FC4B-A361-FC3B4E4900C8}" type="slidenum">
              <a:rPr lang="en-US"/>
              <a:pPr/>
              <a:t>10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Stmt</a:t>
            </a:r>
            <a:r>
              <a:rPr lang="en-US" sz="2400" dirty="0" smtClean="0"/>
              <a:t> </a:t>
            </a:r>
            <a:r>
              <a:rPr lang="en-US" sz="2400" b="1" dirty="0" smtClean="0">
                <a:sym typeface="Symbol" charset="2"/>
              </a:rPr>
              <a:t>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 smtClean="0">
                <a:sym typeface="Symbol" charset="2"/>
              </a:rPr>
              <a:t> </a:t>
            </a:r>
            <a:r>
              <a:rPr lang="en-US" sz="2400" dirty="0" err="1" smtClean="0">
                <a:sym typeface="Symbol" charset="2"/>
              </a:rPr>
              <a:t>Expr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 err="1" smtClean="0">
                <a:sym typeface="Symbol" charset="2"/>
              </a:rPr>
              <a:t>Stmt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 err="1" smtClean="0">
                <a:sym typeface="Symbol" charset="2"/>
              </a:rPr>
              <a:t>Stmt</a:t>
            </a:r>
            <a:endParaRPr lang="en-US" sz="2400" dirty="0" smtClean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ym typeface="Symbol" charset="2"/>
              </a:rPr>
              <a:t>Stmt</a:t>
            </a:r>
            <a:r>
              <a:rPr lang="en-US" sz="2400" dirty="0" smtClean="0"/>
              <a:t> </a:t>
            </a:r>
            <a:r>
              <a:rPr lang="en-US" sz="2400" b="1" dirty="0" smtClean="0">
                <a:sym typeface="Symbol" charset="2"/>
              </a:rPr>
              <a:t>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 err="1" smtClean="0">
                <a:sym typeface="Symbol" charset="2"/>
              </a:rPr>
              <a:t>Expr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 err="1" smtClean="0">
                <a:sym typeface="Symbol" charset="2"/>
              </a:rPr>
              <a:t>Stmt</a:t>
            </a:r>
            <a:endParaRPr lang="en-US" sz="2400" dirty="0" smtClean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ym typeface="Symbol" charset="2"/>
              </a:rPr>
              <a:t>Stmt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b="1" dirty="0" smtClean="0">
                <a:sym typeface="Symbol" charset="2"/>
              </a:rPr>
              <a:t></a:t>
            </a:r>
            <a:r>
              <a:rPr lang="en-US" sz="2400" dirty="0" smtClean="0">
                <a:sym typeface="Symbol" charset="2"/>
              </a:rPr>
              <a:t> Other</a:t>
            </a:r>
            <a:endParaRPr lang="en-US" sz="20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Unambiguous </a:t>
            </a:r>
            <a:r>
              <a:rPr lang="en-US" sz="2800" dirty="0">
                <a:sym typeface="Symbol" charset="2"/>
              </a:rPr>
              <a:t>grammar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MatchedStmt</a:t>
            </a:r>
            <a:r>
              <a:rPr lang="en-US" sz="2000" dirty="0" smtClean="0">
                <a:sym typeface="Symbol" charset="2"/>
              </a:rPr>
              <a:t>              /*all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 smtClean="0">
                <a:sym typeface="Symbol" charset="2"/>
              </a:rPr>
              <a:t> are matched*/         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UnmatchedStmt</a:t>
            </a:r>
            <a:r>
              <a:rPr lang="en-US" sz="2000" dirty="0" smtClean="0">
                <a:sym typeface="Symbol" charset="2"/>
              </a:rPr>
              <a:t>        /*some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are </a:t>
            </a:r>
            <a:r>
              <a:rPr lang="en-US" sz="2000" dirty="0" smtClean="0">
                <a:sym typeface="Symbol" charset="2"/>
              </a:rPr>
              <a:t>unmatched</a:t>
            </a:r>
            <a:r>
              <a:rPr lang="en-US" sz="2000" dirty="0">
                <a:sym typeface="Symbol" charset="2"/>
              </a:rPr>
              <a:t>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/>
              <a:t>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Stmt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UnmatchedStmt</a:t>
            </a:r>
            <a:endParaRPr lang="en-US" sz="2000" dirty="0">
              <a:sym typeface="Symbol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48064" y="2924944"/>
            <a:ext cx="39885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else</a:t>
            </a:r>
            <a:r>
              <a:rPr lang="en-US" sz="2800" b="1" dirty="0" smtClean="0">
                <a:latin typeface="Candara" panose="020E0502030303020204" pitchFamily="34" charset="0"/>
              </a:rPr>
              <a:t> matches the closest </a:t>
            </a:r>
          </a:p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unmatched </a:t>
            </a:r>
            <a:r>
              <a:rPr lang="en-US" sz="28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then</a:t>
            </a:r>
            <a:endParaRPr lang="en-CA" sz="28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17CC-790A-CA42-819B-04E06FAC937B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6CC-244D-734D-BCCA-A740593180F2}" type="slidenum">
              <a:rPr lang="en-US"/>
              <a:pPr/>
              <a:t>11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Check unambiguous dangling-else grammar with the following inputs: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ym typeface="Symbol" charset="2"/>
              </a:rPr>
              <a:t>if Expr then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3200">
                <a:sym typeface="Symbol" charset="2"/>
              </a:rPr>
              <a:t> Expr then Other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320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olidFill>
                  <a:srgbClr val="808000"/>
                </a:solidFill>
                <a:sym typeface="Symbol" charset="2"/>
              </a:rPr>
              <a:t>if</a:t>
            </a:r>
            <a:r>
              <a:rPr lang="en-US" sz="3200">
                <a:sym typeface="Symbol" charset="2"/>
              </a:rPr>
              <a:t> Expr then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3200">
                <a:sym typeface="Symbol" charset="2"/>
              </a:rPr>
              <a:t>Other 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else</a:t>
            </a:r>
            <a:r>
              <a:rPr lang="en-US" sz="320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ym typeface="Symbol" charset="2"/>
              </a:rPr>
              <a:t>if Expr then 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 else</a:t>
            </a:r>
            <a:r>
              <a:rPr lang="en-US" sz="3200">
                <a:sym typeface="Symbol" charset="2"/>
              </a:rPr>
              <a:t>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3200">
                <a:sym typeface="Symbol" charset="2"/>
              </a:rPr>
              <a:t>Other</a:t>
            </a:r>
            <a:endParaRPr lang="en-US" sz="240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Precedence and Associativity Declaration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Impossible to automatically convert an ambiguous grammar to an unambiguous one</a:t>
            </a:r>
          </a:p>
          <a:p>
            <a:r>
              <a:rPr lang="en-CA" dirty="0" smtClean="0"/>
              <a:t>Used with care, ambiguity can simplify the grammar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Sometimes allow more natural definitions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We need disambiguation mechanisms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 of re-writing the grammar </a:t>
            </a:r>
          </a:p>
          <a:p>
            <a:pPr lvl="1"/>
            <a:r>
              <a:rPr lang="en-CA" dirty="0" smtClean="0"/>
              <a:t>Use the more natural (ambiguous) grammar</a:t>
            </a:r>
          </a:p>
          <a:p>
            <a:pPr lvl="1"/>
            <a:r>
              <a:rPr lang="en-CA" dirty="0" smtClean="0"/>
              <a:t>Along with disambiguation declarations</a:t>
            </a:r>
          </a:p>
          <a:p>
            <a:r>
              <a:rPr lang="en-CA" dirty="0" smtClean="0"/>
              <a:t>Most tools allow  </a:t>
            </a:r>
            <a:r>
              <a:rPr lang="en-CA" dirty="0" smtClean="0">
                <a:solidFill>
                  <a:schemeClr val="accent2"/>
                </a:solidFill>
              </a:rPr>
              <a:t>precedence and associativity declaration</a:t>
            </a:r>
            <a:r>
              <a:rPr lang="en-CA" dirty="0" smtClean="0"/>
              <a:t> to disambiguate grammars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Associativity Declaration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</p:spPr>
            <p:txBody>
              <a:bodyPr/>
              <a:lstStyle/>
              <a:p>
                <a:r>
                  <a:rPr lang="en-CA" dirty="0" smtClean="0"/>
                  <a:t>Consider the grammar:</a:t>
                </a:r>
              </a:p>
              <a:p>
                <a:pPr lvl="1"/>
                <a:r>
                  <a:rPr lang="en-CA" dirty="0" smtClean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 xmlns="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 E - E | 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 smtClean="0"/>
                  <a:t>Ambiguous: two parse trees  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int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int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int</a:t>
                </a:r>
                <a:endParaRPr lang="en-CA" dirty="0" smtClean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 smtClean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 smtClean="0">
                  <a:solidFill>
                    <a:schemeClr val="accent2"/>
                  </a:solidFill>
                </a:endParaRPr>
              </a:p>
              <a:p>
                <a:r>
                  <a:rPr lang="en-CA" dirty="0" smtClean="0">
                    <a:solidFill>
                      <a:schemeClr val="tx2"/>
                    </a:solidFill>
                  </a:rPr>
                  <a:t>Left associativity declaration: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%left -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  <a:blipFill rotWithShape="1">
                <a:blip r:embed="rId2"/>
                <a:stretch>
                  <a:fillRect l="-2118" t="-2222" b="-16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33219" y="3356993"/>
            <a:ext cx="2867173" cy="2138298"/>
            <a:chOff x="4927623" y="3687415"/>
            <a:chExt cx="2668713" cy="28379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8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17694" y="4998095"/>
              <a:ext cx="10775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81860" y="4941168"/>
              <a:ext cx="33501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89972" y="5805264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42100" y="5821434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19672" y="3284984"/>
            <a:ext cx="2664296" cy="2210307"/>
            <a:chOff x="1115616" y="3645024"/>
            <a:chExt cx="2520280" cy="283792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9167" y="4106988"/>
              <a:ext cx="16534" cy="4158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4"/>
              <a:ext cx="8597" cy="361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7"/>
              <a:ext cx="110515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69853" y="5762873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521981" y="5779043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9" name="Straight Connector 58"/>
          <p:cNvCxnSpPr/>
          <p:nvPr/>
        </p:nvCxnSpPr>
        <p:spPr bwMode="auto">
          <a:xfrm flipH="1">
            <a:off x="5342406" y="3531031"/>
            <a:ext cx="2289616" cy="17903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5342406" y="3806723"/>
            <a:ext cx="2829994" cy="1271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54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Precedence Declaration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84784"/>
                <a:ext cx="7772400" cy="4114800"/>
              </a:xfrm>
            </p:spPr>
            <p:txBody>
              <a:bodyPr/>
              <a:lstStyle/>
              <a:p>
                <a:r>
                  <a:rPr lang="en-CA" dirty="0" smtClean="0"/>
                  <a:t>Consider the grammar:</a:t>
                </a:r>
              </a:p>
              <a:p>
                <a:pPr lvl="1"/>
                <a:r>
                  <a:rPr lang="en-CA" dirty="0" smtClean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 xmlns="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 E - E | </a:t>
                </a:r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/ </a:t>
                </a:r>
                <a:r>
                  <a:rPr lang="en-CA" dirty="0">
                    <a:solidFill>
                      <a:schemeClr val="accent2"/>
                    </a:solidFill>
                  </a:rPr>
                  <a:t>E |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 smtClean="0"/>
                  <a:t>Ambiguous: two parse trees  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int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int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/ 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int</a:t>
                </a:r>
                <a:endParaRPr lang="en-CA" dirty="0" smtClean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 smtClean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 smtClean="0">
                  <a:solidFill>
                    <a:schemeClr val="accent2"/>
                  </a:solidFill>
                </a:endParaRPr>
              </a:p>
              <a:p>
                <a:r>
                  <a:rPr lang="en-CA" dirty="0" smtClean="0">
                    <a:solidFill>
                      <a:schemeClr val="tx2"/>
                    </a:solidFill>
                  </a:rPr>
                  <a:t>Precedence declaration: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%left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–</a:t>
                </a:r>
              </a:p>
              <a:p>
                <a:pPr marL="0" indent="0">
                  <a:buNone/>
                </a:pPr>
                <a:r>
                  <a:rPr lang="en-CA" dirty="0" smtClean="0">
                    <a:solidFill>
                      <a:schemeClr val="accent2"/>
                    </a:solidFill>
                  </a:rPr>
                  <a:t>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%left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/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84784"/>
                <a:ext cx="7772400" cy="4114800"/>
              </a:xfrm>
              <a:blipFill rotWithShape="1">
                <a:blip r:embed="rId2"/>
                <a:stretch>
                  <a:fillRect l="-2118" t="-2222" b="-30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33219" y="3068960"/>
            <a:ext cx="2867173" cy="2327623"/>
            <a:chOff x="4927623" y="3687415"/>
            <a:chExt cx="2668713" cy="28379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56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50963" cy="56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/</a:t>
              </a:r>
              <a:endParaRPr lang="en-US" dirty="0"/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9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09488" y="4998096"/>
              <a:ext cx="18981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81860" y="4941168"/>
              <a:ext cx="33501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89972" y="5805264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42100" y="5821434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19672" y="2996952"/>
            <a:ext cx="2664296" cy="2376264"/>
            <a:chOff x="1115616" y="3645024"/>
            <a:chExt cx="2520280" cy="283792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55052" cy="55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5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0827" y="4106987"/>
              <a:ext cx="24874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3"/>
              <a:ext cx="8597" cy="361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7"/>
              <a:ext cx="110515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69853" y="5762873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521981" y="5779043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5" name="Straight Connector 54"/>
          <p:cNvCxnSpPr/>
          <p:nvPr/>
        </p:nvCxnSpPr>
        <p:spPr bwMode="auto">
          <a:xfrm flipH="1">
            <a:off x="1691680" y="3294850"/>
            <a:ext cx="2289616" cy="17903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 flipV="1">
            <a:off x="1691680" y="3570542"/>
            <a:ext cx="2829994" cy="1271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070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A51F-9F15-4D46-BEC3-C71973026E08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CBE-25FE-734C-8AD3-DE387DFD7035}" type="slidenum">
              <a:rPr lang="en-US"/>
              <a:pPr/>
              <a:t>16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Ambiguous Grammars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endParaRPr lang="en-US" dirty="0" smtClean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What </a:t>
            </a:r>
            <a:r>
              <a:rPr lang="en-US" dirty="0">
                <a:sym typeface="Symbol" charset="2"/>
              </a:rPr>
              <a:t>does this grammar generate?</a:t>
            </a:r>
          </a:p>
          <a:p>
            <a:r>
              <a:rPr lang="en-US" dirty="0">
                <a:sym typeface="Symbol" charset="2"/>
              </a:rPr>
              <a:t>What’s the parse tree for </a:t>
            </a:r>
            <a:r>
              <a:rPr lang="en-US" i="1" dirty="0" err="1">
                <a:sym typeface="Symbol" charset="2"/>
              </a:rPr>
              <a:t>a|b</a:t>
            </a:r>
            <a:r>
              <a:rPr lang="en-US" i="1" dirty="0">
                <a:sym typeface="Symbol" charset="2"/>
              </a:rPr>
              <a:t>*a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Is this grammar ambiguous?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0560" y="1916832"/>
            <a:ext cx="3203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dirty="0"/>
              <a:t>R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R ‘|’ R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R </a:t>
            </a:r>
            <a:r>
              <a:rPr lang="en-US" dirty="0" err="1">
                <a:sym typeface="Symbol" charset="2"/>
              </a:rPr>
              <a:t>R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R ‘*’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‘(‘ R ‘)’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a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 autoUpdateAnimBg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Extra Slides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E4D3-F4DE-9C43-A6D6-1954927F6A1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18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23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662738" y="2286000"/>
            <a:ext cx="1631950" cy="647700"/>
            <a:chOff x="4197" y="1440"/>
            <a:chExt cx="1028" cy="408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608" y="1560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992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4" y="1440"/>
              <a:ext cx="363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>
              <a:off x="4677" y="1440"/>
              <a:ext cx="44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77" y="1440"/>
              <a:ext cx="43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662738" y="2933700"/>
            <a:ext cx="369887" cy="723900"/>
            <a:chOff x="4197" y="1848"/>
            <a:chExt cx="233" cy="456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201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>
              <a:off x="4314" y="1848"/>
              <a:ext cx="0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670675" y="3657600"/>
            <a:ext cx="354013" cy="762000"/>
            <a:chOff x="4202" y="2304"/>
            <a:chExt cx="223" cy="480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4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4" y="230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629400" y="4419600"/>
            <a:ext cx="438150" cy="762000"/>
            <a:chOff x="4176" y="2784"/>
            <a:chExt cx="276" cy="480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97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4" y="278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7429500" y="2933700"/>
            <a:ext cx="1120775" cy="647700"/>
            <a:chOff x="4680" y="1848"/>
            <a:chExt cx="706" cy="408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44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132107" idx="2"/>
              <a:endCxn id="132110" idx="0"/>
            </p:cNvCxnSpPr>
            <p:nvPr/>
          </p:nvCxnSpPr>
          <p:spPr bwMode="auto">
            <a:xfrm flipH="1">
              <a:off x="4797" y="1848"/>
              <a:ext cx="31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132107" idx="2"/>
              <a:endCxn id="132112" idx="0"/>
            </p:cNvCxnSpPr>
            <p:nvPr/>
          </p:nvCxnSpPr>
          <p:spPr bwMode="auto">
            <a:xfrm flipH="1">
              <a:off x="5050" y="1848"/>
              <a:ext cx="59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132107" idx="2"/>
              <a:endCxn id="132111" idx="0"/>
            </p:cNvCxnSpPr>
            <p:nvPr/>
          </p:nvCxnSpPr>
          <p:spPr bwMode="auto">
            <a:xfrm>
              <a:off x="5109" y="1848"/>
              <a:ext cx="166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7437438" y="3581400"/>
            <a:ext cx="354012" cy="685800"/>
            <a:chOff x="4685" y="2256"/>
            <a:chExt cx="223" cy="432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>
              <a:off x="4797" y="225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7394575" y="4267200"/>
            <a:ext cx="438150" cy="762000"/>
            <a:chOff x="4658" y="2688"/>
            <a:chExt cx="276" cy="480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658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 flipH="1">
              <a:off x="4796" y="2688"/>
              <a:ext cx="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8153400" y="3581400"/>
            <a:ext cx="438150" cy="685800"/>
            <a:chOff x="5136" y="2256"/>
            <a:chExt cx="276" cy="432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36" y="240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 flipH="1">
              <a:off x="5274" y="2256"/>
              <a:ext cx="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 </a:t>
            </a:r>
            <a:r>
              <a:rPr lang="en-US" sz="2400">
                <a:sym typeface="Symbol" charset="2"/>
              </a:rPr>
              <a:t> E + E          E  E * 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E  ( E )            E  - 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E  id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800"/>
              <a:t>Unambiguous grammar: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 </a:t>
            </a:r>
            <a:r>
              <a:rPr lang="en-US" sz="2400">
                <a:sym typeface="Symbol" charset="2"/>
              </a:rPr>
              <a:t> E + T	T  T * F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 </a:t>
            </a:r>
            <a:r>
              <a:rPr lang="en-US" sz="2400">
                <a:sym typeface="Symbol" charset="2"/>
              </a:rPr>
              <a:t> T		T  F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F  ( E )	F  - 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F  id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800"/>
              <a:t>Input: id + id * id</a:t>
            </a:r>
          </a:p>
        </p:txBody>
      </p:sp>
      <p:grpSp>
        <p:nvGrpSpPr>
          <p:cNvPr id="132142" name="Group 46"/>
          <p:cNvGrpSpPr>
            <a:grpSpLocks/>
          </p:cNvGrpSpPr>
          <p:nvPr/>
        </p:nvGrpSpPr>
        <p:grpSpPr bwMode="auto">
          <a:xfrm>
            <a:off x="3429000" y="4876802"/>
            <a:ext cx="5403850" cy="1211263"/>
            <a:chOff x="2160" y="3072"/>
            <a:chExt cx="3404" cy="763"/>
          </a:xfrm>
        </p:grpSpPr>
        <p:sp>
          <p:nvSpPr>
            <p:cNvPr id="132139" name="Rectangle 43"/>
            <p:cNvSpPr>
              <a:spLocks noChangeArrowheads="1"/>
            </p:cNvSpPr>
            <p:nvPr/>
          </p:nvSpPr>
          <p:spPr bwMode="auto">
            <a:xfrm>
              <a:off x="2160" y="3072"/>
              <a:ext cx="768" cy="2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3024" y="3312"/>
              <a:ext cx="2540" cy="5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Warning! Is this unambiguous</a:t>
              </a:r>
              <a:r>
                <a:rPr lang="en-US" dirty="0" smtClean="0"/>
                <a:t>?</a:t>
              </a:r>
            </a:p>
            <a:p>
              <a:r>
                <a:rPr lang="en-US" dirty="0" smtClean="0"/>
                <a:t>Check derivations for </a:t>
              </a:r>
              <a:r>
                <a:rPr lang="en-US" dirty="0" smtClean="0">
                  <a:solidFill>
                    <a:schemeClr val="accent2"/>
                  </a:solidFill>
                </a:rPr>
                <a:t>– id + id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32141" name="AutoShape 45"/>
            <p:cNvCxnSpPr>
              <a:cxnSpLocks noChangeShapeType="1"/>
              <a:stCxn id="132140" idx="0"/>
              <a:endCxn id="132139" idx="3"/>
            </p:cNvCxnSpPr>
            <p:nvPr/>
          </p:nvCxnSpPr>
          <p:spPr bwMode="auto">
            <a:xfrm rot="16200000" flipV="1">
              <a:off x="3563" y="2581"/>
              <a:ext cx="96" cy="13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4800600" y="6172200"/>
            <a:ext cx="3124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 with F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-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4" grpId="0"/>
      <p:bldP spid="132138" grpId="0" build="p" autoUpdateAnimBg="0"/>
      <p:bldP spid="1321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A350-7AC9-E043-97A4-9474F9F3531B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19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Stmt</a:t>
            </a:r>
            <a:r>
              <a:rPr lang="en-US" sz="2400"/>
              <a:t>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>
                <a:sym typeface="Symbol" charset="2"/>
              </a:rPr>
              <a:t> 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Modified Grammar (unambiguous?)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MatchedStmt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MatchedStmt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>
                <a:sym typeface="Symbol" charset="2"/>
              </a:rPr>
              <a:t> 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MatchedStmt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MatchedStmt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Other</a:t>
            </a:r>
          </a:p>
        </p:txBody>
      </p:sp>
    </p:spTree>
    <p:extLst>
      <p:ext uri="{BB962C8B-B14F-4D97-AF65-F5344CB8AC3E}">
        <p14:creationId xmlns:p14="http://schemas.microsoft.com/office/powerpoint/2010/main" val="369118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9AD9-19EA-094E-9CA1-9034183DDBF4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2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135066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133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25" y="1958"/>
              <a:ext cx="2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250" y="1958"/>
              <a:ext cx="697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445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63" y="2592"/>
              <a:ext cx="8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250" y="2592"/>
              <a:ext cx="515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3953583" y="1980129"/>
            <a:ext cx="1869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id </a:t>
            </a:r>
            <a:r>
              <a:rPr lang="en-US" sz="3200" b="1" dirty="0" smtClean="0"/>
              <a:t>- </a:t>
            </a:r>
            <a:r>
              <a:rPr lang="en-US" sz="3200" b="1" dirty="0"/>
              <a:t>id </a:t>
            </a:r>
            <a:r>
              <a:rPr lang="en-US" sz="3200" b="1" dirty="0" smtClean="0"/>
              <a:t>/ </a:t>
            </a:r>
            <a:r>
              <a:rPr lang="en-US" sz="3200" b="1" dirty="0"/>
              <a:t>id</a:t>
            </a:r>
            <a:endParaRPr lang="en-CA" sz="3200" dirty="0"/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1843658" y="2420888"/>
            <a:ext cx="2800350" cy="3368675"/>
            <a:chOff x="3312" y="1670"/>
            <a:chExt cx="1764" cy="2122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40" name="AutoShape 17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 flipH="1">
              <a:off x="3931" y="1958"/>
              <a:ext cx="1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0"/>
            <p:cNvCxnSpPr>
              <a:cxnSpLocks noChangeShapeType="1"/>
              <a:stCxn id="31" idx="2"/>
              <a:endCxn id="37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1"/>
            <p:cNvCxnSpPr>
              <a:cxnSpLocks noChangeShapeType="1"/>
              <a:stCxn id="32" idx="2"/>
              <a:endCxn id="34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2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23"/>
            <p:cNvCxnSpPr>
              <a:cxnSpLocks noChangeShapeType="1"/>
              <a:stCxn id="32" idx="2"/>
              <a:endCxn id="36" idx="0"/>
            </p:cNvCxnSpPr>
            <p:nvPr/>
          </p:nvCxnSpPr>
          <p:spPr bwMode="auto">
            <a:xfrm flipH="1">
              <a:off x="4405" y="2592"/>
              <a:ext cx="3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24"/>
            <p:cNvCxnSpPr>
              <a:cxnSpLocks noChangeShapeType="1"/>
              <a:stCxn id="32" idx="2"/>
              <a:endCxn id="35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462260" cy="17912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</a:t>
            </a:r>
            <a:r>
              <a:rPr lang="en-US" dirty="0" smtClean="0">
                <a:sym typeface="Symbol" charset="2"/>
              </a:rPr>
              <a:t>- </a:t>
            </a:r>
            <a:r>
              <a:rPr lang="en-US" dirty="0">
                <a:sym typeface="Symbol" charset="2"/>
              </a:rPr>
              <a:t>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</a:t>
            </a:r>
            <a:r>
              <a:rPr lang="en-US" dirty="0" smtClean="0">
                <a:sym typeface="Symbol" charset="2"/>
              </a:rPr>
              <a:t>/ </a:t>
            </a:r>
            <a:r>
              <a:rPr lang="en-US" dirty="0">
                <a:sym typeface="Symbol" charset="2"/>
              </a:rPr>
              <a:t>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 smtClean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96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181-93EE-F144-8738-A6BF7D59CF46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C137-97EB-6B47-9538-41D8FA9595C8}" type="slidenum">
              <a:rPr lang="en-US"/>
              <a:pPr/>
              <a:t>20</a:t>
            </a:fld>
            <a:endParaRPr lang="en-US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91440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74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8D3-9A08-D04E-8566-38D98338F97E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702A-C812-D84D-B387-7B8E9F65DA12}" type="slidenum">
              <a:rPr lang="en-US"/>
              <a:pPr/>
              <a:t>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Grammar is ambiguous if more than one parse tree is possible for some </a:t>
            </a:r>
            <a:r>
              <a:rPr lang="en-US" sz="2800" dirty="0" smtClean="0"/>
              <a:t>sentences</a:t>
            </a:r>
          </a:p>
          <a:p>
            <a:pPr lvl="1"/>
            <a:r>
              <a:rPr lang="en-US" sz="2000" dirty="0" smtClean="0"/>
              <a:t>There is more than one leftmost (or rightmost) derivations</a:t>
            </a:r>
            <a:endParaRPr lang="en-US" sz="2000" dirty="0"/>
          </a:p>
          <a:p>
            <a:r>
              <a:rPr lang="en-US" sz="2800" dirty="0"/>
              <a:t>Ambiguity is not acceptable in p</a:t>
            </a:r>
            <a:r>
              <a:rPr lang="en-US" sz="2800" dirty="0" smtClean="0"/>
              <a:t>rogramming languages</a:t>
            </a:r>
          </a:p>
          <a:p>
            <a:pPr lvl="1"/>
            <a:r>
              <a:rPr lang="en-US" sz="2400" dirty="0" smtClean="0"/>
              <a:t>Leaves meaning of some programs ill-defined</a:t>
            </a:r>
            <a:endParaRPr lang="en-US" sz="2400" dirty="0"/>
          </a:p>
          <a:p>
            <a:pPr lvl="1"/>
            <a:r>
              <a:rPr lang="en-US" sz="2400" dirty="0"/>
              <a:t>Unfortunately, it’s undecidable to check whether a given CFG is ambiguous</a:t>
            </a:r>
          </a:p>
          <a:p>
            <a:pPr lvl="1"/>
            <a:r>
              <a:rPr lang="en-US" sz="2400" dirty="0"/>
              <a:t>Some CFLs are inherently ambiguous (do not have an unambiguous CFG)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216-3F58-3E42-B951-8DF438F4968F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6BB7-659C-D841-85E5-5486447048BA}" type="slidenum">
              <a:rPr lang="en-US"/>
              <a:pPr/>
              <a:t>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Handle ambiguity: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Rewrite the grammar unambiguously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Augment parser by enforcing precedence and associativity 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Consider </a:t>
            </a:r>
            <a:r>
              <a:rPr lang="en-US" sz="3200" dirty="0"/>
              <a:t>the original ambiguous 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E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E </a:t>
            </a:r>
            <a:r>
              <a:rPr lang="en-US" sz="2400" dirty="0" smtClean="0">
                <a:sym typeface="Symbol" charset="2"/>
              </a:rPr>
              <a:t>- </a:t>
            </a:r>
            <a:r>
              <a:rPr lang="en-US" sz="2400" dirty="0">
                <a:sym typeface="Symbol" charset="2"/>
              </a:rPr>
              <a:t>E          </a:t>
            </a:r>
            <a:r>
              <a:rPr lang="en-US" sz="2400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E </a:t>
            </a:r>
            <a:r>
              <a:rPr lang="en-US" sz="2400" dirty="0" smtClean="0">
                <a:sym typeface="Symbol" charset="2"/>
              </a:rPr>
              <a:t>/ </a:t>
            </a:r>
            <a:r>
              <a:rPr lang="en-US" sz="2400" dirty="0"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E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( E </a:t>
            </a:r>
            <a:r>
              <a:rPr lang="en-US" sz="2400" dirty="0" smtClean="0">
                <a:sym typeface="Symbol" charset="2"/>
              </a:rPr>
              <a:t>)          E </a:t>
            </a:r>
            <a:r>
              <a:rPr lang="en-US" sz="2400" b="1" dirty="0">
                <a:sym typeface="Symbol" charset="2"/>
              </a:rPr>
              <a:t>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can we change the grammar to get only one tree for the input </a:t>
            </a:r>
            <a:r>
              <a:rPr lang="en-US" sz="2800" b="1" dirty="0"/>
              <a:t>id </a:t>
            </a:r>
            <a:r>
              <a:rPr lang="en-US" sz="2800" b="1" dirty="0" smtClean="0"/>
              <a:t>- </a:t>
            </a:r>
            <a:r>
              <a:rPr lang="en-US" sz="2800" b="1" dirty="0"/>
              <a:t>id </a:t>
            </a:r>
            <a:r>
              <a:rPr lang="en-US" sz="2800" b="1" dirty="0" smtClean="0"/>
              <a:t>/ </a:t>
            </a:r>
            <a:r>
              <a:rPr lang="en-US" sz="2800" b="1" dirty="0"/>
              <a:t>id</a:t>
            </a:r>
            <a:endParaRPr lang="en-US" sz="28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539552" y="197849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</a:t>
            </a:r>
            <a:r>
              <a:rPr lang="en-US" sz="2400" dirty="0" smtClean="0">
                <a:sym typeface="Symbol" charset="2"/>
              </a:rPr>
              <a:t>- </a:t>
            </a:r>
            <a:r>
              <a:rPr lang="en-US" sz="2400" dirty="0">
                <a:sym typeface="Symbol" charset="2"/>
              </a:rPr>
              <a:t>E          </a:t>
            </a:r>
            <a:r>
              <a:rPr lang="en-US" sz="2400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  E </a:t>
            </a:r>
            <a:r>
              <a:rPr lang="en-US" sz="2400" dirty="0" smtClean="0">
                <a:sym typeface="Symbol" charset="2"/>
              </a:rPr>
              <a:t>/ </a:t>
            </a:r>
            <a:r>
              <a:rPr lang="en-US" sz="2400" dirty="0"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( E </a:t>
            </a:r>
            <a:r>
              <a:rPr lang="en-US" sz="2400" dirty="0" smtClean="0">
                <a:sym typeface="Symbol" charset="2"/>
              </a:rPr>
              <a:t>)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           E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different non-terminals for each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     Precedence level: </a:t>
            </a:r>
            <a:r>
              <a:rPr lang="en-US" sz="2000" dirty="0" smtClean="0"/>
              <a:t>(start from lowest level)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</a:t>
            </a:r>
            <a:r>
              <a:rPr lang="en-US" sz="2400" dirty="0" smtClean="0">
                <a:sym typeface="Symbol" charset="2"/>
              </a:rPr>
              <a:t> E</a:t>
            </a:r>
            <a:r>
              <a:rPr lang="en-US" sz="2400" dirty="0">
                <a:sym typeface="Symbol" charset="2"/>
              </a:rPr>
              <a:t>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T 	</a:t>
            </a:r>
            <a:r>
              <a:rPr lang="en-US" sz="2400" dirty="0" smtClean="0">
                <a:sym typeface="Symbol" charset="2"/>
              </a:rPr>
              <a:t> T </a:t>
            </a:r>
            <a:r>
              <a:rPr lang="en-US" sz="2400" dirty="0">
                <a:sym typeface="Symbol" charset="2"/>
              </a:rPr>
              <a:t>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 smtClean="0">
                <a:sym typeface="Symbol" charset="2"/>
              </a:rPr>
              <a:t>id</a:t>
            </a:r>
            <a:r>
              <a:rPr lang="en-US" sz="2400" dirty="0" smtClean="0">
                <a:sym typeface="Symbol" charset="2"/>
              </a:rPr>
              <a:t>     </a:t>
            </a:r>
            <a:r>
              <a:rPr lang="en-US" sz="2400" dirty="0">
                <a:sym typeface="Symbol" charset="2"/>
              </a:rPr>
              <a:t>	</a:t>
            </a:r>
            <a:r>
              <a:rPr lang="en-US" sz="2400" dirty="0" smtClean="0">
                <a:sym typeface="Symbol" charset="2"/>
              </a:rPr>
              <a:t> F </a:t>
            </a:r>
            <a:r>
              <a:rPr lang="en-US" sz="2400" dirty="0">
                <a:sym typeface="Symbol" charset="2"/>
              </a:rPr>
              <a:t> ( E )</a:t>
            </a:r>
            <a:r>
              <a:rPr lang="en-US" sz="2400" dirty="0"/>
              <a:t> </a:t>
            </a:r>
            <a:endParaRPr 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Input</a:t>
            </a:r>
            <a:r>
              <a:rPr lang="en-US" sz="2800" dirty="0"/>
              <a:t>: id </a:t>
            </a:r>
            <a:r>
              <a:rPr lang="en-US" sz="2800" dirty="0" smtClean="0"/>
              <a:t>- </a:t>
            </a:r>
            <a:r>
              <a:rPr lang="en-US" sz="2800" dirty="0"/>
              <a:t>id </a:t>
            </a:r>
            <a:r>
              <a:rPr lang="en-US" sz="2800" dirty="0" smtClean="0"/>
              <a:t>/ </a:t>
            </a:r>
            <a:r>
              <a:rPr lang="en-US" sz="2800" dirty="0"/>
              <a:t>id</a:t>
            </a:r>
          </a:p>
        </p:txBody>
      </p: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E4D3-F4DE-9C43-A6D6-1954927F6A1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5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239000" y="1791742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662740" y="2320380"/>
            <a:ext cx="1449388" cy="647700"/>
            <a:chOff x="4197" y="1485"/>
            <a:chExt cx="913" cy="408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558" y="1605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876" y="156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4" y="1485"/>
              <a:ext cx="363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 flipH="1">
              <a:off x="4671" y="1485"/>
              <a:ext cx="5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76" y="1485"/>
              <a:ext cx="317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662738" y="2968035"/>
            <a:ext cx="369887" cy="576264"/>
            <a:chOff x="4197" y="1737"/>
            <a:chExt cx="233" cy="363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18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 flipH="1">
              <a:off x="4314" y="1737"/>
              <a:ext cx="0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670675" y="3615736"/>
            <a:ext cx="354013" cy="649289"/>
            <a:chOff x="4202" y="2145"/>
            <a:chExt cx="223" cy="409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2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4" y="2145"/>
              <a:ext cx="0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629400" y="4336460"/>
            <a:ext cx="438150" cy="590551"/>
            <a:chOff x="4176" y="2599"/>
            <a:chExt cx="276" cy="372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68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4" y="2599"/>
              <a:ext cx="0" cy="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7322595" y="3550020"/>
            <a:ext cx="1138238" cy="744538"/>
            <a:chOff x="4680" y="1776"/>
            <a:chExt cx="717" cy="469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5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5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44" y="195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/</a:t>
              </a:r>
              <a:endParaRPr lang="en-US" dirty="0"/>
            </a:p>
          </p:txBody>
        </p:sp>
        <p:cxnSp>
          <p:nvCxnSpPr>
            <p:cNvPr id="132120" name="AutoShape 24"/>
            <p:cNvCxnSpPr>
              <a:cxnSpLocks noChangeShapeType="1"/>
              <a:stCxn id="47" idx="2"/>
              <a:endCxn id="132110" idx="0"/>
            </p:cNvCxnSpPr>
            <p:nvPr/>
          </p:nvCxnSpPr>
          <p:spPr bwMode="auto">
            <a:xfrm flipH="1">
              <a:off x="4797" y="1776"/>
              <a:ext cx="264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47" idx="2"/>
              <a:endCxn id="132112" idx="0"/>
            </p:cNvCxnSpPr>
            <p:nvPr/>
          </p:nvCxnSpPr>
          <p:spPr bwMode="auto">
            <a:xfrm flipH="1">
              <a:off x="5029" y="1776"/>
              <a:ext cx="31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47" idx="2"/>
              <a:endCxn id="132111" idx="0"/>
            </p:cNvCxnSpPr>
            <p:nvPr/>
          </p:nvCxnSpPr>
          <p:spPr bwMode="auto">
            <a:xfrm>
              <a:off x="5060" y="1776"/>
              <a:ext cx="220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7330530" y="4362109"/>
            <a:ext cx="354012" cy="550864"/>
            <a:chOff x="4685" y="2247"/>
            <a:chExt cx="223" cy="347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30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 flipH="1">
              <a:off x="4797" y="2247"/>
              <a:ext cx="0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7294564" y="4984402"/>
            <a:ext cx="438150" cy="604838"/>
            <a:chOff x="4595" y="2639"/>
            <a:chExt cx="276" cy="381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595" y="27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>
              <a:off x="4729" y="2639"/>
              <a:ext cx="4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8103645" y="4366883"/>
            <a:ext cx="355600" cy="576266"/>
            <a:chOff x="5172" y="2250"/>
            <a:chExt cx="224" cy="363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72" y="2322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>
              <a:off x="5280" y="2250"/>
              <a:ext cx="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 smtClean="0"/>
              <a:t>Precedence </a:t>
            </a:r>
            <a:endParaRPr lang="en-US" dirty="0"/>
          </a:p>
        </p:txBody>
      </p: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7740361" y="2973383"/>
            <a:ext cx="371476" cy="576263"/>
            <a:chOff x="4202" y="2349"/>
            <a:chExt cx="234" cy="363"/>
          </a:xfrm>
        </p:grpSpPr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4202" y="2421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8" name="AutoShape 21"/>
            <p:cNvCxnSpPr>
              <a:cxnSpLocks noChangeShapeType="1"/>
              <a:stCxn id="132107" idx="2"/>
              <a:endCxn id="47" idx="0"/>
            </p:cNvCxnSpPr>
            <p:nvPr/>
          </p:nvCxnSpPr>
          <p:spPr bwMode="auto">
            <a:xfrm flipH="1">
              <a:off x="4319" y="2349"/>
              <a:ext cx="0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8071248" y="4943147"/>
            <a:ext cx="438150" cy="631802"/>
            <a:chOff x="8071248" y="4943147"/>
            <a:chExt cx="438150" cy="631802"/>
          </a:xfrm>
        </p:grpSpPr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8071248" y="5117748"/>
              <a:ext cx="438150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65" name="AutoShape 30"/>
            <p:cNvCxnSpPr>
              <a:cxnSpLocks noChangeShapeType="1"/>
              <a:stCxn id="132127" idx="2"/>
              <a:endCxn id="64" idx="0"/>
            </p:cNvCxnSpPr>
            <p:nvPr/>
          </p:nvCxnSpPr>
          <p:spPr bwMode="auto">
            <a:xfrm>
              <a:off x="8281445" y="4943147"/>
              <a:ext cx="8878" cy="1746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 smtClean="0"/>
              <a:t>Associativity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8278688" cy="4114800"/>
          </a:xfrm>
        </p:spPr>
        <p:txBody>
          <a:bodyPr/>
          <a:lstStyle/>
          <a:p>
            <a:r>
              <a:rPr lang="en-CA" dirty="0" smtClean="0"/>
              <a:t>The grammar capture operator precedence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</a:t>
            </a:r>
            <a:r>
              <a:rPr lang="en-US" sz="2400" dirty="0" smtClean="0">
                <a:sym typeface="Symbol" charset="2"/>
              </a:rPr>
              <a:t>)</a:t>
            </a:r>
            <a:endParaRPr lang="en-CA" sz="2400" dirty="0"/>
          </a:p>
          <a:p>
            <a:r>
              <a:rPr lang="en-CA" dirty="0" smtClean="0"/>
              <a:t>Still ambiguous!! </a:t>
            </a:r>
            <a:r>
              <a:rPr lang="en-CA" dirty="0">
                <a:solidFill>
                  <a:schemeClr val="accent2"/>
                </a:solidFill>
              </a:rPr>
              <a:t>id - id </a:t>
            </a:r>
            <a:r>
              <a:rPr lang="en-CA" dirty="0" smtClean="0">
                <a:solidFill>
                  <a:schemeClr val="accent2"/>
                </a:solidFill>
              </a:rPr>
              <a:t>– id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“-” is left associative </a:t>
            </a:r>
            <a:r>
              <a:rPr lang="en-CA" sz="2000" dirty="0" smtClean="0">
                <a:solidFill>
                  <a:schemeClr val="accent2"/>
                </a:solidFill>
              </a:rPr>
              <a:t>(operations are grouped from left)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 smtClean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869642" y="4459054"/>
            <a:ext cx="2798702" cy="2252111"/>
            <a:chOff x="4927623" y="3687415"/>
            <a:chExt cx="2604981" cy="298898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8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17694" y="4998095"/>
              <a:ext cx="10775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24723" y="4941168"/>
              <a:ext cx="90639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394199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394199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32835" y="5805264"/>
              <a:ext cx="61017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8"/>
              <a:ext cx="394199" cy="612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284963" y="5821434"/>
              <a:ext cx="61532" cy="242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61679" y="4428961"/>
            <a:ext cx="2550281" cy="2312407"/>
            <a:chOff x="1115616" y="3645024"/>
            <a:chExt cx="2412428" cy="2969020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9167" y="4106988"/>
              <a:ext cx="16534" cy="4158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4"/>
              <a:ext cx="8597" cy="361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8"/>
              <a:ext cx="56588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7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15927" y="5762874"/>
              <a:ext cx="57807" cy="258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468055" y="5779044"/>
              <a:ext cx="58321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7536909" y="3284984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5-3-2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7320885" y="4695527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5-(3-2)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1259632" y="4767535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(5-3)-2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29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r>
              <a:rPr lang="en-CA" dirty="0" smtClean="0"/>
              <a:t>Recursion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8760"/>
                <a:ext cx="7772400" cy="4114800"/>
              </a:xfrm>
            </p:spPr>
            <p:txBody>
              <a:bodyPr/>
              <a:lstStyle/>
              <a:p>
                <a:r>
                  <a:rPr lang="en-CA" sz="2800" dirty="0" smtClean="0"/>
                  <a:t>Grammar is 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recursive</a:t>
                </a:r>
                <a:r>
                  <a:rPr lang="en-CA" sz="2800" dirty="0" smtClean="0"/>
                  <a:t> in nonterminal X if: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 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2400" dirty="0" smtClean="0"/>
              </a:p>
              <a:p>
                <a:pPr lvl="2"/>
                <a14:m>
                  <m:oMath xmlns:m="http://schemas.openxmlformats.org/officeDocument/2006/math" xmlns="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 smtClean="0"/>
                  <a:t> means in one or more steps, X derives a sequence of symbols that includes X</a:t>
                </a:r>
              </a:p>
              <a:p>
                <a:r>
                  <a:rPr lang="en-CA" sz="2800" dirty="0" smtClean="0"/>
                  <a:t>Grammar is 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left recursive</a:t>
                </a:r>
                <a:r>
                  <a:rPr lang="en-CA" sz="2800" dirty="0" smtClean="0"/>
                  <a:t> in X if: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2400" dirty="0" smtClean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 smtClean="0"/>
                  <a:t>In one or more steps, X derives a sequence of symbols that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starts</a:t>
                </a:r>
                <a:r>
                  <a:rPr lang="en-CA" dirty="0" smtClean="0"/>
                  <a:t> with X</a:t>
                </a:r>
              </a:p>
              <a:p>
                <a:r>
                  <a:rPr lang="en-CA" sz="2800" dirty="0"/>
                  <a:t>Grammar is 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right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recursive</a:t>
                </a:r>
                <a:r>
                  <a:rPr lang="en-CA" sz="2800" dirty="0"/>
                  <a:t> in X if: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n-CA" sz="24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ends</a:t>
                </a:r>
                <a:r>
                  <a:rPr lang="en-CA" dirty="0" smtClean="0"/>
                  <a:t> </a:t>
                </a:r>
                <a:r>
                  <a:rPr lang="en-CA" dirty="0"/>
                  <a:t>with X</a:t>
                </a:r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8760"/>
                <a:ext cx="7772400" cy="4114800"/>
              </a:xfrm>
              <a:blipFill rotWithShape="1">
                <a:blip r:embed="rId2"/>
                <a:stretch>
                  <a:fillRect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0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 smtClean="0"/>
              <a:t>Fix Associativity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114800"/>
          </a:xfrm>
        </p:spPr>
        <p:txBody>
          <a:bodyPr/>
          <a:lstStyle/>
          <a:p>
            <a:r>
              <a:rPr lang="en-CA" sz="2800" dirty="0" smtClean="0"/>
              <a:t>Left and right recursive in non-terminals E and 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</a:t>
            </a:r>
            <a:r>
              <a:rPr lang="en-US" sz="2400" dirty="0" smtClean="0">
                <a:sym typeface="Symbol" charset="2"/>
              </a:rPr>
              <a:t>)</a:t>
            </a:r>
            <a:endParaRPr lang="en-CA" sz="2400" dirty="0"/>
          </a:p>
          <a:p>
            <a:r>
              <a:rPr lang="en-CA" sz="2800" dirty="0" smtClean="0"/>
              <a:t>Express operator associativity: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For left associativity use left recursion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For right associativity use right recursion</a:t>
            </a:r>
          </a:p>
          <a:p>
            <a:r>
              <a:rPr lang="en-CA" sz="2800" dirty="0" smtClean="0"/>
              <a:t>Unambiguous grammar</a:t>
            </a:r>
          </a:p>
          <a:p>
            <a:pPr lvl="1"/>
            <a:r>
              <a:rPr lang="en-US" sz="2400" dirty="0" smtClean="0"/>
              <a:t>E </a:t>
            </a:r>
            <a:r>
              <a:rPr lang="en-US" sz="2400" dirty="0">
                <a:sym typeface="Symbol" charset="2"/>
              </a:rPr>
              <a:t> E - </a:t>
            </a:r>
            <a:r>
              <a:rPr lang="en-US" sz="2400" dirty="0" smtClean="0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</a:t>
            </a:r>
            <a:r>
              <a:rPr lang="en-US" sz="2400" dirty="0" smtClean="0">
                <a:sym typeface="Symbol" charset="2"/>
              </a:rPr>
              <a:t>F </a:t>
            </a:r>
            <a:r>
              <a:rPr lang="en-US" sz="2400" dirty="0">
                <a:sym typeface="Symbol" charset="2"/>
              </a:rPr>
              <a:t>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</a:t>
            </a:r>
            <a:r>
              <a:rPr lang="en-US" sz="2400" dirty="0" smtClean="0">
                <a:sym typeface="Symbol" charset="2"/>
              </a:rPr>
              <a:t>)</a:t>
            </a:r>
            <a:endParaRPr lang="en-CA" sz="2400" dirty="0">
              <a:solidFill>
                <a:schemeClr val="accent2"/>
              </a:solidFill>
            </a:endParaRPr>
          </a:p>
          <a:p>
            <a:endParaRPr lang="en-CA" dirty="0" smtClean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A350-7AC9-E043-97A4-9474F9F3531B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9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Original </a:t>
            </a:r>
            <a:r>
              <a:rPr lang="en-US" dirty="0" smtClean="0"/>
              <a:t>Grammar (</a:t>
            </a:r>
            <a:r>
              <a:rPr lang="en-US" dirty="0" err="1" smtClean="0"/>
              <a:t>amibguous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 smtClean="0">
                <a:sym typeface="Symbol" charset="2"/>
              </a:rPr>
              <a:t> E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 smtClean="0">
                <a:sym typeface="Symbol" charset="2"/>
              </a:rPr>
              <a:t> E</a:t>
            </a:r>
            <a:r>
              <a:rPr lang="en-US" baseline="-25000" dirty="0" smtClean="0">
                <a:sym typeface="Symbol" charset="2"/>
              </a:rPr>
              <a:t>2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 smtClean="0">
                <a:sym typeface="Symbol" charset="2"/>
              </a:rPr>
              <a:t> E</a:t>
            </a:r>
            <a:r>
              <a:rPr lang="en-US" baseline="-25000" dirty="0" smtClean="0">
                <a:sym typeface="Symbol" charset="2"/>
              </a:rPr>
              <a:t>3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dirty="0" smtClean="0">
                <a:sym typeface="Symbol" charset="2"/>
              </a:rPr>
              <a:t> E</a:t>
            </a:r>
            <a:r>
              <a:rPr lang="en-US" baseline="-25000" dirty="0" smtClean="0">
                <a:sym typeface="Symbol" charset="2"/>
              </a:rPr>
              <a:t>4</a:t>
            </a:r>
            <a:r>
              <a:rPr lang="en-US" dirty="0" smtClean="0">
                <a:sym typeface="Symbol" charset="2"/>
              </a:rPr>
              <a:t> </a:t>
            </a:r>
            <a:endParaRPr lang="en-US" dirty="0">
              <a:sym typeface="Symbol" charset="2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937321" y="4164785"/>
            <a:ext cx="2028825" cy="2333627"/>
            <a:chOff x="3371" y="1670"/>
            <a:chExt cx="1278" cy="1470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if</a:t>
              </a:r>
              <a:endParaRPr lang="en-US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71" y="2250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851" y="225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if</a:t>
              </a:r>
              <a:endParaRPr lang="en-US" dirty="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50" y="2304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624" y="2839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16" y="2849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  <p:cxnSp>
          <p:nvCxnSpPr>
            <p:cNvPr id="18" name="AutoShape 17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3521" y="1961"/>
              <a:ext cx="42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8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3947" y="1961"/>
              <a:ext cx="553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9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947" y="1961"/>
              <a:ext cx="21" cy="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1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774" y="2550"/>
              <a:ext cx="19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4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3968" y="2550"/>
              <a:ext cx="298" cy="2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279482" y="4119709"/>
            <a:ext cx="2215600" cy="2333627"/>
            <a:chOff x="5279482" y="4119709"/>
            <a:chExt cx="2215600" cy="2333627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5279482" y="4119709"/>
              <a:ext cx="1566863" cy="2333627"/>
              <a:chOff x="3371" y="1670"/>
              <a:chExt cx="987" cy="1470"/>
            </a:xfrm>
          </p:grpSpPr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3830" y="1670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if</a:t>
                </a:r>
                <a:endParaRPr lang="en-US" dirty="0"/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3371" y="2250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4105" y="225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if</a:t>
                </a:r>
                <a:endParaRPr lang="en-US" dirty="0"/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3624" y="2839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4059" y="2849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cxnSp>
            <p:nvCxnSpPr>
              <p:cNvPr id="34" name="AutoShape 17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3521" y="1961"/>
                <a:ext cx="427" cy="2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19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3947" y="1961"/>
                <a:ext cx="275" cy="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21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 flipH="1">
                <a:off x="3774" y="2550"/>
                <a:ext cx="448" cy="2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24"/>
              <p:cNvCxnSpPr>
                <a:cxnSpLocks noChangeShapeType="1"/>
                <a:stCxn id="30" idx="2"/>
                <a:endCxn id="33" idx="0"/>
              </p:cNvCxnSpPr>
              <p:nvPr/>
            </p:nvCxnSpPr>
            <p:spPr bwMode="auto">
              <a:xfrm flipH="1">
                <a:off x="4209" y="2550"/>
                <a:ext cx="13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7020272" y="5991373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cxnSp>
          <p:nvCxnSpPr>
            <p:cNvPr id="40" name="AutoShape 24"/>
            <p:cNvCxnSpPr>
              <a:cxnSpLocks noChangeShapeType="1"/>
              <a:stCxn id="30" idx="2"/>
              <a:endCxn id="39" idx="0"/>
            </p:cNvCxnSpPr>
            <p:nvPr/>
          </p:nvCxnSpPr>
          <p:spPr bwMode="auto">
            <a:xfrm>
              <a:off x="6630445" y="5516710"/>
              <a:ext cx="627232" cy="474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5" name="Rectangle 34"/>
          <p:cNvSpPr/>
          <p:nvPr/>
        </p:nvSpPr>
        <p:spPr>
          <a:xfrm>
            <a:off x="5263928" y="2924944"/>
            <a:ext cx="39885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else</a:t>
            </a:r>
            <a:r>
              <a:rPr lang="en-US" sz="2800" b="1" dirty="0" smtClean="0">
                <a:latin typeface="Candara" panose="020E0502030303020204" pitchFamily="34" charset="0"/>
              </a:rPr>
              <a:t> matches the closest </a:t>
            </a:r>
          </a:p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unmatched </a:t>
            </a:r>
            <a:r>
              <a:rPr lang="en-US" sz="28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then</a:t>
            </a:r>
            <a:endParaRPr lang="en-CA" sz="28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  <p:bldP spid="3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1001</Words>
  <Application>Microsoft Macintosh PowerPoint</Application>
  <PresentationFormat>On-screen Show (4:3)</PresentationFormat>
  <Paragraphs>333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Context-Free Grammars</vt:lpstr>
      <vt:lpstr>Ambiguity  </vt:lpstr>
      <vt:lpstr>Ambiguity</vt:lpstr>
      <vt:lpstr>Ambiguity</vt:lpstr>
      <vt:lpstr>Precedence </vt:lpstr>
      <vt:lpstr>Associativity</vt:lpstr>
      <vt:lpstr>Recursion</vt:lpstr>
      <vt:lpstr>Fix Associativity</vt:lpstr>
      <vt:lpstr>Dangling else ambiguity</vt:lpstr>
      <vt:lpstr>Dangling else ambiguity</vt:lpstr>
      <vt:lpstr>Dangling else ambiguity</vt:lpstr>
      <vt:lpstr>Precedence and Associativity Declaration </vt:lpstr>
      <vt:lpstr>Precedence and Associativity Declaration </vt:lpstr>
      <vt:lpstr>Associativity Declaration</vt:lpstr>
      <vt:lpstr>Precedence Declaration</vt:lpstr>
      <vt:lpstr>Other Ambiguous Grammars</vt:lpstr>
      <vt:lpstr>PowerPoint Presentation</vt:lpstr>
      <vt:lpstr>Ambiguity</vt:lpstr>
      <vt:lpstr>Dangling else ambiguity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311</cp:revision>
  <cp:lastPrinted>2010-09-27T21:02:20Z</cp:lastPrinted>
  <dcterms:created xsi:type="dcterms:W3CDTF">2011-10-06T20:12:26Z</dcterms:created>
  <dcterms:modified xsi:type="dcterms:W3CDTF">2016-06-14T17:52:51Z</dcterms:modified>
</cp:coreProperties>
</file>