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9" r:id="rId2"/>
    <p:sldId id="281" r:id="rId3"/>
    <p:sldId id="308" r:id="rId4"/>
    <p:sldId id="299" r:id="rId5"/>
    <p:sldId id="300" r:id="rId6"/>
    <p:sldId id="306" r:id="rId7"/>
    <p:sldId id="307" r:id="rId8"/>
    <p:sldId id="29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3" autoAdjust="0"/>
    <p:restoredTop sz="90929"/>
  </p:normalViewPr>
  <p:slideViewPr>
    <p:cSldViewPr>
      <p:cViewPr varScale="1">
        <p:scale>
          <a:sx n="78" d="100"/>
          <a:sy n="78" d="100"/>
        </p:scale>
        <p:origin x="-14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E095C-515C-1244-BECB-C8A1BE904937}" type="slidenum">
              <a:rPr lang="en-US"/>
              <a:pPr/>
              <a:t>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2B1DA-D543-E94E-9C38-32D6817D32E5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D5A72-FB90-E443-B03C-52AB56A7401C}" type="slidenum">
              <a:rPr lang="en-US"/>
              <a:pPr/>
              <a:t>5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17D9E-1088-7D41-A8E2-274BE0BD32B8}" type="slidenum">
              <a:rPr lang="en-US"/>
              <a:pPr/>
              <a:t>6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B287A-9173-D649-AE51-41A2A40684EA}" type="slidenum">
              <a:rPr lang="en-US"/>
              <a:pPr/>
              <a:t>7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19F97-9A4D-614C-9812-FBCE0BF04631}" type="slidenum">
              <a:rPr lang="en-US"/>
              <a:pPr/>
              <a:t>8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10D2A1-AA16-124C-8724-E871FC52E9A7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E4AD0E-E41E-A948-ABBD-15AD007DE1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85DF61-96F8-3448-B30E-7E61CA41DDB4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9A7E33-8984-B24C-ACBF-89B0D9B595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0C37A4-5AA0-6C4C-B4C1-05BACFD89896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ABA4D7-796B-7142-9403-B8CFED2F69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68E4B5-49D5-B048-B5A5-3831D6A375F6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CDE087-5547-9146-A44C-F12479CD90F2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58CC61-53BB-2C4B-8409-C0E64FC87B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C23590-A601-0D4E-8E81-4963D950E64C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E41845-A0ED-8C47-8151-7C5D33865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0D6EEA-C880-B74F-9033-821B2613D0DA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EC5820-8441-A146-B000-5F140F8358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7FB90A-5A86-AA47-9DF5-D4B51CBF5733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4E1A620-A552-4548-BA5D-0021EC56C3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9D5CE67-D7FF-1A43-B8C8-8AC2D455325E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B2D152-C363-5940-8B1F-9B69647D8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FB6C99C-CAE9-4A46-8B93-5F7F7EFB4D77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0A3164-1B8E-6F4D-B190-04FA59675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6CD525-494F-8149-9830-A66ADF4FE65A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6BC3C8-C01D-8942-A408-A7FA9DA201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6780C54A-2D28-A949-AD94-8E7C2BB17BBF}" type="datetime1">
              <a:rPr lang="en-US" smtClean="0"/>
              <a:pPr/>
              <a:t>16-06-14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CFG3: Push-down Automata</a:t>
            </a:r>
          </a:p>
        </p:txBody>
      </p:sp>
    </p:spTree>
    <p:extLst>
      <p:ext uri="{BB962C8B-B14F-4D97-AF65-F5344CB8AC3E}">
        <p14:creationId xmlns:p14="http://schemas.microsoft.com/office/powerpoint/2010/main" val="409316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3645-5532-B54D-9214-6DB6110F9A7C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52E7-8F7F-7B45-8D09-7B15D28340F2}" type="slidenum">
              <a:rPr lang="en-US"/>
              <a:pPr/>
              <a:t>2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languages and Pushdown Automata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for each regular language there was an equivalent finite-state automaton</a:t>
            </a:r>
          </a:p>
          <a:p>
            <a:r>
              <a:rPr lang="en-US"/>
              <a:t>The FSA was used as a recognizer of the regular language</a:t>
            </a:r>
          </a:p>
          <a:p>
            <a:r>
              <a:rPr lang="en-US"/>
              <a:t>For each context-free language there is also an automaton that recognizes it: called a </a:t>
            </a:r>
            <a:r>
              <a:rPr lang="en-US" b="1"/>
              <a:t>pushdown automaton (pda)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23350"/>
              </p:ext>
            </p:extLst>
          </p:nvPr>
        </p:nvGraphicFramePr>
        <p:xfrm>
          <a:off x="4860032" y="3429000"/>
          <a:ext cx="3094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16"/>
                <a:gridCol w="442016"/>
                <a:gridCol w="442016"/>
                <a:gridCol w="442016"/>
                <a:gridCol w="442016"/>
                <a:gridCol w="442016"/>
                <a:gridCol w="442016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4B5-49D5-B048-B5A5-3831D6A375F6}" type="datetime1">
              <a:rPr lang="en-US" smtClean="0"/>
              <a:pPr/>
              <a:t>16-06-14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5696" y="2780928"/>
            <a:ext cx="2016224" cy="1080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Finite State Automaton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Curved Connector 10"/>
          <p:cNvCxnSpPr/>
          <p:nvPr/>
        </p:nvCxnSpPr>
        <p:spPr bwMode="auto">
          <a:xfrm rot="16200000" flipH="1">
            <a:off x="3743908" y="3537012"/>
            <a:ext cx="720080" cy="504056"/>
          </a:xfrm>
          <a:prstGeom prst="curvedConnector3">
            <a:avLst>
              <a:gd name="adj1" fmla="val -55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851920" y="3068960"/>
            <a:ext cx="12241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076056" y="3068960"/>
            <a:ext cx="0" cy="360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868144" y="278092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input</a:t>
            </a:r>
            <a:endParaRPr lang="en-CA" dirty="0"/>
          </a:p>
        </p:txBody>
      </p:sp>
      <p:grpSp>
        <p:nvGrpSpPr>
          <p:cNvPr id="57" name="Group 56"/>
          <p:cNvGrpSpPr/>
          <p:nvPr/>
        </p:nvGrpSpPr>
        <p:grpSpPr>
          <a:xfrm>
            <a:off x="2699792" y="4293096"/>
            <a:ext cx="1907644" cy="1560369"/>
            <a:chOff x="2699792" y="4293096"/>
            <a:chExt cx="1907644" cy="1560369"/>
          </a:xfrm>
        </p:grpSpPr>
        <p:cxnSp>
          <p:nvCxnSpPr>
            <p:cNvPr id="49" name="Straight Connector 48"/>
            <p:cNvCxnSpPr/>
            <p:nvPr/>
          </p:nvCxnSpPr>
          <p:spPr bwMode="auto">
            <a:xfrm>
              <a:off x="4103948" y="4293096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4600576" y="4293664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103948" y="566124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4096520" y="5300640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4110808" y="4969744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097088" y="458112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2699792" y="4653136"/>
              <a:ext cx="1368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Stack</a:t>
              </a:r>
            </a:p>
            <a:p>
              <a:pPr algn="ctr"/>
              <a:r>
                <a:rPr lang="en-CA" dirty="0" smtClean="0"/>
                <a:t>(last in, first out)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15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6336-1D54-8748-BAE3-42CB54D9CC2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799-5A9A-F34E-AB22-BB7BA9B79906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languages and Pushdown Automata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Similar to FSAs there are non-deterministic pda and deterministic pda</a:t>
            </a:r>
          </a:p>
          <a:p>
            <a:pPr>
              <a:lnSpc>
                <a:spcPct val="90000"/>
              </a:lnSpc>
            </a:pPr>
            <a:r>
              <a:rPr lang="en-US" sz="2400"/>
              <a:t>Unlike in the case of FSAs we cannot always convert a npda to a dpda</a:t>
            </a:r>
          </a:p>
          <a:p>
            <a:pPr>
              <a:lnSpc>
                <a:spcPct val="90000"/>
              </a:lnSpc>
            </a:pPr>
            <a:r>
              <a:rPr lang="en-US" sz="2400"/>
              <a:t>Our goal in compiler design will be to choose grammars carefully so that we can always provide a dpda for it</a:t>
            </a:r>
          </a:p>
          <a:p>
            <a:pPr>
              <a:lnSpc>
                <a:spcPct val="90000"/>
              </a:lnSpc>
            </a:pPr>
            <a:r>
              <a:rPr lang="en-US" sz="2400"/>
              <a:t>Similar to the FSA case, a DFA construction provides us with the algorithm for lexical analysis, </a:t>
            </a:r>
          </a:p>
          <a:p>
            <a:pPr>
              <a:lnSpc>
                <a:spcPct val="90000"/>
              </a:lnSpc>
            </a:pPr>
            <a:r>
              <a:rPr lang="en-US" sz="2400"/>
              <a:t>In this case the construction of a dpda will provide us with the algorithm for parsing (take in strings and provide the parse tree)</a:t>
            </a:r>
          </a:p>
          <a:p>
            <a:pPr>
              <a:lnSpc>
                <a:spcPct val="90000"/>
              </a:lnSpc>
            </a:pPr>
            <a:r>
              <a:rPr lang="en-US" sz="2400"/>
              <a:t>We will study later how to convert a given CFG into a parser by first converting into a PDA</a:t>
            </a:r>
            <a:endParaRPr lang="en-US" sz="24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6205-8F34-2A43-8675-242774F45B9D}" type="datetime1">
              <a:rPr lang="en-US"/>
              <a:pPr/>
              <a:t>16-06-14</a:t>
            </a:fld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F278-9B0C-A44F-BDA0-E8F997FA71A7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/>
              <a:t>Pushdown Automata</a:t>
            </a:r>
          </a:p>
        </p:txBody>
      </p:sp>
      <p:grpSp>
        <p:nvGrpSpPr>
          <p:cNvPr id="140305" name="Group 17"/>
          <p:cNvGrpSpPr>
            <a:grpSpLocks/>
          </p:cNvGrpSpPr>
          <p:nvPr/>
        </p:nvGrpSpPr>
        <p:grpSpPr bwMode="auto">
          <a:xfrm>
            <a:off x="1979712" y="3612232"/>
            <a:ext cx="2209800" cy="1905000"/>
            <a:chOff x="1680" y="1248"/>
            <a:chExt cx="1392" cy="1200"/>
          </a:xfrm>
        </p:grpSpPr>
        <p:sp>
          <p:nvSpPr>
            <p:cNvPr id="140293" name="Oval 5"/>
            <p:cNvSpPr>
              <a:spLocks noChangeArrowheads="1"/>
            </p:cNvSpPr>
            <p:nvPr/>
          </p:nvSpPr>
          <p:spPr bwMode="auto">
            <a:xfrm>
              <a:off x="2688" y="1248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680" y="1248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2688" y="2064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1680" y="2064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1728" y="2112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0299" name="AutoShape 11"/>
            <p:cNvCxnSpPr>
              <a:cxnSpLocks noChangeShapeType="1"/>
              <a:stCxn id="140294" idx="6"/>
              <a:endCxn id="140293" idx="2"/>
            </p:cNvCxnSpPr>
            <p:nvPr/>
          </p:nvCxnSpPr>
          <p:spPr bwMode="auto">
            <a:xfrm>
              <a:off x="2064" y="1440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0" name="AutoShape 12"/>
            <p:cNvCxnSpPr>
              <a:cxnSpLocks noChangeShapeType="1"/>
              <a:stCxn id="140293" idx="4"/>
              <a:endCxn id="140295" idx="0"/>
            </p:cNvCxnSpPr>
            <p:nvPr/>
          </p:nvCxnSpPr>
          <p:spPr bwMode="auto">
            <a:xfrm>
              <a:off x="2880" y="1632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1" name="AutoShape 13"/>
            <p:cNvCxnSpPr>
              <a:cxnSpLocks noChangeShapeType="1"/>
              <a:stCxn id="140295" idx="2"/>
              <a:endCxn id="140296" idx="6"/>
            </p:cNvCxnSpPr>
            <p:nvPr/>
          </p:nvCxnSpPr>
          <p:spPr bwMode="auto">
            <a:xfrm flipH="1">
              <a:off x="2064" y="2256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2" name="AutoShape 14"/>
            <p:cNvCxnSpPr>
              <a:cxnSpLocks noChangeShapeType="1"/>
              <a:stCxn id="140293" idx="7"/>
              <a:endCxn id="140293" idx="6"/>
            </p:cNvCxnSpPr>
            <p:nvPr/>
          </p:nvCxnSpPr>
          <p:spPr bwMode="auto">
            <a:xfrm rot="5400000" flipV="1">
              <a:off x="2976" y="1344"/>
              <a:ext cx="136" cy="56"/>
            </a:xfrm>
            <a:prstGeom prst="curvedConnector4">
              <a:avLst>
                <a:gd name="adj1" fmla="val -147060"/>
                <a:gd name="adj2" fmla="val 6232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3" name="AutoShape 15"/>
            <p:cNvCxnSpPr>
              <a:cxnSpLocks noChangeShapeType="1"/>
              <a:stCxn id="140295" idx="6"/>
              <a:endCxn id="140295" idx="4"/>
            </p:cNvCxnSpPr>
            <p:nvPr/>
          </p:nvCxnSpPr>
          <p:spPr bwMode="auto">
            <a:xfrm flipH="1">
              <a:off x="2880" y="2256"/>
              <a:ext cx="192" cy="192"/>
            </a:xfrm>
            <a:prstGeom prst="curvedConnector4">
              <a:avLst>
                <a:gd name="adj1" fmla="val -122917"/>
                <a:gd name="adj2" fmla="val 193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2438400" y="3276600"/>
            <a:ext cx="134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,  </a:t>
            </a:r>
            <a:r>
              <a:rPr lang="en-US" dirty="0">
                <a:sym typeface="Symbol" charset="2"/>
              </a:rPr>
              <a:t> $</a:t>
            </a:r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4800600" y="3048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ym typeface="Symbol" charset="2"/>
              </a:rPr>
              <a:t>0,  </a:t>
            </a:r>
            <a:r>
              <a:rPr lang="en-US">
                <a:sym typeface="Symbol" charset="2"/>
              </a:rPr>
              <a:t> A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4191000" y="4267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1, </a:t>
            </a:r>
            <a:r>
              <a:rPr lang="en-US" dirty="0">
                <a:sym typeface="Symbol" charset="2"/>
              </a:rPr>
              <a:t>A</a:t>
            </a:r>
            <a:r>
              <a:rPr lang="en-US" sz="2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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4648200" y="5334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1, </a:t>
            </a:r>
            <a:r>
              <a:rPr lang="en-US" dirty="0">
                <a:sym typeface="Symbol" charset="2"/>
              </a:rPr>
              <a:t>A</a:t>
            </a:r>
            <a:r>
              <a:rPr lang="en-US" sz="2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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2438400" y="5334000"/>
            <a:ext cx="134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, </a:t>
            </a:r>
            <a:r>
              <a:rPr lang="en-US" dirty="0">
                <a:sym typeface="Symbol" charset="2"/>
              </a:rPr>
              <a:t>$</a:t>
            </a:r>
            <a:r>
              <a:rPr lang="en-US" sz="2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</a:t>
            </a: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6477000" y="3657600"/>
            <a:ext cx="2251075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push stack symbol A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6477000" y="4876800"/>
            <a:ext cx="21526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pop stack symbol A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810000" y="6172200"/>
            <a:ext cx="2708275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check that stack is empty</a:t>
            </a:r>
          </a:p>
        </p:txBody>
      </p:sp>
      <p:cxnSp>
        <p:nvCxnSpPr>
          <p:cNvPr id="140313" name="AutoShape 25"/>
          <p:cNvCxnSpPr>
            <a:cxnSpLocks noChangeShapeType="1"/>
            <a:stCxn id="140310" idx="1"/>
            <a:endCxn id="140306" idx="2"/>
          </p:cNvCxnSpPr>
          <p:nvPr/>
        </p:nvCxnSpPr>
        <p:spPr bwMode="auto">
          <a:xfrm rot="10800000">
            <a:off x="5524500" y="3567113"/>
            <a:ext cx="952500" cy="288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14" name="AutoShape 26"/>
          <p:cNvCxnSpPr>
            <a:cxnSpLocks noChangeShapeType="1"/>
            <a:stCxn id="140311" idx="1"/>
            <a:endCxn id="140307" idx="3"/>
          </p:cNvCxnSpPr>
          <p:nvPr/>
        </p:nvCxnSpPr>
        <p:spPr bwMode="auto">
          <a:xfrm rot="10800000">
            <a:off x="5638800" y="4527550"/>
            <a:ext cx="838200" cy="5476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15" name="AutoShape 27"/>
          <p:cNvCxnSpPr>
            <a:cxnSpLocks noChangeShapeType="1"/>
            <a:stCxn id="140311" idx="2"/>
            <a:endCxn id="140308" idx="3"/>
          </p:cNvCxnSpPr>
          <p:nvPr/>
        </p:nvCxnSpPr>
        <p:spPr bwMode="auto">
          <a:xfrm rot="5400000">
            <a:off x="6664325" y="4705350"/>
            <a:ext cx="320675" cy="14573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16" name="AutoShape 28"/>
          <p:cNvCxnSpPr>
            <a:cxnSpLocks noChangeShapeType="1"/>
            <a:stCxn id="140312" idx="0"/>
            <a:endCxn id="140309" idx="2"/>
          </p:cNvCxnSpPr>
          <p:nvPr/>
        </p:nvCxnSpPr>
        <p:spPr bwMode="auto">
          <a:xfrm rot="5400000" flipH="1">
            <a:off x="3979069" y="4987132"/>
            <a:ext cx="319087" cy="2051050"/>
          </a:xfrm>
          <a:prstGeom prst="curved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317" name="Text Box 29"/>
          <p:cNvSpPr txBox="1">
            <a:spLocks noChangeArrowheads="1"/>
          </p:cNvSpPr>
          <p:nvPr/>
        </p:nvSpPr>
        <p:spPr bwMode="auto">
          <a:xfrm>
            <a:off x="228600" y="1295400"/>
            <a:ext cx="550984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PDA has </a:t>
            </a:r>
          </a:p>
          <a:p>
            <a:pPr lvl="1">
              <a:buFontTx/>
              <a:buChar char="•"/>
            </a:pPr>
            <a:r>
              <a:rPr lang="en-US" dirty="0"/>
              <a:t> an alphabet (terminals</a:t>
            </a:r>
            <a:r>
              <a:rPr lang="en-US" dirty="0" smtClean="0"/>
              <a:t>), </a:t>
            </a:r>
            <a:endParaRPr lang="en-US" dirty="0"/>
          </a:p>
          <a:p>
            <a:pPr lvl="1">
              <a:buFontTx/>
              <a:buChar char="•"/>
            </a:pPr>
            <a:r>
              <a:rPr lang="en-US" dirty="0"/>
              <a:t> stack symbols (like </a:t>
            </a:r>
            <a:r>
              <a:rPr lang="en-US" dirty="0" smtClean="0"/>
              <a:t>non-terminals and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terminals), </a:t>
            </a:r>
            <a:endParaRPr lang="en-US" dirty="0"/>
          </a:p>
          <a:p>
            <a:pPr lvl="1">
              <a:buFontTx/>
              <a:buChar char="•"/>
            </a:pPr>
            <a:r>
              <a:rPr lang="en-US" dirty="0"/>
              <a:t> a finite-state </a:t>
            </a:r>
            <a:r>
              <a:rPr lang="en-US" dirty="0" smtClean="0"/>
              <a:t>automaton,</a:t>
            </a:r>
            <a:endParaRPr lang="en-US" dirty="0"/>
          </a:p>
          <a:p>
            <a:pPr lvl="1">
              <a:buFontTx/>
              <a:buChar char="•"/>
            </a:pPr>
            <a:r>
              <a:rPr lang="en-US" dirty="0"/>
              <a:t> stack</a:t>
            </a:r>
          </a:p>
        </p:txBody>
      </p: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5638800" y="1295400"/>
            <a:ext cx="29285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e.g. PDA for language</a:t>
            </a:r>
          </a:p>
          <a:p>
            <a:r>
              <a:rPr lang="en-US" dirty="0"/>
              <a:t>L = { 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: n &gt;</a:t>
            </a:r>
            <a:r>
              <a:rPr lang="en-US"/>
              <a:t>= </a:t>
            </a:r>
            <a:r>
              <a:rPr lang="en-US" smtClean="0"/>
              <a:t>1 </a:t>
            </a:r>
            <a:r>
              <a:rPr lang="en-US" dirty="0"/>
              <a:t>}</a:t>
            </a:r>
          </a:p>
        </p:txBody>
      </p:sp>
      <p:sp>
        <p:nvSpPr>
          <p:cNvPr id="140319" name="Text Box 31"/>
          <p:cNvSpPr txBox="1">
            <a:spLocks noChangeArrowheads="1"/>
          </p:cNvSpPr>
          <p:nvPr/>
        </p:nvSpPr>
        <p:spPr bwMode="auto">
          <a:xfrm>
            <a:off x="6324600" y="2286000"/>
            <a:ext cx="2417763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Char char="®"/>
            </a:pPr>
            <a:r>
              <a:rPr lang="en-US" sz="2000">
                <a:sym typeface="Symbol" charset="2"/>
              </a:rPr>
              <a:t> implies a push/pop</a:t>
            </a:r>
          </a:p>
          <a:p>
            <a:pPr>
              <a:buFont typeface="Symbol" charset="2"/>
              <a:buNone/>
            </a:pPr>
            <a:r>
              <a:rPr lang="en-US" sz="2000">
                <a:sym typeface="Symbol" charset="2"/>
              </a:rPr>
              <a:t>of stack symbol(s)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99592" y="4005064"/>
            <a:ext cx="510916" cy="1368720"/>
            <a:chOff x="4096520" y="4293096"/>
            <a:chExt cx="510916" cy="136872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4103948" y="4293096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00576" y="4293664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103948" y="566124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096520" y="5300640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110808" y="4969744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097088" y="458112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985320" y="4954687"/>
            <a:ext cx="389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 charset="2"/>
              </a:rPr>
              <a:t>$</a:t>
            </a:r>
            <a:endParaRPr lang="en-US" dirty="0">
              <a:sym typeface="Symbol" charset="2"/>
            </a:endParaRP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972168" y="4609704"/>
            <a:ext cx="389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ym typeface="Symbol" charset="2"/>
              </a:rPr>
              <a:t>A</a:t>
            </a:r>
            <a:endParaRPr lang="en-US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4" grpId="0"/>
      <p:bldP spid="140306" grpId="0"/>
      <p:bldP spid="140307" grpId="0"/>
      <p:bldP spid="140308" grpId="0"/>
      <p:bldP spid="140309" grpId="0"/>
      <p:bldP spid="140310" grpId="0" animBg="1"/>
      <p:bldP spid="140311" grpId="0" animBg="1"/>
      <p:bldP spid="140312" grpId="0" animBg="1"/>
      <p:bldP spid="140318" grpId="0"/>
      <p:bldP spid="140319" grpId="0" animBg="1"/>
      <p:bldP spid="39" grpId="0"/>
      <p:bldP spid="40" grpId="0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6ACC-20BD-004C-977C-0E48D4C39F60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7ACC-B430-874F-A0D5-0163F1AFB9D4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Non-CF Languages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86000"/>
            <a:ext cx="4991100" cy="482600"/>
          </a:xfrm>
          <a:prstGeom prst="rect">
            <a:avLst/>
          </a:prstGeom>
          <a:noFill/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276600"/>
            <a:ext cx="6667500" cy="482600"/>
          </a:xfrm>
          <a:prstGeom prst="rect">
            <a:avLst/>
          </a:prstGeom>
          <a:noFill/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267200"/>
            <a:ext cx="4559300" cy="48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753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135A-2F5C-A342-83D7-8378D6E1D3D6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A4EE-052C-BD4C-BAC6-E12282472540}" type="slidenum">
              <a:rPr lang="en-US"/>
              <a:pPr/>
              <a:t>7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 Languages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5270500" cy="546100"/>
          </a:xfrm>
          <a:prstGeom prst="rect">
            <a:avLst/>
          </a:prstGeom>
          <a:noFill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048000"/>
            <a:ext cx="3530600" cy="482600"/>
          </a:xfrm>
          <a:prstGeom prst="rect">
            <a:avLst/>
          </a:prstGeom>
          <a:noFill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667500" cy="482600"/>
          </a:xfrm>
          <a:prstGeom prst="rect">
            <a:avLst/>
          </a:prstGeom>
          <a:noFill/>
        </p:spPr>
      </p:pic>
      <p:grpSp>
        <p:nvGrpSpPr>
          <p:cNvPr id="92168" name="Group 8"/>
          <p:cNvGrpSpPr>
            <a:grpSpLocks/>
          </p:cNvGrpSpPr>
          <p:nvPr/>
        </p:nvGrpSpPr>
        <p:grpSpPr bwMode="auto">
          <a:xfrm>
            <a:off x="914400" y="4724400"/>
            <a:ext cx="3098800" cy="1244600"/>
            <a:chOff x="576" y="3120"/>
            <a:chExt cx="1952" cy="784"/>
          </a:xfrm>
        </p:grpSpPr>
        <p:pic>
          <p:nvPicPr>
            <p:cNvPr id="92166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120"/>
              <a:ext cx="1952" cy="304"/>
            </a:xfrm>
            <a:prstGeom prst="rect">
              <a:avLst/>
            </a:prstGeom>
            <a:noFill/>
          </p:spPr>
        </p:pic>
        <p:pic>
          <p:nvPicPr>
            <p:cNvPr id="92167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600"/>
              <a:ext cx="1664" cy="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3397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B648-790B-0648-80C2-75DDAD316EFD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A684-BEEE-A640-BD4B-D673202DE875}" type="slidenum">
              <a:rPr lang="en-US"/>
              <a:pPr/>
              <a:t>8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CFGs can be used describe PL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Derivations correspond to parse trees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Parse trees represent structure of programs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Ambiguous CFGs exist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Some forms of ambiguity can be fixed by changing the grammar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CF </a:t>
            </a:r>
            <a:r>
              <a:rPr lang="en-US" sz="2800" dirty="0"/>
              <a:t>languages can be recognized using Pushdown Automata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374</Words>
  <Application>Microsoft Macintosh PowerPoint</Application>
  <PresentationFormat>On-screen Show (4:3)</PresentationFormat>
  <Paragraphs>70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Context-Free Grammars</vt:lpstr>
      <vt:lpstr>Context-free languages and Pushdown Automata</vt:lpstr>
      <vt:lpstr>PowerPoint Presentation</vt:lpstr>
      <vt:lpstr>Context-free languages and Pushdown Automata</vt:lpstr>
      <vt:lpstr>Pushdown Automata</vt:lpstr>
      <vt:lpstr>Non-CF Languages</vt:lpstr>
      <vt:lpstr>CF Languages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299</cp:revision>
  <cp:lastPrinted>2010-09-27T21:02:20Z</cp:lastPrinted>
  <dcterms:created xsi:type="dcterms:W3CDTF">2011-10-06T20:12:26Z</dcterms:created>
  <dcterms:modified xsi:type="dcterms:W3CDTF">2016-06-14T19:04:16Z</dcterms:modified>
</cp:coreProperties>
</file>