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5" name="Shape 15"/>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6" name="Shape 1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6" name="Shape 56"/>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11" name="Shape 11"/>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12" name="Shape 1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html5rocks.com/en/tutorials/internals/howbrowsers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311708" y="992766"/>
            <a:ext cx="8520600" cy="2736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Why you should take </a:t>
            </a:r>
            <a:r>
              <a:rPr lang="en-US" sz="4400">
                <a:latin typeface="Calibri"/>
                <a:ea typeface="Calibri"/>
                <a:cs typeface="Calibri"/>
                <a:sym typeface="Calibri"/>
              </a:rPr>
              <a:t>a</a:t>
            </a:r>
            <a:r>
              <a:rPr b="0" i="0" lang="en-US" sz="4400" u="none" cap="none" strike="noStrike">
                <a:solidFill>
                  <a:schemeClr val="dk1"/>
                </a:solidFill>
                <a:latin typeface="Calibri"/>
                <a:ea typeface="Calibri"/>
                <a:cs typeface="Calibri"/>
                <a:sym typeface="Calibri"/>
              </a:rPr>
              <a:t> </a:t>
            </a:r>
          </a:p>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Compilers course</a:t>
            </a:r>
          </a:p>
        </p:txBody>
      </p:sp>
      <p:sp>
        <p:nvSpPr>
          <p:cNvPr id="65" name="Shape 65"/>
          <p:cNvSpPr txBox="1"/>
          <p:nvPr>
            <p:ph idx="1" type="subTitle"/>
          </p:nvPr>
        </p:nvSpPr>
        <p:spPr>
          <a:xfrm>
            <a:off x="311700" y="3778819"/>
            <a:ext cx="8520600" cy="17340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888888"/>
              </a:buClr>
              <a:buSzPct val="25000"/>
              <a:buFont typeface="Arial"/>
              <a:buNone/>
            </a:pPr>
            <a:r>
              <a:rPr b="0" i="0" lang="en-US" sz="3200" u="none" cap="none" strike="noStrike">
                <a:solidFill>
                  <a:srgbClr val="888888"/>
                </a:solidFill>
                <a:latin typeface="Calibri"/>
                <a:ea typeface="Calibri"/>
                <a:cs typeface="Calibri"/>
                <a:sym typeface="Calibri"/>
              </a:rPr>
              <a:t>CMPT 379: Compilers</a:t>
            </a:r>
          </a:p>
          <a:p>
            <a:pPr indent="0" lvl="0" marL="0" marR="0" rtl="0" algn="ctr">
              <a:spcBef>
                <a:spcPts val="640"/>
              </a:spcBef>
              <a:buClr>
                <a:srgbClr val="888888"/>
              </a:buClr>
              <a:buSzPct val="25000"/>
              <a:buFont typeface="Arial"/>
              <a:buNone/>
            </a:pPr>
            <a:r>
              <a:rPr b="0" i="0" lang="en-US" sz="3200" u="none" cap="none" strike="noStrike">
                <a:solidFill>
                  <a:srgbClr val="888888"/>
                </a:solidFill>
                <a:latin typeface="Calibri"/>
                <a:ea typeface="Calibri"/>
                <a:cs typeface="Calibri"/>
                <a:sym typeface="Calibri"/>
              </a:rPr>
              <a:t>Instructor: Anoop Sarkar</a:t>
            </a:r>
          </a:p>
          <a:p>
            <a:pPr indent="0" lvl="0" marL="0" marR="0" rtl="0" algn="ctr">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66" name="Shape 66"/>
          <p:cNvSpPr/>
          <p:nvPr/>
        </p:nvSpPr>
        <p:spPr>
          <a:xfrm>
            <a:off x="5341325" y="548675"/>
            <a:ext cx="3491100" cy="510900"/>
          </a:xfrm>
          <a:prstGeom prst="roundRect">
            <a:avLst>
              <a:gd fmla="val 16667" name="adj"/>
            </a:avLst>
          </a:prstGeom>
          <a:solidFill>
            <a:srgbClr val="FFAB40"/>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lvl="0" rtl="0" algn="ctr">
              <a:spcBef>
                <a:spcPts val="0"/>
              </a:spcBef>
              <a:buClr>
                <a:schemeClr val="dk1"/>
              </a:buClr>
              <a:buSzPct val="25000"/>
              <a:buFont typeface="Times New Roman"/>
              <a:buNone/>
            </a:pPr>
            <a:r>
              <a:rPr lang="en-US" sz="2400">
                <a:solidFill>
                  <a:schemeClr val="dk1"/>
                </a:solidFill>
                <a:latin typeface="Calibri"/>
                <a:ea typeface="Calibri"/>
                <a:cs typeface="Calibri"/>
                <a:sym typeface="Calibri"/>
              </a:rPr>
              <a:t>IN1: Evangelize Compilers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21" name="Shape 12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6: The “software engineers” at your company have decided to redesign the entire code base to make it easier to add to the codebase. How do you ensure things do not get worse?</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Fire all the “software engineers”</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 and codegen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27" name="Shape 12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7: In order to remove a security hole in your Ruby on Rails website you have to make a set of non-trivial changes to the code to replace one idiom with another in your entire codebase.</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Fix it by hand. Hell, you only have about 10k lines of code for your whole site.</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 and codegen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593366"/>
            <a:ext cx="8520600" cy="763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Do you really know how programming languages work?</a:t>
            </a:r>
          </a:p>
        </p:txBody>
      </p:sp>
      <p:sp>
        <p:nvSpPr>
          <p:cNvPr id="133" name="Shape 133"/>
          <p:cNvSpPr txBox="1"/>
          <p:nvPr/>
        </p:nvSpPr>
        <p:spPr>
          <a:xfrm>
            <a:off x="1791366" y="2179052"/>
            <a:ext cx="5775159" cy="26776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void</a:t>
            </a:r>
          </a:p>
          <a:p>
            <a:pPr indent="0" lvl="0" marL="0" marR="0" rtl="0" algn="l">
              <a:spcBef>
                <a:spcPts val="0"/>
              </a:spcBef>
              <a:buSzPct val="25000"/>
              <a:buNone/>
            </a:pPr>
            <a:r>
              <a:rPr lang="en-US" sz="2400">
                <a:solidFill>
                  <a:schemeClr val="dk1"/>
                </a:solidFill>
                <a:latin typeface="Calibri"/>
                <a:ea typeface="Calibri"/>
                <a:cs typeface="Calibri"/>
                <a:sym typeface="Calibri"/>
              </a:rPr>
              <a:t>send (char *to, char *from, int count)</a:t>
            </a:r>
          </a:p>
          <a:p>
            <a:pPr indent="0" lvl="0" marL="0" marR="0" rtl="0" algn="l">
              <a:spcBef>
                <a:spcPts val="0"/>
              </a:spcBef>
              <a:buSzPct val="25000"/>
              <a:buNone/>
            </a:pPr>
            <a:r>
              <a:rPr lang="en-US" sz="2400">
                <a:solidFill>
                  <a:schemeClr val="dk1"/>
                </a:solidFill>
                <a:latin typeface="Calibri"/>
                <a:ea typeface="Calibri"/>
                <a:cs typeface="Calibri"/>
                <a:sym typeface="Calibri"/>
              </a:rPr>
              <a:t>{</a:t>
            </a:r>
          </a:p>
          <a:p>
            <a:pPr indent="0" lvl="0" marL="0" marR="0" rtl="0" algn="l">
              <a:spcBef>
                <a:spcPts val="0"/>
              </a:spcBef>
              <a:buSzPct val="25000"/>
              <a:buNone/>
            </a:pPr>
            <a:r>
              <a:rPr lang="en-US" sz="2400">
                <a:solidFill>
                  <a:schemeClr val="dk1"/>
                </a:solidFill>
                <a:latin typeface="Calibri"/>
                <a:ea typeface="Calibri"/>
                <a:cs typeface="Calibri"/>
                <a:sym typeface="Calibri"/>
              </a:rPr>
              <a:t>  	while (count-- &gt; 0)</a:t>
            </a:r>
          </a:p>
          <a:p>
            <a:pPr indent="0" lvl="0" marL="0" marR="0" rtl="0" algn="l">
              <a:spcBef>
                <a:spcPts val="0"/>
              </a:spcBef>
              <a:buSzPct val="25000"/>
              <a:buNone/>
            </a:pPr>
            <a:r>
              <a:rPr lang="en-US" sz="2400">
                <a:solidFill>
                  <a:schemeClr val="dk1"/>
                </a:solidFill>
                <a:latin typeface="Calibri"/>
                <a:ea typeface="Calibri"/>
                <a:cs typeface="Calibri"/>
                <a:sym typeface="Calibri"/>
              </a:rPr>
              <a:t>    		*to++ = *from++;</a:t>
            </a:r>
          </a:p>
          <a:p>
            <a:pPr indent="0" lvl="0" marL="0" marR="0" rtl="0" algn="l">
              <a:spcBef>
                <a:spcPts val="0"/>
              </a:spcBef>
              <a:buSzPct val="25000"/>
              <a:buNone/>
            </a:pPr>
            <a:r>
              <a:rPr lang="en-US" sz="2400">
                <a:solidFill>
                  <a:schemeClr val="dk1"/>
                </a:solidFill>
                <a:latin typeface="Calibri"/>
                <a:ea typeface="Calibri"/>
                <a:cs typeface="Calibri"/>
                <a:sym typeface="Calibri"/>
              </a:rPr>
              <a:t>}</a:t>
            </a:r>
          </a:p>
          <a:p>
            <a:pPr indent="0" lvl="0" marL="0" marR="0" rtl="0" algn="l">
              <a:spcBef>
                <a:spcPts val="0"/>
              </a:spcBef>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494631" y="427789"/>
            <a:ext cx="7593264" cy="600164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void</a:t>
            </a:r>
          </a:p>
          <a:p>
            <a:pPr indent="0" lvl="0" marL="0" marR="0" rtl="0" algn="l">
              <a:spcBef>
                <a:spcPts val="0"/>
              </a:spcBef>
              <a:buSzPct val="25000"/>
              <a:buNone/>
            </a:pPr>
            <a:r>
              <a:rPr lang="en-US" sz="2400">
                <a:solidFill>
                  <a:schemeClr val="dk1"/>
                </a:solidFill>
                <a:latin typeface="Calibri"/>
                <a:ea typeface="Calibri"/>
                <a:cs typeface="Calibri"/>
                <a:sym typeface="Calibri"/>
              </a:rPr>
              <a:t>send2 (char *to, char *from, int count)</a:t>
            </a:r>
          </a:p>
          <a:p>
            <a:pPr indent="0" lvl="0" marL="0" marR="0" rtl="0" algn="l">
              <a:spcBef>
                <a:spcPts val="0"/>
              </a:spcBef>
              <a:buSzPct val="25000"/>
              <a:buNone/>
            </a:pPr>
            <a:r>
              <a:rPr lang="en-US" sz="2400">
                <a:solidFill>
                  <a:schemeClr val="dk1"/>
                </a:solidFill>
                <a:latin typeface="Calibri"/>
                <a:ea typeface="Calibri"/>
                <a:cs typeface="Calibri"/>
                <a:sym typeface="Calibri"/>
              </a:rPr>
              <a:t>{</a:t>
            </a:r>
          </a:p>
          <a:p>
            <a:pPr indent="0" lvl="0" marL="0" marR="0" rtl="0" algn="l">
              <a:spcBef>
                <a:spcPts val="0"/>
              </a:spcBef>
              <a:buSzPct val="25000"/>
              <a:buNone/>
            </a:pPr>
            <a:r>
              <a:rPr lang="en-US" sz="2400">
                <a:solidFill>
                  <a:schemeClr val="dk1"/>
                </a:solidFill>
                <a:latin typeface="Calibri"/>
                <a:ea typeface="Calibri"/>
                <a:cs typeface="Calibri"/>
                <a:sym typeface="Calibri"/>
              </a:rPr>
              <a:t>  	int n = (count+7)/8;</a:t>
            </a:r>
          </a:p>
          <a:p>
            <a:pPr indent="0" lvl="0" marL="0" marR="0" rtl="0" algn="l">
              <a:spcBef>
                <a:spcPts val="0"/>
              </a:spcBef>
              <a:buSzPct val="25000"/>
              <a:buNone/>
            </a:pPr>
            <a:r>
              <a:rPr lang="en-US" sz="2400">
                <a:solidFill>
                  <a:schemeClr val="dk1"/>
                </a:solidFill>
                <a:latin typeface="Calibri"/>
                <a:ea typeface="Calibri"/>
                <a:cs typeface="Calibri"/>
                <a:sym typeface="Calibri"/>
              </a:rPr>
              <a:t>  	switch (count % 8) {</a:t>
            </a:r>
          </a:p>
          <a:p>
            <a:pPr indent="0" lvl="0" marL="0" marR="0" rtl="0" algn="l">
              <a:spcBef>
                <a:spcPts val="0"/>
              </a:spcBef>
              <a:buSzPct val="25000"/>
              <a:buNone/>
            </a:pPr>
            <a:r>
              <a:rPr lang="en-US" sz="2400">
                <a:solidFill>
                  <a:schemeClr val="dk1"/>
                </a:solidFill>
                <a:latin typeface="Calibri"/>
                <a:ea typeface="Calibri"/>
                <a:cs typeface="Calibri"/>
                <a:sym typeface="Calibri"/>
              </a:rPr>
              <a:t>  		case 0: while(n-- &gt; 0) {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7: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6: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5: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4: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3: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2:                  *to++ = *from++;</a:t>
            </a:r>
          </a:p>
          <a:p>
            <a:pPr indent="0" lvl="0" marL="0" marR="0" rtl="0" algn="l">
              <a:spcBef>
                <a:spcPts val="0"/>
              </a:spcBef>
              <a:buSzPct val="25000"/>
              <a:buNone/>
            </a:pPr>
            <a:r>
              <a:rPr lang="en-US" sz="2400">
                <a:solidFill>
                  <a:schemeClr val="dk1"/>
                </a:solidFill>
                <a:latin typeface="Calibri"/>
                <a:ea typeface="Calibri"/>
                <a:cs typeface="Calibri"/>
                <a:sym typeface="Calibri"/>
              </a:rPr>
              <a:t>  		case 1:                  *to++ = *from++;</a:t>
            </a:r>
          </a:p>
          <a:p>
            <a:pPr indent="0" lvl="0" marL="0" marR="0" rtl="0" algn="l">
              <a:spcBef>
                <a:spcPts val="0"/>
              </a:spcBef>
              <a:buSzPct val="25000"/>
              <a:buNone/>
            </a:pPr>
            <a:r>
              <a:rPr lang="en-US" sz="2400">
                <a:solidFill>
                  <a:schemeClr val="dk1"/>
                </a:solidFill>
                <a:latin typeface="Calibri"/>
                <a:ea typeface="Calibri"/>
                <a:cs typeface="Calibri"/>
                <a:sym typeface="Calibri"/>
              </a:rPr>
              <a:t>             }</a:t>
            </a:r>
          </a:p>
          <a:p>
            <a:pPr indent="0" lvl="0" marL="0" marR="0" rtl="0" algn="l">
              <a:spcBef>
                <a:spcPts val="0"/>
              </a:spcBef>
              <a:buSzPct val="25000"/>
              <a:buNone/>
            </a:pPr>
            <a:r>
              <a:rPr lang="en-US" sz="2400">
                <a:solidFill>
                  <a:schemeClr val="dk1"/>
                </a:solidFill>
                <a:latin typeface="Calibri"/>
                <a:ea typeface="Calibri"/>
                <a:cs typeface="Calibri"/>
                <a:sym typeface="Calibri"/>
              </a:rPr>
              <a:t>       }</a:t>
            </a:r>
          </a:p>
          <a:p>
            <a:pPr indent="0" lvl="0" marL="0" marR="0" rtl="0" algn="l">
              <a:spcBef>
                <a:spcPts val="0"/>
              </a:spcBef>
              <a:buSzPct val="25000"/>
              <a:buNone/>
            </a:pPr>
            <a:r>
              <a:rPr lang="en-US" sz="2400">
                <a:solidFill>
                  <a:schemeClr val="dk1"/>
                </a:solidFill>
                <a:latin typeface="Calibri"/>
                <a:ea typeface="Calibri"/>
                <a:cs typeface="Calibri"/>
                <a:sym typeface="Calibri"/>
              </a:rPr>
              <a:t>}</a:t>
            </a:r>
          </a:p>
        </p:txBody>
      </p:sp>
      <p:sp>
        <p:nvSpPr>
          <p:cNvPr id="139" name="Shape 139"/>
          <p:cNvSpPr txBox="1"/>
          <p:nvPr/>
        </p:nvSpPr>
        <p:spPr>
          <a:xfrm>
            <a:off x="2259264" y="5598433"/>
            <a:ext cx="4968026" cy="830996"/>
          </a:xfrm>
          <a:prstGeom prst="rect">
            <a:avLst/>
          </a:prstGeom>
          <a:solidFill>
            <a:schemeClr val="accent5"/>
          </a:solidFill>
          <a:ln>
            <a:noFill/>
          </a:ln>
        </p:spPr>
        <p:txBody>
          <a:bodyPr anchorCtr="0" anchor="t" bIns="45700" lIns="91425" rIns="91425" tIns="45700">
            <a:noAutofit/>
          </a:bodyPr>
          <a:lstStyle/>
          <a:p>
            <a:pPr indent="-457200" lvl="0" marL="457200" marR="0" rtl="0" algn="l">
              <a:spcBef>
                <a:spcPts val="0"/>
              </a:spcBef>
              <a:buClr>
                <a:schemeClr val="dk1"/>
              </a:buClr>
              <a:buSzPct val="100000"/>
              <a:buFont typeface="Calibri"/>
              <a:buAutoNum type="arabicPeriod"/>
            </a:pPr>
            <a:r>
              <a:rPr lang="en-US" sz="2400">
                <a:solidFill>
                  <a:schemeClr val="dk1"/>
                </a:solidFill>
                <a:latin typeface="Calibri"/>
                <a:ea typeface="Calibri"/>
                <a:cs typeface="Calibri"/>
                <a:sym typeface="Calibri"/>
              </a:rPr>
              <a:t>Is it valid C syntax? Will it compile?</a:t>
            </a:r>
          </a:p>
          <a:p>
            <a:pPr indent="-457200" lvl="0" marL="457200" marR="0" rtl="0" algn="l">
              <a:spcBef>
                <a:spcPts val="0"/>
              </a:spcBef>
              <a:buClr>
                <a:schemeClr val="dk1"/>
              </a:buClr>
              <a:buSzPct val="100000"/>
              <a:buFont typeface="Calibri"/>
              <a:buAutoNum type="arabicPeriod"/>
            </a:pPr>
            <a:r>
              <a:rPr lang="en-US" sz="2400">
                <a:solidFill>
                  <a:schemeClr val="dk1"/>
                </a:solidFill>
                <a:latin typeface="Calibri"/>
                <a:ea typeface="Calibri"/>
                <a:cs typeface="Calibri"/>
                <a:sym typeface="Calibri"/>
              </a:rPr>
              <a:t>What is it trying to accomplish?</a:t>
            </a:r>
          </a:p>
        </p:txBody>
      </p:sp>
      <p:sp>
        <p:nvSpPr>
          <p:cNvPr id="140" name="Shape 140"/>
          <p:cNvSpPr txBox="1"/>
          <p:nvPr/>
        </p:nvSpPr>
        <p:spPr>
          <a:xfrm>
            <a:off x="2259264" y="196956"/>
            <a:ext cx="6429915" cy="461664"/>
          </a:xfrm>
          <a:prstGeom prst="rect">
            <a:avLst/>
          </a:prstGeom>
          <a:solidFill>
            <a:schemeClr val="accent5"/>
          </a:solid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Different version of </a:t>
            </a:r>
            <a:r>
              <a:rPr b="1" lang="en-US" sz="2400">
                <a:solidFill>
                  <a:schemeClr val="dk1"/>
                </a:solidFill>
                <a:latin typeface="Calibri"/>
                <a:ea typeface="Calibri"/>
                <a:cs typeface="Calibri"/>
                <a:sym typeface="Calibri"/>
              </a:rPr>
              <a:t>send </a:t>
            </a:r>
            <a:r>
              <a:rPr lang="en-US" sz="2400">
                <a:solidFill>
                  <a:schemeClr val="dk1"/>
                </a:solidFill>
                <a:latin typeface="Calibri"/>
                <a:ea typeface="Calibri"/>
                <a:cs typeface="Calibri"/>
                <a:sym typeface="Calibri"/>
              </a:rPr>
              <a:t>with the same semantics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Reason why </a:t>
            </a:r>
            <a:r>
              <a:rPr b="1" i="0" lang="en-US" sz="4400" u="none" cap="none" strike="noStrike">
                <a:solidFill>
                  <a:schemeClr val="dk1"/>
                </a:solidFill>
                <a:latin typeface="Calibri"/>
                <a:ea typeface="Calibri"/>
                <a:cs typeface="Calibri"/>
                <a:sym typeface="Calibri"/>
              </a:rPr>
              <a:t>send2</a:t>
            </a:r>
            <a:r>
              <a:rPr b="0" i="0" lang="en-US" sz="4400" u="none" cap="none" strike="noStrike">
                <a:solidFill>
                  <a:schemeClr val="dk1"/>
                </a:solidFill>
                <a:latin typeface="Calibri"/>
                <a:ea typeface="Calibri"/>
                <a:cs typeface="Calibri"/>
                <a:sym typeface="Calibri"/>
              </a:rPr>
              <a:t> works</a:t>
            </a:r>
          </a:p>
        </p:txBody>
      </p:sp>
      <p:sp>
        <p:nvSpPr>
          <p:cNvPr id="146" name="Shape 14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If you examine the C language specification for the language syntax specification,</a:t>
            </a:r>
          </a:p>
          <a:p>
            <a:pPr indent="-342900" lvl="0" marL="342900" marR="0" rtl="0" algn="l">
              <a:lnSpc>
                <a:spcPct val="80000"/>
              </a:lnSpc>
              <a:spcBef>
                <a:spcPts val="448"/>
              </a:spcBef>
              <a:spcAft>
                <a:spcPts val="0"/>
              </a:spcAft>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ct val="25000"/>
              <a:buFont typeface="Arial"/>
              <a:buNone/>
            </a:pPr>
            <a:r>
              <a:rPr b="0" i="0" lang="en-US" sz="1960" u="none" cap="none" strike="noStrike">
                <a:solidFill>
                  <a:schemeClr val="dk1"/>
                </a:solidFill>
                <a:latin typeface="Calibri"/>
                <a:ea typeface="Calibri"/>
                <a:cs typeface="Calibri"/>
                <a:sym typeface="Calibri"/>
              </a:rPr>
              <a:t>selection_statement -&gt; SWITCH '(' expression ')' statement</a:t>
            </a:r>
          </a:p>
          <a:p>
            <a:pPr indent="-342900" lvl="0" marL="342900" marR="0" rtl="0" algn="l">
              <a:lnSpc>
                <a:spcPct val="80000"/>
              </a:lnSpc>
              <a:spcBef>
                <a:spcPts val="448"/>
              </a:spcBef>
              <a:spcAft>
                <a:spcPts val="0"/>
              </a:spcAft>
              <a:buClr>
                <a:schemeClr val="dk1"/>
              </a:buClr>
              <a:buSzPct val="25000"/>
              <a:buFont typeface="Arial"/>
              <a:buNone/>
            </a:pPr>
            <a:r>
              <a:t/>
            </a:r>
            <a:endParaRPr b="0" i="0" sz="224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ct val="25000"/>
              <a:buFont typeface="Arial"/>
              <a:buNone/>
            </a:pPr>
            <a:r>
              <a:rPr b="0" i="0" lang="en-US" sz="1960" u="none" cap="none" strike="noStrike">
                <a:solidFill>
                  <a:schemeClr val="dk1"/>
                </a:solidFill>
                <a:latin typeface="Calibri"/>
                <a:ea typeface="Calibri"/>
                <a:cs typeface="Calibri"/>
                <a:sym typeface="Calibri"/>
              </a:rPr>
              <a:t>iteration_statement -&gt; WHILE '(' expression ')' statement  </a:t>
            </a:r>
          </a:p>
          <a:p>
            <a:pPr indent="-228600" lvl="2" marL="1143000" marR="0" rtl="0" algn="l">
              <a:lnSpc>
                <a:spcPct val="80000"/>
              </a:lnSpc>
              <a:spcBef>
                <a:spcPts val="397"/>
              </a:spcBef>
              <a:spcAft>
                <a:spcPts val="0"/>
              </a:spcAft>
              <a:buClr>
                <a:schemeClr val="dk1"/>
              </a:buClr>
              <a:buSzPct val="25000"/>
              <a:buFont typeface="Arial"/>
              <a:buNone/>
            </a:pPr>
            <a:r>
              <a:rPr b="0" i="0" lang="en-US" sz="1679" u="none" cap="none" strike="noStrike">
                <a:solidFill>
                  <a:schemeClr val="dk1"/>
                </a:solidFill>
                <a:latin typeface="Calibri"/>
                <a:ea typeface="Calibri"/>
                <a:cs typeface="Calibri"/>
                <a:sym typeface="Calibri"/>
              </a:rPr>
              <a:t>                                        </a:t>
            </a:r>
            <a:r>
              <a:rPr b="0" i="0" lang="en-US" sz="1987" u="none" cap="none" strike="noStrike">
                <a:solidFill>
                  <a:schemeClr val="dk1"/>
                </a:solidFill>
                <a:latin typeface="Calibri"/>
                <a:ea typeface="Calibri"/>
                <a:cs typeface="Calibri"/>
                <a:sym typeface="Calibri"/>
              </a:rPr>
              <a:t>| DO statement WHILE '(' expression ')' ';'</a:t>
            </a:r>
          </a:p>
          <a:p>
            <a:pPr indent="-342900" lvl="0" marL="342900" marR="0" rtl="0" algn="l">
              <a:lnSpc>
                <a:spcPct val="80000"/>
              </a:lnSpc>
              <a:spcBef>
                <a:spcPts val="448"/>
              </a:spcBef>
              <a:spcAft>
                <a:spcPts val="0"/>
              </a:spcAft>
              <a:buClr>
                <a:schemeClr val="dk1"/>
              </a:buClr>
              <a:buSzPct val="25000"/>
              <a:buFont typeface="Arial"/>
              <a:buNone/>
            </a:pPr>
            <a:r>
              <a:t/>
            </a:r>
            <a:endParaRPr b="0" i="0" sz="224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ct val="25000"/>
              <a:buFont typeface="Arial"/>
              <a:buNone/>
            </a:pPr>
            <a:r>
              <a:rPr b="0" i="0" lang="en-US" sz="1960" u="none" cap="none" strike="noStrike">
                <a:solidFill>
                  <a:schemeClr val="dk1"/>
                </a:solidFill>
                <a:latin typeface="Calibri"/>
                <a:ea typeface="Calibri"/>
                <a:cs typeface="Calibri"/>
                <a:sym typeface="Calibri"/>
              </a:rPr>
              <a:t>statement -&gt; labeled_statement</a:t>
            </a:r>
          </a:p>
          <a:p>
            <a:pPr indent="-342900" lvl="0" marL="342900" marR="0" rtl="0" algn="l">
              <a:lnSpc>
                <a:spcPct val="80000"/>
              </a:lnSpc>
              <a:spcBef>
                <a:spcPts val="448"/>
              </a:spcBef>
              <a:spcAft>
                <a:spcPts val="0"/>
              </a:spcAft>
              <a:buClr>
                <a:schemeClr val="dk1"/>
              </a:buClr>
              <a:buSzPct val="25000"/>
              <a:buFont typeface="Arial"/>
              <a:buNone/>
            </a:pPr>
            <a:r>
              <a:t/>
            </a:r>
            <a:endParaRPr b="0" i="0" sz="2240" u="none" cap="none" strike="noStrike">
              <a:solidFill>
                <a:schemeClr val="dk1"/>
              </a:solidFill>
              <a:latin typeface="Calibri"/>
              <a:ea typeface="Calibri"/>
              <a:cs typeface="Calibri"/>
              <a:sym typeface="Calibri"/>
            </a:endParaRPr>
          </a:p>
          <a:p>
            <a:pPr indent="-285750" lvl="1" marL="742950" marR="0" rtl="0" algn="l">
              <a:lnSpc>
                <a:spcPct val="80000"/>
              </a:lnSpc>
              <a:spcBef>
                <a:spcPts val="392"/>
              </a:spcBef>
              <a:spcAft>
                <a:spcPts val="0"/>
              </a:spcAft>
              <a:buClr>
                <a:schemeClr val="dk1"/>
              </a:buClr>
              <a:buSzPct val="25000"/>
              <a:buFont typeface="Arial"/>
              <a:buNone/>
            </a:pPr>
            <a:r>
              <a:rPr b="0" i="0" lang="en-US" sz="1960" u="none" cap="none" strike="noStrike">
                <a:solidFill>
                  <a:schemeClr val="dk1"/>
                </a:solidFill>
                <a:latin typeface="Calibri"/>
                <a:ea typeface="Calibri"/>
                <a:cs typeface="Calibri"/>
                <a:sym typeface="Calibri"/>
              </a:rPr>
              <a:t>labeled_statement -&gt; CASE constant_expression ':' statement</a:t>
            </a:r>
          </a:p>
          <a:p>
            <a:pPr indent="-285750" lvl="1" marL="742950" marR="0" rtl="0" algn="l">
              <a:lnSpc>
                <a:spcPct val="80000"/>
              </a:lnSpc>
              <a:spcBef>
                <a:spcPts val="392"/>
              </a:spcBef>
              <a:spcAft>
                <a:spcPts val="0"/>
              </a:spcAft>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dk1"/>
              </a:buClr>
              <a:buSzPct val="100000"/>
              <a:buFont typeface="Arial"/>
              <a:buChar char="•"/>
            </a:pPr>
            <a:r>
              <a:rPr b="1" i="0" lang="en-US" sz="2400" u="none" cap="none" strike="noStrike">
                <a:solidFill>
                  <a:schemeClr val="dk1"/>
                </a:solidFill>
                <a:latin typeface="Calibri"/>
                <a:ea typeface="Calibri"/>
                <a:cs typeface="Calibri"/>
                <a:sym typeface="Calibri"/>
              </a:rPr>
              <a:t>send2</a:t>
            </a:r>
            <a:r>
              <a:rPr b="0" i="0" lang="en-US" sz="2400" u="none" cap="none" strike="noStrike">
                <a:solidFill>
                  <a:schemeClr val="dk1"/>
                </a:solidFill>
                <a:latin typeface="Calibri"/>
                <a:ea typeface="Calibri"/>
                <a:cs typeface="Calibri"/>
                <a:sym typeface="Calibri"/>
              </a:rPr>
              <a:t> is faster than </a:t>
            </a:r>
            <a:r>
              <a:rPr b="1" i="0" lang="en-US" sz="2400" u="none" cap="none" strike="noStrike">
                <a:solidFill>
                  <a:schemeClr val="dk1"/>
                </a:solidFill>
                <a:latin typeface="Calibri"/>
                <a:ea typeface="Calibri"/>
                <a:cs typeface="Calibri"/>
                <a:sym typeface="Calibri"/>
              </a:rPr>
              <a:t>send</a:t>
            </a:r>
            <a:r>
              <a:rPr b="0" i="0" lang="en-US" sz="2400" u="none" cap="none" strike="noStrike">
                <a:solidFill>
                  <a:schemeClr val="dk1"/>
                </a:solidFill>
                <a:latin typeface="Calibri"/>
                <a:ea typeface="Calibri"/>
                <a:cs typeface="Calibri"/>
                <a:sym typeface="Calibri"/>
              </a:rPr>
              <a:t> on some CPUs. Why?</a:t>
            </a:r>
          </a:p>
          <a:p>
            <a:pPr indent="-342900" lvl="0" marL="342900" marR="0" rtl="0" algn="l">
              <a:lnSpc>
                <a:spcPct val="80000"/>
              </a:lnSpc>
              <a:spcBef>
                <a:spcPts val="448"/>
              </a:spcBef>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Why should you take Compilers?</a:t>
            </a:r>
          </a:p>
        </p:txBody>
      </p:sp>
      <p:sp>
        <p:nvSpPr>
          <p:cNvPr id="152" name="Shape 15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If you want to be a good programmer</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How does your code get converted into executable blobs</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If you want to design and implement “little” programming languages or “big” ones</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Special purpose programming: for graphics, AI, etc.</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 Because you want your CS education to matter</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You don’t want the hardest course you took to be Social Implications of CS, do you?</a:t>
            </a:r>
          </a:p>
          <a:p>
            <a:pPr indent="-342900" lvl="0" marL="342900" marR="0" rtl="0" algn="l">
              <a:lnSpc>
                <a:spcPct val="80000"/>
              </a:lnSpc>
              <a:spcBef>
                <a:spcPts val="592"/>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Learn about software engineering that isn’t boring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Answers to questions you always wondered about</a:t>
            </a:r>
          </a:p>
        </p:txBody>
      </p:sp>
      <p:sp>
        <p:nvSpPr>
          <p:cNvPr id="158" name="Shape 158"/>
          <p:cNvSpPr txBox="1"/>
          <p:nvPr>
            <p:ph idx="1" type="body"/>
          </p:nvPr>
        </p:nvSpPr>
        <p:spPr>
          <a:xfrm>
            <a:off x="457200" y="1600200"/>
            <a:ext cx="8229600" cy="4790841"/>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What kind of parser does the compiler for language X use? </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Google it: Python uses LL(1) – what does that mean?</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Why is LR better than LL – what in hell is that?</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What is an abstract syntax tree?</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What is Apple’s (or MS or Google) strategy for the next 5-10 years?</a:t>
            </a:r>
          </a:p>
          <a:p>
            <a:pPr indent="-285750" lvl="1" marL="742950" marR="0" rtl="0" algn="l">
              <a:lnSpc>
                <a:spcPct val="80000"/>
              </a:lnSpc>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What is Clang?</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How does Google debug complex C++ code?</a:t>
            </a:r>
          </a:p>
          <a:p>
            <a:pPr indent="-285750" lvl="1" marL="742950" marR="0" rtl="0" algn="l">
              <a:lnSpc>
                <a:spcPct val="80000"/>
              </a:lnSpc>
              <a:spcBef>
                <a:spcPts val="518"/>
              </a:spcBef>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Answer: they modify the compiler, in fact they use Clang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Answers to questions you always wondered about</a:t>
            </a:r>
          </a:p>
        </p:txBody>
      </p:sp>
      <p:sp>
        <p:nvSpPr>
          <p:cNvPr id="164" name="Shape 164"/>
          <p:cNvSpPr txBox="1"/>
          <p:nvPr>
            <p:ph idx="1" type="body"/>
          </p:nvPr>
        </p:nvSpPr>
        <p:spPr>
          <a:xfrm>
            <a:off x="457200" y="1600200"/>
            <a:ext cx="8229600" cy="479084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What is at the core of modern web browsers?</a:t>
            </a:r>
          </a:p>
          <a:p>
            <a:pPr indent="-285750" lvl="1" marL="742950" marR="0" rtl="0" algn="l">
              <a:spcBef>
                <a:spcPts val="476"/>
              </a:spcBef>
              <a:spcAft>
                <a:spcPts val="0"/>
              </a:spcAft>
              <a:buClr>
                <a:schemeClr val="dk1"/>
              </a:buClr>
              <a:buSzPct val="99083"/>
              <a:buFont typeface="Arial"/>
              <a:buChar char="–"/>
            </a:pPr>
            <a:r>
              <a:rPr b="0" i="0" lang="en-US" sz="2378" u="sng" cap="none" strike="noStrike">
                <a:solidFill>
                  <a:schemeClr val="hlink"/>
                </a:solidFill>
                <a:latin typeface="Calibri"/>
                <a:ea typeface="Calibri"/>
                <a:cs typeface="Calibri"/>
                <a:sym typeface="Calibri"/>
                <a:hlinkClick r:id="rId3"/>
              </a:rPr>
              <a:t>http://www.html5rocks.com/en/tutorials/internals/howbrowserswork/</a:t>
            </a:r>
          </a:p>
          <a:p>
            <a:pPr indent="-285750" lvl="1" marL="742950" marR="0" rtl="0" algn="l">
              <a:spcBef>
                <a:spcPts val="476"/>
              </a:spcBef>
              <a:spcAft>
                <a:spcPts val="0"/>
              </a:spcAft>
              <a:buClr>
                <a:schemeClr val="dk1"/>
              </a:buClr>
              <a:buSzPct val="99083"/>
              <a:buFont typeface="Arial"/>
              <a:buChar char="–"/>
            </a:pPr>
            <a:r>
              <a:rPr b="0" i="0" lang="en-US" sz="2378" u="none" cap="none" strike="noStrike">
                <a:solidFill>
                  <a:schemeClr val="dk1"/>
                </a:solidFill>
                <a:latin typeface="Calibri"/>
                <a:ea typeface="Calibri"/>
                <a:cs typeface="Calibri"/>
                <a:sym typeface="Calibri"/>
              </a:rPr>
              <a:t>You guessed it: browsers at their core do lexing &amp; parsing</a:t>
            </a:r>
          </a:p>
          <a:p>
            <a:pPr indent="-342900" lvl="0" marL="342900" marR="0" rtl="0" algn="l">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Who should optimize code: programmer or compiler? </a:t>
            </a:r>
          </a:p>
          <a:p>
            <a:pPr indent="-285750" lvl="1" marL="742950" marR="0" rtl="0" algn="l">
              <a:spcBef>
                <a:spcPts val="518"/>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What kind of optimization can be done automatically?</a:t>
            </a:r>
          </a:p>
          <a:p>
            <a:pPr indent="-342900" lvl="0" marL="342900" marR="0" rtl="0" algn="l">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You thought formal languages were cool but useless</a:t>
            </a:r>
          </a:p>
          <a:p>
            <a:pPr indent="-285750" lvl="1" marL="742950" marR="0" rtl="0" algn="l">
              <a:spcBef>
                <a:spcPts val="518"/>
              </a:spcBef>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Beautiful theory leads to fast and clean code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593366"/>
            <a:ext cx="8520600" cy="763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Education ≠ Real Life?</a:t>
            </a:r>
          </a:p>
        </p:txBody>
      </p:sp>
      <p:sp>
        <p:nvSpPr>
          <p:cNvPr id="170" name="Shape 170"/>
          <p:cNvSpPr txBox="1"/>
          <p:nvPr/>
        </p:nvSpPr>
        <p:spPr>
          <a:xfrm>
            <a:off x="737937" y="1417637"/>
            <a:ext cx="7624729" cy="4524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Where: TASC1 9204</a:t>
            </a:r>
          </a:p>
          <a:p>
            <a:pPr indent="0" lvl="0" marL="0" marR="0" rtl="0" algn="l">
              <a:spcBef>
                <a:spcPts val="0"/>
              </a:spcBef>
              <a:buSzPct val="25000"/>
              <a:buNone/>
            </a:pPr>
            <a:r>
              <a:rPr lang="en-US" sz="1800">
                <a:solidFill>
                  <a:schemeClr val="dk1"/>
                </a:solidFill>
                <a:latin typeface="Calibri"/>
                <a:ea typeface="Calibri"/>
                <a:cs typeface="Calibri"/>
                <a:sym typeface="Calibri"/>
              </a:rPr>
              <a:t>When: Tuesday, April 13, 2010 @ 1:00 PM</a:t>
            </a:r>
          </a:p>
          <a:p>
            <a:pPr indent="0" lvl="0" marL="0" marR="0" rtl="0" algn="l">
              <a:spcBef>
                <a:spcPts val="0"/>
              </a:spcBef>
              <a:buSzPct val="25000"/>
              <a:buNone/>
            </a:pPr>
            <a:r>
              <a:rPr lang="en-US" sz="1800">
                <a:solidFill>
                  <a:schemeClr val="dk1"/>
                </a:solidFill>
                <a:latin typeface="Calibri"/>
                <a:ea typeface="Calibri"/>
                <a:cs typeface="Calibri"/>
                <a:sym typeface="Calibri"/>
              </a:rPr>
              <a:t> Who: Andrew Brownsword, Chief Architect from Electronic Arts BlackBox</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Talk info:</a:t>
            </a:r>
          </a:p>
          <a:p>
            <a:pPr indent="0" lvl="0" marL="0" marR="0" rtl="0" algn="l">
              <a:spcBef>
                <a:spcPts val="0"/>
              </a:spcBef>
              <a:buSzPct val="25000"/>
              <a:buNone/>
            </a:pPr>
            <a:r>
              <a:rPr lang="en-US" sz="1800">
                <a:solidFill>
                  <a:schemeClr val="dk1"/>
                </a:solidFill>
                <a:latin typeface="Calibri"/>
                <a:ea typeface="Calibri"/>
                <a:cs typeface="Calibri"/>
                <a:sym typeface="Calibri"/>
              </a:rPr>
              <a:t>------------------------------------------------------------------</a:t>
            </a:r>
          </a:p>
          <a:p>
            <a:pPr indent="0" lvl="0" marL="0" marR="0" rtl="0" algn="l">
              <a:spcBef>
                <a:spcPts val="0"/>
              </a:spcBef>
              <a:buSzPct val="25000"/>
              <a:buNone/>
            </a:pPr>
            <a:r>
              <a:rPr lang="en-US" sz="1800">
                <a:solidFill>
                  <a:schemeClr val="dk1"/>
                </a:solidFill>
                <a:latin typeface="Calibri"/>
                <a:ea typeface="Calibri"/>
                <a:cs typeface="Calibri"/>
                <a:sym typeface="Calibri"/>
              </a:rPr>
              <a:t>Trajectories in Computing</a:t>
            </a:r>
          </a:p>
          <a:p>
            <a:pPr indent="0" lvl="0" marL="0" marR="0" rtl="0" algn="l">
              <a:spcBef>
                <a:spcPts val="0"/>
              </a:spcBef>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Andrew looks at where computer hardware has been, how it has evolved to the</a:t>
            </a:r>
          </a:p>
          <a:p>
            <a:pPr indent="0" lvl="0" marL="0" marR="0" rtl="0" algn="l">
              <a:spcBef>
                <a:spcPts val="0"/>
              </a:spcBef>
              <a:buSzPct val="25000"/>
              <a:buNone/>
            </a:pPr>
            <a:r>
              <a:rPr lang="en-US" sz="1800">
                <a:solidFill>
                  <a:schemeClr val="dk1"/>
                </a:solidFill>
                <a:latin typeface="Calibri"/>
                <a:ea typeface="Calibri"/>
                <a:cs typeface="Calibri"/>
                <a:sym typeface="Calibri"/>
              </a:rPr>
              <a:t>present day, where it will go next, and what might happen after that. Along</a:t>
            </a:r>
          </a:p>
          <a:p>
            <a:pPr indent="0" lvl="0" marL="0" marR="0" rtl="0" algn="l">
              <a:spcBef>
                <a:spcPts val="0"/>
              </a:spcBef>
              <a:buSzPct val="25000"/>
              <a:buNone/>
            </a:pPr>
            <a:r>
              <a:rPr lang="en-US" sz="1800">
                <a:solidFill>
                  <a:schemeClr val="dk1"/>
                </a:solidFill>
                <a:latin typeface="Calibri"/>
                <a:ea typeface="Calibri"/>
                <a:cs typeface="Calibri"/>
                <a:sym typeface="Calibri"/>
              </a:rPr>
              <a:t>side the hardware trajectory he considers where programming has come from,</a:t>
            </a:r>
          </a:p>
          <a:p>
            <a:pPr indent="0" lvl="0" marL="0" marR="0" rtl="0" algn="l">
              <a:spcBef>
                <a:spcPts val="0"/>
              </a:spcBef>
              <a:buSzPct val="25000"/>
              <a:buNone/>
            </a:pPr>
            <a:r>
              <a:rPr lang="en-US" sz="1800">
                <a:solidFill>
                  <a:schemeClr val="dk1"/>
                </a:solidFill>
                <a:latin typeface="Calibri"/>
                <a:ea typeface="Calibri"/>
                <a:cs typeface="Calibri"/>
                <a:sym typeface="Calibri"/>
              </a:rPr>
              <a:t>where it has gone, and where it needs to go now and into the future. His</a:t>
            </a:r>
          </a:p>
          <a:p>
            <a:pPr indent="0" lvl="0" marL="0" marR="0" rtl="0" algn="l">
              <a:spcBef>
                <a:spcPts val="0"/>
              </a:spcBef>
              <a:buSzPct val="25000"/>
              <a:buNone/>
            </a:pPr>
            <a:r>
              <a:rPr lang="en-US" sz="1800">
                <a:solidFill>
                  <a:schemeClr val="dk1"/>
                </a:solidFill>
                <a:latin typeface="Calibri"/>
                <a:ea typeface="Calibri"/>
                <a:cs typeface="Calibri"/>
                <a:sym typeface="Calibri"/>
              </a:rPr>
              <a:t>perspective is solidly that of a practical and pragmatic industry software</a:t>
            </a:r>
          </a:p>
          <a:p>
            <a:pPr indent="0" lvl="0" marL="0" marR="0" rtl="0" algn="l">
              <a:spcBef>
                <a:spcPts val="0"/>
              </a:spcBef>
              <a:buSzPct val="25000"/>
              <a:buNone/>
            </a:pPr>
            <a:r>
              <a:rPr lang="en-US" sz="1800">
                <a:solidFill>
                  <a:schemeClr val="dk1"/>
                </a:solidFill>
                <a:latin typeface="Calibri"/>
                <a:ea typeface="Calibri"/>
                <a:cs typeface="Calibri"/>
                <a:sym typeface="Calibri"/>
              </a:rPr>
              <a:t>engineer, and his goal is to shamelessly interest everyone in how to help</a:t>
            </a:r>
          </a:p>
          <a:p>
            <a:pPr indent="0" lvl="0" marL="0" marR="0" rtl="0" algn="l">
              <a:spcBef>
                <a:spcPts val="0"/>
              </a:spcBef>
              <a:buSzPct val="25000"/>
              <a:buNone/>
            </a:pPr>
            <a:r>
              <a:rPr lang="en-US" sz="1800">
                <a:solidFill>
                  <a:schemeClr val="dk1"/>
                </a:solidFill>
                <a:latin typeface="Calibri"/>
                <a:ea typeface="Calibri"/>
                <a:cs typeface="Calibri"/>
                <a:sym typeface="Calibri"/>
              </a:rPr>
              <a:t>make his work easier in the future.</a:t>
            </a:r>
          </a:p>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71" name="Shape 171"/>
          <p:cNvSpPr txBox="1"/>
          <p:nvPr/>
        </p:nvSpPr>
        <p:spPr>
          <a:xfrm>
            <a:off x="173789" y="5727792"/>
            <a:ext cx="8757853" cy="954106"/>
          </a:xfrm>
          <a:prstGeom prst="rect">
            <a:avLst/>
          </a:prstGeom>
          <a:solidFill>
            <a:schemeClr val="accent5"/>
          </a:solid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Quote from Andrew: “I wish I had taken Compilers during my undergrad degree.”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723481" y="2300298"/>
            <a:ext cx="7411663" cy="224676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 “I talked about the compilers project at almost every interview I've had. “</a:t>
            </a:r>
          </a:p>
          <a:p>
            <a:pPr indent="0" lvl="0" marL="0" marR="0" rtl="0" algn="l">
              <a:spcBef>
                <a:spcPts val="0"/>
              </a:spcBef>
              <a:buNone/>
            </a:pPr>
            <a:r>
              <a:t/>
            </a:r>
            <a:endParaRPr sz="2800">
              <a:solidFill>
                <a:schemeClr val="dk1"/>
              </a:solidFill>
              <a:latin typeface="Calibri"/>
              <a:ea typeface="Calibri"/>
              <a:cs typeface="Calibri"/>
              <a:sym typeface="Calibri"/>
            </a:endParaRPr>
          </a:p>
          <a:p>
            <a:pPr indent="0" lvl="0" marL="0" marR="0" rtl="0" algn="l">
              <a:spcBef>
                <a:spcPts val="0"/>
              </a:spcBef>
              <a:buSzPct val="25000"/>
              <a:buNone/>
            </a:pPr>
            <a:r>
              <a:rPr lang="en-US" sz="2800">
                <a:solidFill>
                  <a:schemeClr val="dk1"/>
                </a:solidFill>
                <a:latin typeface="Calibri"/>
                <a:ea typeface="Calibri"/>
                <a:cs typeface="Calibri"/>
                <a:sym typeface="Calibri"/>
              </a:rPr>
              <a:t>	-- Student who took CMPT 379 in Fall 2011</a:t>
            </a:r>
          </a:p>
          <a:p>
            <a:pPr indent="0" lvl="0" marL="0" marR="0" rtl="0" algn="l">
              <a:spcBef>
                <a:spcPts val="0"/>
              </a:spcBef>
              <a:buSzPct val="25000"/>
              <a:buNone/>
            </a:pPr>
            <a:r>
              <a:rPr lang="en-US" sz="2800">
                <a:solidFill>
                  <a:schemeClr val="dk1"/>
                </a:solidFill>
                <a:latin typeface="Calibri"/>
                <a:ea typeface="Calibri"/>
                <a:cs typeface="Calibri"/>
                <a:sym typeface="Calibri"/>
              </a:rPr>
              <a:t>		(now employed in the Bay Area)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nvSpPr>
        <p:spPr>
          <a:xfrm>
            <a:off x="819945" y="2194058"/>
            <a:ext cx="7608617"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3200" u="none" cap="none" strike="noStrike">
                <a:solidFill>
                  <a:schemeClr val="dk1"/>
                </a:solidFill>
                <a:latin typeface="Calibri"/>
                <a:ea typeface="Calibri"/>
                <a:cs typeface="Calibri"/>
                <a:sym typeface="Calibri"/>
              </a:rPr>
              <a:t>“</a:t>
            </a:r>
            <a:r>
              <a:rPr b="0" i="0" lang="en-US" sz="3200" u="none" cap="none" strike="noStrike">
                <a:solidFill>
                  <a:srgbClr val="1F497D"/>
                </a:solidFill>
                <a:latin typeface="Calibri"/>
                <a:ea typeface="Calibri"/>
                <a:cs typeface="Calibri"/>
                <a:sym typeface="Calibri"/>
              </a:rPr>
              <a:t>If you don't know how compilers work, then you don't know how computers work</a:t>
            </a:r>
            <a:r>
              <a:rPr b="0" i="0" lang="en-US" sz="3200" u="none" cap="none" strike="noStrike">
                <a:solidFill>
                  <a:schemeClr val="dk1"/>
                </a:solidFill>
                <a:latin typeface="Calibri"/>
                <a:ea typeface="Calibri"/>
                <a:cs typeface="Calibri"/>
                <a:sym typeface="Calibri"/>
              </a:rPr>
              <a:t>.”</a:t>
            </a:r>
          </a:p>
        </p:txBody>
      </p:sp>
      <p:sp>
        <p:nvSpPr>
          <p:cNvPr id="72" name="Shape 72"/>
          <p:cNvSpPr txBox="1"/>
          <p:nvPr/>
        </p:nvSpPr>
        <p:spPr>
          <a:xfrm>
            <a:off x="819945" y="3979512"/>
            <a:ext cx="7608617"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a:t>
            </a:r>
            <a:r>
              <a:rPr lang="en-US" sz="3200">
                <a:solidFill>
                  <a:srgbClr val="1F497D"/>
                </a:solidFill>
                <a:latin typeface="Calibri"/>
                <a:ea typeface="Calibri"/>
                <a:cs typeface="Calibri"/>
                <a:sym typeface="Calibri"/>
              </a:rPr>
              <a:t>If you're not 100% sure whether you know how compilers work, then you don't know how they work</a:t>
            </a:r>
            <a:r>
              <a:rPr lang="en-US" sz="3200">
                <a:solidFill>
                  <a:schemeClr val="dk1"/>
                </a:solidFill>
                <a:latin typeface="Calibri"/>
                <a:ea typeface="Calibri"/>
                <a:cs typeface="Calibri"/>
                <a:sym typeface="Calibri"/>
              </a:rPr>
              <a:t>.”</a:t>
            </a:r>
          </a:p>
        </p:txBody>
      </p:sp>
      <p:sp>
        <p:nvSpPr>
          <p:cNvPr id="73" name="Shape 73"/>
          <p:cNvSpPr txBox="1"/>
          <p:nvPr/>
        </p:nvSpPr>
        <p:spPr>
          <a:xfrm>
            <a:off x="200647" y="546550"/>
            <a:ext cx="8814733"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Rich Programmer Food, Steve Yegge (Google)</a:t>
            </a:r>
          </a:p>
          <a:p>
            <a:pPr indent="0" lvl="0" marL="0" marR="0" rtl="0" algn="l">
              <a:spcBef>
                <a:spcPts val="0"/>
              </a:spcBef>
              <a:buSzPct val="25000"/>
              <a:buNone/>
            </a:pPr>
            <a:r>
              <a:rPr lang="en-US" sz="2400">
                <a:solidFill>
                  <a:schemeClr val="dk1"/>
                </a:solidFill>
                <a:latin typeface="Calibri"/>
                <a:ea typeface="Calibri"/>
                <a:cs typeface="Calibri"/>
                <a:sym typeface="Calibri"/>
              </a:rPr>
              <a:t>http://steve-yegge.blogspot.ca/2007/06/rich-programmer-food.html</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791522" y="1436854"/>
            <a:ext cx="7608617" cy="255454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182" name="Shape 182"/>
          <p:cNvSpPr txBox="1"/>
          <p:nvPr>
            <p:ph type="title"/>
          </p:nvPr>
        </p:nvSpPr>
        <p:spPr>
          <a:xfrm>
            <a:off x="311700" y="593366"/>
            <a:ext cx="8520600" cy="763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83" name="Shape 183"/>
          <p:cNvSpPr txBox="1"/>
          <p:nvPr/>
        </p:nvSpPr>
        <p:spPr>
          <a:xfrm>
            <a:off x="943921" y="4285208"/>
            <a:ext cx="7608617"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Steve’s most important CS class: </a:t>
            </a:r>
          </a:p>
          <a:p>
            <a:pPr indent="0" lvl="0" marL="0" marR="0" rtl="0" algn="l">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Typing 101. Duh</a:t>
            </a:r>
            <a:r>
              <a:rPr lang="en-US" sz="3200">
                <a:solidFill>
                  <a:schemeClr val="dk1"/>
                </a:solidFill>
                <a:latin typeface="Calibri"/>
                <a:ea typeface="Calibri"/>
                <a:cs typeface="Calibri"/>
                <a:sym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nvSpPr>
        <p:spPr>
          <a:xfrm>
            <a:off x="791522" y="2125042"/>
            <a:ext cx="7608617" cy="255454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79" name="Shape 79"/>
          <p:cNvSpPr txBox="1"/>
          <p:nvPr>
            <p:ph type="title"/>
          </p:nvPr>
        </p:nvSpPr>
        <p:spPr>
          <a:xfrm>
            <a:off x="311700" y="593366"/>
            <a:ext cx="8520600" cy="763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nvSpPr>
        <p:spPr>
          <a:xfrm>
            <a:off x="791522" y="1626717"/>
            <a:ext cx="7608617" cy="4401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a:t>
            </a:r>
            <a:r>
              <a:rPr lang="en-US" sz="2800">
                <a:solidFill>
                  <a:schemeClr val="dk2"/>
                </a:solidFill>
                <a:latin typeface="Calibri"/>
                <a:ea typeface="Calibri"/>
                <a:cs typeface="Calibri"/>
                <a:sym typeface="Calibri"/>
              </a:rPr>
              <a:t>I'm not saying other CS courses aren't important, incidentally. Operating Systems, Machine Learning, Distributed Computing and Algorithm Design are all arguably just as important as Compiler Construction. Except that you can take them all and still not know how computers work, which to me means that Compilers really needs to be a mandatory 300-level course. But it has so many prerequisites that you can't realistically make that happen at most schools</a:t>
            </a:r>
            <a:r>
              <a:rPr lang="en-US" sz="2800">
                <a:solidFill>
                  <a:schemeClr val="dk1"/>
                </a:solidFill>
                <a:latin typeface="Calibri"/>
                <a:ea typeface="Calibri"/>
                <a:cs typeface="Calibri"/>
                <a:sym typeface="Calibri"/>
              </a:rPr>
              <a:t>.”</a:t>
            </a:r>
          </a:p>
        </p:txBody>
      </p:sp>
      <p:sp>
        <p:nvSpPr>
          <p:cNvPr id="85" name="Shape 85"/>
          <p:cNvSpPr txBox="1"/>
          <p:nvPr>
            <p:ph type="title"/>
          </p:nvPr>
        </p:nvSpPr>
        <p:spPr>
          <a:xfrm>
            <a:off x="311700" y="593366"/>
            <a:ext cx="8520600" cy="763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1: How do you configure your editor to auto-format a huge Java library according to your company’s explicit and non-negotiable guidelines?</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You lobby your company to change the style guide to match whatever Eclipse does by default</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97" name="Shape 9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2: Your company decides to do automatic documentation extraction from Javascript code. How do you write your own jsdoc extractor?</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You post to the jsdoc mailing list and ask if anyone else has had this problem. Several people say they have, and the issue pretty much dies right then and there.</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03" name="Shape 10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3: You have to refactor a massive codebase in C++ in a non-trivial way, e.g. go from 32-bit to 64-bit. What do you do?</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You quit. Duh. You knew that was the answer before you reached the first comma.</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09" name="Shape 10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4: You have to write a syntax highlighter for a web tool that deals with 5-8 programming languages. </a:t>
            </a:r>
          </a:p>
          <a:p>
            <a:pPr indent="-285750" lvl="1" marL="742950" marR="0" rtl="0" algn="l">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Tough it out. Colors are for weenies.</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9" u="none" cap="none" strike="noStrike">
                <a:solidFill>
                  <a:schemeClr val="dk1"/>
                </a:solidFill>
                <a:latin typeface="Calibri"/>
                <a:ea typeface="Calibri"/>
                <a:cs typeface="Calibri"/>
                <a:sym typeface="Calibri"/>
              </a:rPr>
              <a:t>Rich Programmer Food, Steve Yegge</a:t>
            </a:r>
          </a:p>
        </p:txBody>
      </p:sp>
      <p:sp>
        <p:nvSpPr>
          <p:cNvPr id="115" name="Shape 11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Situation 5: You have to communicate with a new router that has a telnet interface and a proprietary command language. You need to parse the responses in this language and look for patterns and produce new commands.</a:t>
            </a:r>
          </a:p>
          <a:p>
            <a:pPr indent="-285750" lvl="1" marL="742950" marR="0" rtl="0" algn="l">
              <a:lnSpc>
                <a:spcPct val="90000"/>
              </a:lnSpc>
              <a:spcBef>
                <a:spcPts val="56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Steve’s answer: </a:t>
            </a:r>
            <a:r>
              <a:rPr b="0" i="0" lang="en-US" sz="2800" u="none" cap="none" strike="noStrike">
                <a:solidFill>
                  <a:srgbClr val="1F497D"/>
                </a:solidFill>
                <a:latin typeface="Calibri"/>
                <a:ea typeface="Calibri"/>
                <a:cs typeface="Calibri"/>
                <a:sym typeface="Calibri"/>
              </a:rPr>
              <a:t>Perl. It's a swiss army knife. You can use it to sidestep this problem with honor, by disemboweling yourself.</a:t>
            </a:r>
          </a:p>
          <a:p>
            <a:pPr indent="-285750" lvl="1" marL="742950" marR="0" rtl="0" algn="l">
              <a:lnSpc>
                <a:spcPct val="90000"/>
              </a:lnSpc>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Steve’s real answer: Lexing and parsing and codegen</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