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acm.org/classics/sep9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pilers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66" name="Shape 66"/>
          <p:cNvSpPr/>
          <p:nvPr/>
        </p:nvSpPr>
        <p:spPr>
          <a:xfrm>
            <a:off x="5789725" y="548675"/>
            <a:ext cx="2716200" cy="51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Trusting Trust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0" name="Shape 250"/>
          <p:cNvSpPr txBox="1"/>
          <p:nvPr/>
        </p:nvSpPr>
        <p:spPr>
          <a:xfrm>
            <a:off x="5597525" y="2062163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597525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597525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597525" y="48768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54" name="Shape 254"/>
          <p:cNvCxnSpPr>
            <a:stCxn id="251" idx="2"/>
            <a:endCxn id="250" idx="0"/>
          </p:cNvCxnSpPr>
          <p:nvPr/>
        </p:nvCxnSpPr>
        <p:spPr>
          <a:xfrm>
            <a:off x="6283324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5" name="Shape 255"/>
          <p:cNvCxnSpPr>
            <a:stCxn id="250" idx="2"/>
            <a:endCxn id="252" idx="0"/>
          </p:cNvCxnSpPr>
          <p:nvPr/>
        </p:nvCxnSpPr>
        <p:spPr>
          <a:xfrm>
            <a:off x="6283324" y="2894013"/>
            <a:ext cx="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6" name="Shape 256"/>
          <p:cNvCxnSpPr>
            <a:stCxn id="252" idx="2"/>
            <a:endCxn id="253" idx="0"/>
          </p:cNvCxnSpPr>
          <p:nvPr/>
        </p:nvCxnSpPr>
        <p:spPr>
          <a:xfrm>
            <a:off x="6283324" y="4117975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>
            <a:off x="3806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866063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59" name="Shape 259"/>
          <p:cNvCxnSpPr>
            <a:stCxn id="257" idx="3"/>
            <a:endCxn id="253" idx="1"/>
          </p:cNvCxnSpPr>
          <p:nvPr/>
        </p:nvCxnSpPr>
        <p:spPr>
          <a:xfrm>
            <a:off x="4633913" y="5110162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60" name="Shape 260"/>
          <p:cNvCxnSpPr>
            <a:stCxn id="253" idx="3"/>
            <a:endCxn id="258" idx="1"/>
          </p:cNvCxnSpPr>
          <p:nvPr/>
        </p:nvCxnSpPr>
        <p:spPr>
          <a:xfrm>
            <a:off x="6969124" y="5110162"/>
            <a:ext cx="89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5410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733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620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52400" y="457200"/>
            <a:ext cx="4308474" cy="1930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standard compiler code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no login crack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114800" y="5638800"/>
            <a:ext cx="4460875" cy="406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inserts login crack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28600" y="3352800"/>
            <a:ext cx="3598862" cy="1006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Reflections on Trusting Trust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 Thompson.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CACM 27(8), pp. 761-763, 1984.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3695700" y="2062163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695700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695700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695700" y="48768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78" name="Shape 78"/>
          <p:cNvCxnSpPr>
            <a:stCxn id="75" idx="2"/>
            <a:endCxn id="74" idx="0"/>
          </p:cNvCxnSpPr>
          <p:nvPr/>
        </p:nvCxnSpPr>
        <p:spPr>
          <a:xfrm>
            <a:off x="4381499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9" name="Shape 79"/>
          <p:cNvCxnSpPr>
            <a:stCxn id="74" idx="2"/>
            <a:endCxn id="76" idx="0"/>
          </p:cNvCxnSpPr>
          <p:nvPr/>
        </p:nvCxnSpPr>
        <p:spPr>
          <a:xfrm>
            <a:off x="4381499" y="2528888"/>
            <a:ext cx="0" cy="757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0" name="Shape 80"/>
          <p:cNvCxnSpPr>
            <a:stCxn id="76" idx="2"/>
            <a:endCxn id="77" idx="0"/>
          </p:cNvCxnSpPr>
          <p:nvPr/>
        </p:nvCxnSpPr>
        <p:spPr>
          <a:xfrm>
            <a:off x="4381499" y="4117975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x="1905000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867400" y="4881562"/>
            <a:ext cx="1030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83" name="Shape 83"/>
          <p:cNvCxnSpPr>
            <a:stCxn id="81" idx="3"/>
            <a:endCxn id="77" idx="1"/>
          </p:cNvCxnSpPr>
          <p:nvPr/>
        </p:nvCxnSpPr>
        <p:spPr>
          <a:xfrm>
            <a:off x="2732088" y="5110162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84" name="Shape 84"/>
          <p:cNvCxnSpPr>
            <a:stCxn id="77" idx="3"/>
            <a:endCxn id="82" idx="1"/>
          </p:cNvCxnSpPr>
          <p:nvPr/>
        </p:nvCxnSpPr>
        <p:spPr>
          <a:xfrm>
            <a:off x="5067299" y="5110162"/>
            <a:ext cx="80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2" name="Shape 92"/>
          <p:cNvSpPr txBox="1"/>
          <p:nvPr/>
        </p:nvSpPr>
        <p:spPr>
          <a:xfrm>
            <a:off x="3695700" y="2062163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695700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695700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695700" y="488315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96" name="Shape 96"/>
          <p:cNvCxnSpPr>
            <a:stCxn id="93" idx="2"/>
            <a:endCxn id="92" idx="0"/>
          </p:cNvCxnSpPr>
          <p:nvPr/>
        </p:nvCxnSpPr>
        <p:spPr>
          <a:xfrm>
            <a:off x="4381499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7" name="Shape 97"/>
          <p:cNvCxnSpPr>
            <a:stCxn id="92" idx="2"/>
            <a:endCxn id="94" idx="0"/>
          </p:cNvCxnSpPr>
          <p:nvPr/>
        </p:nvCxnSpPr>
        <p:spPr>
          <a:xfrm>
            <a:off x="4381499" y="2528888"/>
            <a:ext cx="0" cy="757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98" name="Shape 98"/>
          <p:cNvCxnSpPr>
            <a:stCxn id="94" idx="2"/>
            <a:endCxn id="95" idx="0"/>
          </p:cNvCxnSpPr>
          <p:nvPr/>
        </p:nvCxnSpPr>
        <p:spPr>
          <a:xfrm>
            <a:off x="4381499" y="4117975"/>
            <a:ext cx="0" cy="76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1905000" y="4887912"/>
            <a:ext cx="4349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</a:p>
        </p:txBody>
      </p:sp>
      <p:cxnSp>
        <p:nvCxnSpPr>
          <p:cNvPr id="100" name="Shape 100"/>
          <p:cNvCxnSpPr>
            <a:stCxn id="99" idx="3"/>
            <a:endCxn id="95" idx="1"/>
          </p:cNvCxnSpPr>
          <p:nvPr/>
        </p:nvCxnSpPr>
        <p:spPr>
          <a:xfrm>
            <a:off x="2339974" y="5116512"/>
            <a:ext cx="135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222000" y="80950"/>
            <a:ext cx="8700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main(){char *c="main(){char *c=%c%s%c;printf(c,34,c,34);}";printf(c,34,c,34);}</a:t>
            </a:r>
          </a:p>
        </p:txBody>
      </p:sp>
      <p:cxnSp>
        <p:nvCxnSpPr>
          <p:cNvPr id="102" name="Shape 102"/>
          <p:cNvCxnSpPr>
            <a:stCxn id="95" idx="3"/>
            <a:endCxn id="92" idx="3"/>
          </p:cNvCxnSpPr>
          <p:nvPr/>
        </p:nvCxnSpPr>
        <p:spPr>
          <a:xfrm flipH="1" rot="10800000">
            <a:off x="5067299" y="2295612"/>
            <a:ext cx="600" cy="2820900"/>
          </a:xfrm>
          <a:prstGeom prst="curvedConnector3">
            <a:avLst>
              <a:gd fmla="val 15997083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6096000" y="3200400"/>
            <a:ext cx="2502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= 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1" name="Shape 111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15" name="Shape 115"/>
          <p:cNvCxnSpPr>
            <a:stCxn id="112" idx="2"/>
            <a:endCxn id="111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6" name="Shape 116"/>
          <p:cNvCxnSpPr>
            <a:stCxn id="111" idx="2"/>
            <a:endCxn id="113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7" name="Shape 117"/>
          <p:cNvCxnSpPr>
            <a:stCxn id="113" idx="2"/>
            <a:endCxn id="114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20" name="Shape 120"/>
          <p:cNvCxnSpPr>
            <a:stCxn id="118" idx="3"/>
            <a:endCxn id="114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1" name="Shape 121"/>
          <p:cNvCxnSpPr>
            <a:stCxn id="114" idx="3"/>
            <a:endCxn id="119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2" name="Shape 132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36" name="Shape 136"/>
          <p:cNvCxnSpPr>
            <a:stCxn id="133" idx="2"/>
            <a:endCxn id="132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7" name="Shape 137"/>
          <p:cNvCxnSpPr>
            <a:stCxn id="132" idx="2"/>
            <a:endCxn id="134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8" name="Shape 138"/>
          <p:cNvCxnSpPr>
            <a:stCxn id="134" idx="2"/>
            <a:endCxn id="135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41" name="Shape 141"/>
          <p:cNvCxnSpPr>
            <a:stCxn id="139" idx="3"/>
            <a:endCxn id="135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2" name="Shape 142"/>
          <p:cNvCxnSpPr>
            <a:stCxn id="135" idx="3"/>
            <a:endCxn id="140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04800" y="381000"/>
            <a:ext cx="2936874" cy="1930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905000" y="2667000"/>
            <a:ext cx="5224462" cy="406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ERROR: ’\n’ not a valid character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09600" y="5562600"/>
            <a:ext cx="3698874" cy="406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60" name="Shape 160"/>
          <p:cNvCxnSpPr>
            <a:stCxn id="157" idx="2"/>
            <a:endCxn id="156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1" name="Shape 161"/>
          <p:cNvCxnSpPr>
            <a:stCxn id="156" idx="2"/>
            <a:endCxn id="158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2" name="Shape 162"/>
          <p:cNvCxnSpPr>
            <a:stCxn id="158" idx="2"/>
            <a:endCxn id="159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65" name="Shape 165"/>
          <p:cNvCxnSpPr>
            <a:stCxn id="163" idx="3"/>
            <a:endCxn id="159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6" name="Shape 166"/>
          <p:cNvCxnSpPr>
            <a:stCxn id="159" idx="3"/>
            <a:endCxn id="164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7" name="Shape 167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381000"/>
            <a:ext cx="2632074" cy="1930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return(10);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71" name="Shape 171"/>
          <p:cNvCxnSpPr>
            <a:stCxn id="158" idx="3"/>
            <a:endCxn id="156" idx="3"/>
          </p:cNvCxnSpPr>
          <p:nvPr/>
        </p:nvCxnSpPr>
        <p:spPr>
          <a:xfrm flipH="1" rot="10800000">
            <a:off x="5064124" y="2295650"/>
            <a:ext cx="600" cy="1406400"/>
          </a:xfrm>
          <a:prstGeom prst="curvedConnector3">
            <a:avLst>
              <a:gd fmla="val 10427866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2" name="Shape 172"/>
          <p:cNvSpPr txBox="1"/>
          <p:nvPr/>
        </p:nvSpPr>
        <p:spPr>
          <a:xfrm>
            <a:off x="609600" y="5562600"/>
            <a:ext cx="3698874" cy="406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3692525" y="2062163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84" name="Shape 184"/>
          <p:cNvCxnSpPr>
            <a:stCxn id="181" idx="2"/>
            <a:endCxn id="180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5" name="Shape 185"/>
          <p:cNvCxnSpPr>
            <a:stCxn id="180" idx="2"/>
            <a:endCxn id="182" idx="0"/>
          </p:cNvCxnSpPr>
          <p:nvPr/>
        </p:nvCxnSpPr>
        <p:spPr>
          <a:xfrm>
            <a:off x="4378324" y="2894013"/>
            <a:ext cx="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82" idx="2"/>
            <a:endCxn id="183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89" name="Shape 189"/>
          <p:cNvCxnSpPr>
            <a:stCxn id="187" idx="3"/>
            <a:endCxn id="183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0" name="Shape 190"/>
          <p:cNvCxnSpPr>
            <a:stCxn id="183" idx="3"/>
            <a:endCxn id="188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04800" y="381000"/>
            <a:ext cx="2936874" cy="1930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09600" y="5562600"/>
            <a:ext cx="3698874" cy="406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3" name="Shape 203"/>
          <p:cNvSpPr txBox="1"/>
          <p:nvPr/>
        </p:nvSpPr>
        <p:spPr>
          <a:xfrm>
            <a:off x="5597525" y="2062163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597525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597525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597525" y="48768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07" name="Shape 207"/>
          <p:cNvCxnSpPr>
            <a:stCxn id="204" idx="2"/>
            <a:endCxn id="203" idx="0"/>
          </p:cNvCxnSpPr>
          <p:nvPr/>
        </p:nvCxnSpPr>
        <p:spPr>
          <a:xfrm>
            <a:off x="6283324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8" name="Shape 208"/>
          <p:cNvCxnSpPr>
            <a:stCxn id="203" idx="2"/>
            <a:endCxn id="205" idx="0"/>
          </p:cNvCxnSpPr>
          <p:nvPr/>
        </p:nvCxnSpPr>
        <p:spPr>
          <a:xfrm>
            <a:off x="6283324" y="2528888"/>
            <a:ext cx="0" cy="757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9" name="Shape 209"/>
          <p:cNvCxnSpPr>
            <a:stCxn id="205" idx="2"/>
            <a:endCxn id="206" idx="0"/>
          </p:cNvCxnSpPr>
          <p:nvPr/>
        </p:nvCxnSpPr>
        <p:spPr>
          <a:xfrm>
            <a:off x="6283324" y="4117975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3806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866063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12" name="Shape 212"/>
          <p:cNvCxnSpPr>
            <a:stCxn id="210" idx="3"/>
            <a:endCxn id="206" idx="1"/>
          </p:cNvCxnSpPr>
          <p:nvPr/>
        </p:nvCxnSpPr>
        <p:spPr>
          <a:xfrm>
            <a:off x="4633913" y="5110162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13" name="Shape 213"/>
          <p:cNvCxnSpPr>
            <a:stCxn id="206" idx="3"/>
            <a:endCxn id="211" idx="1"/>
          </p:cNvCxnSpPr>
          <p:nvPr/>
        </p:nvCxnSpPr>
        <p:spPr>
          <a:xfrm>
            <a:off x="6969124" y="5110162"/>
            <a:ext cx="89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5410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733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04800" y="457200"/>
            <a:ext cx="4918074" cy="2540000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if(match(s,”login(”,&amp;rest))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add root passwd trojan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compile(rest);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495800" y="5638800"/>
            <a:ext cx="3851274" cy="406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6" name="Shape 226"/>
          <p:cNvSpPr txBox="1"/>
          <p:nvPr/>
        </p:nvSpPr>
        <p:spPr>
          <a:xfrm>
            <a:off x="5597525" y="2062163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597525" y="8382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597525" y="3286125"/>
            <a:ext cx="1371599" cy="8318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597525" y="4876800"/>
            <a:ext cx="1371599" cy="466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30" name="Shape 230"/>
          <p:cNvCxnSpPr>
            <a:stCxn id="227" idx="2"/>
            <a:endCxn id="226" idx="0"/>
          </p:cNvCxnSpPr>
          <p:nvPr/>
        </p:nvCxnSpPr>
        <p:spPr>
          <a:xfrm>
            <a:off x="6283324" y="130492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1" name="Shape 231"/>
          <p:cNvCxnSpPr>
            <a:stCxn id="226" idx="2"/>
            <a:endCxn id="228" idx="0"/>
          </p:cNvCxnSpPr>
          <p:nvPr/>
        </p:nvCxnSpPr>
        <p:spPr>
          <a:xfrm>
            <a:off x="6283324" y="2528888"/>
            <a:ext cx="0" cy="757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2" name="Shape 232"/>
          <p:cNvCxnSpPr>
            <a:stCxn id="228" idx="2"/>
            <a:endCxn id="229" idx="0"/>
          </p:cNvCxnSpPr>
          <p:nvPr/>
        </p:nvCxnSpPr>
        <p:spPr>
          <a:xfrm>
            <a:off x="6283324" y="4117975"/>
            <a:ext cx="0" cy="7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3" name="Shape 233"/>
          <p:cNvSpPr txBox="1"/>
          <p:nvPr/>
        </p:nvSpPr>
        <p:spPr>
          <a:xfrm>
            <a:off x="3806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866063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35" name="Shape 235"/>
          <p:cNvCxnSpPr>
            <a:stCxn id="233" idx="3"/>
            <a:endCxn id="229" idx="1"/>
          </p:cNvCxnSpPr>
          <p:nvPr/>
        </p:nvCxnSpPr>
        <p:spPr>
          <a:xfrm>
            <a:off x="4633913" y="5110162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6" name="Shape 236"/>
          <p:cNvCxnSpPr>
            <a:stCxn id="229" idx="3"/>
            <a:endCxn id="234" idx="1"/>
          </p:cNvCxnSpPr>
          <p:nvPr/>
        </p:nvCxnSpPr>
        <p:spPr>
          <a:xfrm>
            <a:off x="6969124" y="5110162"/>
            <a:ext cx="89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7" name="Shape 237"/>
          <p:cNvSpPr txBox="1"/>
          <p:nvPr/>
        </p:nvSpPr>
        <p:spPr>
          <a:xfrm>
            <a:off x="5410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733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620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52400" y="457200"/>
            <a:ext cx="5224462" cy="37591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if(match(s,”compile(”,&amp;rest))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insert login cracker code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compile(”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if(match(s,”login(”,&amp;rest)) {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add root passwd trojan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compile(rest);”);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compile(rest);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495800" y="5638800"/>
            <a:ext cx="3851274" cy="406399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  <p:cxnSp>
        <p:nvCxnSpPr>
          <p:cNvPr id="242" name="Shape 242"/>
          <p:cNvCxnSpPr>
            <a:stCxn id="228" idx="3"/>
            <a:endCxn id="226" idx="3"/>
          </p:cNvCxnSpPr>
          <p:nvPr/>
        </p:nvCxnSpPr>
        <p:spPr>
          <a:xfrm flipH="1" rot="10800000">
            <a:off x="6969124" y="2295650"/>
            <a:ext cx="600" cy="1406400"/>
          </a:xfrm>
          <a:prstGeom prst="curvedConnector3">
            <a:avLst>
              <a:gd fmla="val 989853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