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Galdean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aldea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66" name="Shape 166"/>
          <p:cNvSpPr/>
          <p:nvPr/>
        </p:nvSpPr>
        <p:spPr>
          <a:xfrm>
            <a:off x="5580905" y="548679"/>
            <a:ext cx="3254999" cy="51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What is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Modern challenges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Parallelism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order execution; branch prediction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algorithms: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computing, multi-core computers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hierarchy: register, cache, memory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translation, e.g. x86 to VLIW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computer architectures</a:t>
            </a:r>
            <a:r>
              <a:rPr lang="en-US" sz="2800"/>
              <a:t>: GPUs, quantum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synthesis / Compiled simulations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74" name="Shape 174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</a:p>
        </p:txBody>
      </p:sp>
      <p:cxnSp>
        <p:nvCxnSpPr>
          <p:cNvPr id="178" name="Shape 178"/>
          <p:cNvCxnSpPr>
            <a:stCxn id="175" idx="2"/>
            <a:endCxn id="174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9" name="Shape 179"/>
          <p:cNvCxnSpPr>
            <a:stCxn id="174" idx="2"/>
            <a:endCxn id="176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0" name="Shape 180"/>
          <p:cNvCxnSpPr>
            <a:stCxn id="176" idx="2"/>
            <a:endCxn id="177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1831925" y="4881575"/>
            <a:ext cx="89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961076" y="4881575"/>
            <a:ext cx="116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cxnSp>
        <p:nvCxnSpPr>
          <p:cNvPr id="183" name="Shape 183"/>
          <p:cNvCxnSpPr>
            <a:stCxn id="181" idx="3"/>
            <a:endCxn id="177" idx="1"/>
          </p:cNvCxnSpPr>
          <p:nvPr/>
        </p:nvCxnSpPr>
        <p:spPr>
          <a:xfrm>
            <a:off x="2728925" y="511017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4" name="Shape 184"/>
          <p:cNvCxnSpPr>
            <a:stCxn id="177" idx="3"/>
            <a:endCxn id="182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</a:rPr>
              <a:t>Compilers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Analysis of the source (front-end)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Synthesis of the target (back-end)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0" i="1" lang="en-US" sz="3200" u="none" cap="none" strike="noStrike">
                <a:solidFill>
                  <a:schemeClr val="dk1"/>
                </a:solidFill>
              </a:rPr>
              <a:t>translation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 from user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intention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 into intended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meaning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The requirements from a Compiler and a Programming Language are: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Ease of use (high-level programming)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Speed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</a:rPr>
              <a:t>Cousins of the compiler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“Smart” editors for structured languages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static checkers; pretty printers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Structured or semi-structured data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Trees as data: s-expressions; XML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query languages for databases: SQL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Interpreters (for PLs like lisp or scheme)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Scripting languages: perl, python, tcl/tk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Special scripting languages for applications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“Little” languages: awk, eqn, troff, TeX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Compiling to Bytecode (virtual machines)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0" name="Shape 210"/>
          <p:cNvSpPr txBox="1"/>
          <p:nvPr/>
        </p:nvSpPr>
        <p:spPr>
          <a:xfrm>
            <a:off x="2019300" y="24384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019300" y="1214437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019300" y="3662362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019300" y="5253037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14" name="Shape 214"/>
          <p:cNvCxnSpPr>
            <a:stCxn id="211" idx="2"/>
            <a:endCxn id="210" idx="0"/>
          </p:cNvCxnSpPr>
          <p:nvPr/>
        </p:nvCxnSpPr>
        <p:spPr>
          <a:xfrm>
            <a:off x="2705099" y="1681163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5" name="Shape 215"/>
          <p:cNvCxnSpPr>
            <a:stCxn id="210" idx="2"/>
            <a:endCxn id="212" idx="0"/>
          </p:cNvCxnSpPr>
          <p:nvPr/>
        </p:nvCxnSpPr>
        <p:spPr>
          <a:xfrm>
            <a:off x="2705099" y="2905125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6" name="Shape 216"/>
          <p:cNvCxnSpPr>
            <a:stCxn id="212" idx="2"/>
            <a:endCxn id="213" idx="0"/>
          </p:cNvCxnSpPr>
          <p:nvPr/>
        </p:nvCxnSpPr>
        <p:spPr>
          <a:xfrm>
            <a:off x="2705099" y="4494212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228600" y="5257800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191000" y="5257800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9" name="Shape 219"/>
          <p:cNvCxnSpPr>
            <a:stCxn id="217" idx="3"/>
            <a:endCxn id="213" idx="1"/>
          </p:cNvCxnSpPr>
          <p:nvPr/>
        </p:nvCxnSpPr>
        <p:spPr>
          <a:xfrm>
            <a:off x="1055688" y="5486400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20" name="Shape 220"/>
          <p:cNvCxnSpPr>
            <a:stCxn id="213" idx="3"/>
            <a:endCxn id="218" idx="1"/>
          </p:cNvCxnSpPr>
          <p:nvPr/>
        </p:nvCxnSpPr>
        <p:spPr>
          <a:xfrm>
            <a:off x="3390899" y="5486400"/>
            <a:ext cx="80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5562600" y="2895600"/>
            <a:ext cx="16763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715000" y="16764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cxnSp>
        <p:nvCxnSpPr>
          <p:cNvPr id="223" name="Shape 223"/>
          <p:cNvCxnSpPr>
            <a:stCxn id="222" idx="2"/>
          </p:cNvCxnSpPr>
          <p:nvPr/>
        </p:nvCxnSpPr>
        <p:spPr>
          <a:xfrm>
            <a:off x="6400799" y="21431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4114800" y="2900363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cxnSp>
        <p:nvCxnSpPr>
          <p:cNvPr id="225" name="Shape 225"/>
          <p:cNvCxnSpPr>
            <a:stCxn id="224" idx="3"/>
            <a:endCxn id="221" idx="1"/>
          </p:cNvCxnSpPr>
          <p:nvPr/>
        </p:nvCxnSpPr>
        <p:spPr>
          <a:xfrm>
            <a:off x="4941888" y="3128963"/>
            <a:ext cx="62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x="7848600" y="2900363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27" name="Shape 227"/>
          <p:cNvCxnSpPr>
            <a:stCxn id="221" idx="3"/>
            <a:endCxn id="226" idx="1"/>
          </p:cNvCxnSpPr>
          <p:nvPr/>
        </p:nvCxnSpPr>
        <p:spPr>
          <a:xfrm>
            <a:off x="7238999" y="312896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2265363" y="5943600"/>
            <a:ext cx="877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749925" y="3810000"/>
            <a:ext cx="13017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37" name="Shape 237"/>
          <p:cNvSpPr txBox="1"/>
          <p:nvPr/>
        </p:nvSpPr>
        <p:spPr>
          <a:xfrm>
            <a:off x="3276600" y="4876800"/>
            <a:ext cx="2079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Static/Dynamic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551237" y="1752600"/>
            <a:ext cx="1531937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630612" y="7620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630612" y="2743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Bytecode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135313" y="3805237"/>
            <a:ext cx="2362200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</a:t>
            </a:r>
          </a:p>
        </p:txBody>
      </p:sp>
      <p:cxnSp>
        <p:nvCxnSpPr>
          <p:cNvPr id="242" name="Shape 242"/>
          <p:cNvCxnSpPr>
            <a:stCxn id="239" idx="2"/>
            <a:endCxn id="238" idx="0"/>
          </p:cNvCxnSpPr>
          <p:nvPr/>
        </p:nvCxnSpPr>
        <p:spPr>
          <a:xfrm>
            <a:off x="4316412" y="1228725"/>
            <a:ext cx="900" cy="52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3" name="Shape 243"/>
          <p:cNvCxnSpPr>
            <a:stCxn id="238" idx="2"/>
            <a:endCxn id="240" idx="0"/>
          </p:cNvCxnSpPr>
          <p:nvPr/>
        </p:nvCxnSpPr>
        <p:spPr>
          <a:xfrm flipH="1">
            <a:off x="4316306" y="2219325"/>
            <a:ext cx="900" cy="52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4" name="Shape 244"/>
          <p:cNvCxnSpPr>
            <a:stCxn id="240" idx="2"/>
            <a:endCxn id="241" idx="0"/>
          </p:cNvCxnSpPr>
          <p:nvPr/>
        </p:nvCxnSpPr>
        <p:spPr>
          <a:xfrm>
            <a:off x="4316412" y="3209925"/>
            <a:ext cx="0" cy="595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5" name="Shape 245"/>
          <p:cNvSpPr txBox="1"/>
          <p:nvPr/>
        </p:nvSpPr>
        <p:spPr>
          <a:xfrm>
            <a:off x="1657350" y="3810000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772150" y="3810000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47" name="Shape 247"/>
          <p:cNvCxnSpPr>
            <a:stCxn id="245" idx="3"/>
            <a:endCxn id="241" idx="1"/>
          </p:cNvCxnSpPr>
          <p:nvPr/>
        </p:nvCxnSpPr>
        <p:spPr>
          <a:xfrm>
            <a:off x="2484438" y="4038600"/>
            <a:ext cx="65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8" name="Shape 248"/>
          <p:cNvCxnSpPr>
            <a:stCxn id="241" idx="3"/>
            <a:endCxn id="246" idx="1"/>
          </p:cNvCxnSpPr>
          <p:nvPr/>
        </p:nvCxnSpPr>
        <p:spPr>
          <a:xfrm>
            <a:off x="5497513" y="4038600"/>
            <a:ext cx="27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0"/>
            <a:ext cx="89154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UNIX toolchain</a:t>
            </a:r>
            <a:br>
              <a:rPr b="0" i="0" lang="en-US" sz="4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as, ar, ranlib, ld, …</a:t>
            </a:r>
            <a:br>
              <a:rPr b="0" i="0" lang="en-US" sz="4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</a:b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9017000" cy="34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Bootstrapping a Compiler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 at the beginning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simple subset of the language, write a compiler for it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U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that subset for the rest of the language definition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from a simpler language</a:t>
            </a:r>
          </a:p>
          <a:p>
            <a:pPr lv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75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compilation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