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embeddedFontLst>
    <p:embeddedFont>
      <p:font typeface="Galdeano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Galdean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32" name="Shape 33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33" name="Shape 3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3" name="Shape 353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408" name="Shape 4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0" type="dt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16-05-10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Galdeano"/>
                <a:ea typeface="Galdeano"/>
                <a:cs typeface="Galdeano"/>
                <a:sym typeface="Galdeano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7" name="Shape 1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CMPT 379 </a:t>
            </a:r>
            <a:b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Compilers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Anoop Sarkar</a:t>
            </a: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http://anoopsarkar.github.io/compilers-class/</a:t>
            </a:r>
          </a:p>
        </p:txBody>
      </p:sp>
      <p:sp>
        <p:nvSpPr>
          <p:cNvPr id="168" name="Shape 168"/>
          <p:cNvSpPr/>
          <p:nvPr/>
        </p:nvSpPr>
        <p:spPr>
          <a:xfrm>
            <a:off x="5483792" y="548679"/>
            <a:ext cx="3449360" cy="51077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Stages of a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Compiler Front-end</a:t>
            </a: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scanning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take input program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convert into tokens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4267200" y="3200400"/>
            <a:ext cx="4038599" cy="2911474"/>
          </a:xfrm>
          <a:prstGeom prst="rect">
            <a:avLst/>
          </a:prstGeom>
          <a:noFill/>
          <a:ln cap="flat" cmpd="sng" w="158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T_DOUBLE  	  (“double”)</a:t>
            </a:r>
            <a:b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 	  (“f”)</a:t>
            </a:r>
            <a:b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		  (“=“)</a:t>
            </a:r>
            <a:b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	  (“sqrt”) T_LPAREN 	  (“(“)</a:t>
            </a: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		  (“-”)</a:t>
            </a:r>
            <a:b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T_INTCONSTANT (“1”)</a:t>
            </a:r>
            <a:b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T_RPAREN 	  (“)”)</a:t>
            </a:r>
            <a:b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T_SEP 	  (“;”)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57200" y="43434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double f = sqrt(-1);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61" name="Shape 26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Syntax Analysis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set of strings that are programs using a grammar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Structural validation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800"/>
              <a:t> 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parse tree or derivation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70" name="Shape 27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600"/>
              <a:t>Parse tree for </a:t>
            </a: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sqrt(-1)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276600" y="1676400"/>
            <a:ext cx="1904999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276600" y="2286000"/>
            <a:ext cx="1904999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FuncCall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990600" y="2971800"/>
            <a:ext cx="1371599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T_IDENT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514600" y="2971800"/>
            <a:ext cx="1600199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T_LPAREN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4267200" y="2971800"/>
            <a:ext cx="1904999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6400800" y="2971800"/>
            <a:ext cx="1600199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T_RPAREN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4267200" y="3733800"/>
            <a:ext cx="2514599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UnaryExpression 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572000" y="4572000"/>
            <a:ext cx="1981199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Expression 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2438400" y="4572000"/>
            <a:ext cx="1371599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T_OP 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4114800" y="5334000"/>
            <a:ext cx="2971799" cy="381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-US" sz="2000" u="none" cap="none" strike="noStrike">
                <a:solidFill>
                  <a:srgbClr val="CC00CC"/>
                </a:solidFill>
                <a:latin typeface="Courier New"/>
                <a:ea typeface="Courier New"/>
                <a:cs typeface="Courier New"/>
                <a:sym typeface="Courier New"/>
              </a:rPr>
              <a:t>T_INTCONSTANT</a:t>
            </a:r>
          </a:p>
        </p:txBody>
      </p:sp>
      <p:cxnSp>
        <p:nvCxnSpPr>
          <p:cNvPr id="281" name="Shape 281"/>
          <p:cNvCxnSpPr>
            <a:stCxn id="271" idx="2"/>
            <a:endCxn id="272" idx="0"/>
          </p:cNvCxnSpPr>
          <p:nvPr/>
        </p:nvCxnSpPr>
        <p:spPr>
          <a:xfrm>
            <a:off x="4229099" y="2057400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2" name="Shape 282"/>
          <p:cNvCxnSpPr>
            <a:stCxn id="272" idx="2"/>
            <a:endCxn id="273" idx="0"/>
          </p:cNvCxnSpPr>
          <p:nvPr/>
        </p:nvCxnSpPr>
        <p:spPr>
          <a:xfrm flipH="1">
            <a:off x="1676399" y="2667000"/>
            <a:ext cx="25527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3" name="Shape 283"/>
          <p:cNvCxnSpPr>
            <a:stCxn id="272" idx="2"/>
            <a:endCxn id="274" idx="0"/>
          </p:cNvCxnSpPr>
          <p:nvPr/>
        </p:nvCxnSpPr>
        <p:spPr>
          <a:xfrm flipH="1">
            <a:off x="3314699" y="2667000"/>
            <a:ext cx="9144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4" name="Shape 284"/>
          <p:cNvCxnSpPr>
            <a:stCxn id="272" idx="2"/>
            <a:endCxn id="275" idx="0"/>
          </p:cNvCxnSpPr>
          <p:nvPr/>
        </p:nvCxnSpPr>
        <p:spPr>
          <a:xfrm>
            <a:off x="4229099" y="2667000"/>
            <a:ext cx="9906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5" name="Shape 285"/>
          <p:cNvCxnSpPr>
            <a:stCxn id="272" idx="2"/>
            <a:endCxn id="276" idx="0"/>
          </p:cNvCxnSpPr>
          <p:nvPr/>
        </p:nvCxnSpPr>
        <p:spPr>
          <a:xfrm>
            <a:off x="4229099" y="2667000"/>
            <a:ext cx="2971799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6" name="Shape 286"/>
          <p:cNvCxnSpPr>
            <a:stCxn id="277" idx="2"/>
            <a:endCxn id="279" idx="0"/>
          </p:cNvCxnSpPr>
          <p:nvPr/>
        </p:nvCxnSpPr>
        <p:spPr>
          <a:xfrm flipH="1">
            <a:off x="3124199" y="4114800"/>
            <a:ext cx="24003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7" name="Shape 287"/>
          <p:cNvCxnSpPr>
            <a:stCxn id="275" idx="2"/>
            <a:endCxn id="277" idx="0"/>
          </p:cNvCxnSpPr>
          <p:nvPr/>
        </p:nvCxnSpPr>
        <p:spPr>
          <a:xfrm>
            <a:off x="5219699" y="3352800"/>
            <a:ext cx="3048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8" name="Shape 288"/>
          <p:cNvCxnSpPr>
            <a:stCxn id="277" idx="2"/>
            <a:endCxn id="278" idx="0"/>
          </p:cNvCxnSpPr>
          <p:nvPr/>
        </p:nvCxnSpPr>
        <p:spPr>
          <a:xfrm>
            <a:off x="5524499" y="4114800"/>
            <a:ext cx="381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89" name="Shape 289"/>
          <p:cNvCxnSpPr>
            <a:stCxn id="278" idx="2"/>
            <a:endCxn id="280" idx="0"/>
          </p:cNvCxnSpPr>
          <p:nvPr/>
        </p:nvCxnSpPr>
        <p:spPr>
          <a:xfrm>
            <a:off x="5562599" y="4953000"/>
            <a:ext cx="381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grpSp>
        <p:nvGrpSpPr>
          <p:cNvPr id="290" name="Shape 290"/>
          <p:cNvGrpSpPr/>
          <p:nvPr/>
        </p:nvGrpSpPr>
        <p:grpSpPr>
          <a:xfrm>
            <a:off x="990599" y="3428999"/>
            <a:ext cx="6934199" cy="2743200"/>
            <a:chOff x="623" y="2015"/>
            <a:chExt cx="4367" cy="1728"/>
          </a:xfrm>
        </p:grpSpPr>
        <p:sp>
          <p:nvSpPr>
            <p:cNvPr id="291" name="Shape 291"/>
            <p:cNvSpPr txBox="1"/>
            <p:nvPr/>
          </p:nvSpPr>
          <p:spPr>
            <a:xfrm>
              <a:off x="623" y="2015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2000" u="none" cap="none" strike="noStrik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sqrt </a:t>
              </a: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1535" y="3023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2000" u="none" cap="none" strike="noStrik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 </a:t>
              </a: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1584" y="2015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2000" u="none" cap="none" strike="noStrik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 </a:t>
              </a:r>
            </a:p>
          </p:txBody>
        </p:sp>
        <p:sp>
          <p:nvSpPr>
            <p:cNvPr id="294" name="Shape 294"/>
            <p:cNvSpPr txBox="1"/>
            <p:nvPr/>
          </p:nvSpPr>
          <p:spPr>
            <a:xfrm>
              <a:off x="4127" y="2015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2000" u="none" cap="none" strike="noStrik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 </a:t>
              </a:r>
            </a:p>
          </p:txBody>
        </p:sp>
        <p:sp>
          <p:nvSpPr>
            <p:cNvPr id="295" name="Shape 295"/>
            <p:cNvSpPr txBox="1"/>
            <p:nvPr/>
          </p:nvSpPr>
          <p:spPr>
            <a:xfrm>
              <a:off x="3120" y="3504"/>
              <a:ext cx="864" cy="2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0" lang="en-US" sz="2000" u="none" cap="none" strike="noStrike">
                  <a:solidFill>
                    <a:srgbClr val="99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3" name="Shape 30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Abstract Syntax Tree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sqrt(-1):=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MethodCall</a:t>
            </a:r>
            <a:r>
              <a:rPr lang="en-US" sz="2400"/>
              <a:t> (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0000FF"/>
                </a:solidFill>
              </a:rPr>
              <a:t>sqrt</a:t>
            </a:r>
            <a:r>
              <a:rPr lang="en-US" sz="2400"/>
              <a:t>,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UnaryExpr</a:t>
            </a:r>
            <a:r>
              <a:rPr lang="en-US" sz="2400"/>
              <a:t>( 	</a:t>
            </a:r>
            <a:r>
              <a:rPr lang="en-US" sz="2400">
                <a:solidFill>
                  <a:srgbClr val="FF0000"/>
                </a:solidFill>
              </a:rPr>
              <a:t>UnaryMinus</a:t>
            </a:r>
            <a:r>
              <a:rPr lang="en-US" sz="2400"/>
              <a:t>, </a:t>
            </a:r>
          </a:p>
          <a:p>
            <a:pPr indent="457200" lvl="0" marL="2286000" rtl="0">
              <a:spcBef>
                <a:spcPts val="0"/>
              </a:spcBef>
              <a:buNone/>
            </a:pPr>
            <a:r>
              <a:rPr lang="en-US" sz="2400">
                <a:solidFill>
                  <a:srgbClr val="FF0000"/>
                </a:solidFill>
              </a:rPr>
              <a:t>Number</a:t>
            </a:r>
            <a:r>
              <a:rPr lang="en-US" sz="2400"/>
              <a:t>(</a:t>
            </a:r>
            <a:r>
              <a:rPr lang="en-US" sz="2400">
                <a:solidFill>
                  <a:srgbClr val="0000FF"/>
                </a:solidFill>
              </a:rPr>
              <a:t>1</a:t>
            </a:r>
            <a:r>
              <a:rPr lang="en-US" sz="2400"/>
              <a:t>) 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 sz="2400"/>
              <a:t>)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240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2" name="Shape 3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Semantic analysis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“does it make sense”? Checking semantic rules,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function?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variable declared?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operand types compatible? (coercion)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function arguments match function declarations?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checking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vs. run-time semantic checks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bounds, return values do not match definition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Compiler Back-end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28" name="Shape 32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57200" y="2239963"/>
            <a:ext cx="84153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 void print_int(int);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bool foo() { return(true); 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main() { 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(foo()) { 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print_int(1); } 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37" name="Shape 33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Source -&gt; abstract syntax tree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364350" y="1356875"/>
            <a:ext cx="8415300" cy="5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Program(</a:t>
            </a:r>
          </a:p>
          <a:p>
            <a:pPr indent="3873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ExternFunction(print_int,VoidType,VarDef(IntType)),</a:t>
            </a:r>
          </a:p>
          <a:p>
            <a:pPr indent="-69850" lvl="0" marL="45720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Class(	C,</a:t>
            </a:r>
          </a:p>
          <a:p>
            <a:pPr indent="-69850" lvl="0" marL="137160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indent="387350" lvl="0" marL="91440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Method(foo,</a:t>
            </a:r>
          </a:p>
          <a:p>
            <a:pPr indent="387350" lvl="0" marL="182880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BoolType,</a:t>
            </a:r>
          </a:p>
          <a:p>
            <a:pPr indent="387350" lvl="0" marL="182880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indent="387350" lvl="0" marL="182880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MethodBlock(	None,</a:t>
            </a:r>
          </a:p>
          <a:p>
            <a:pPr indent="387350" lvl="0" marL="365760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ReturnStmt(BoolExpr(True)))),</a:t>
            </a:r>
          </a:p>
          <a:p>
            <a:pPr indent="387350" lvl="0" marL="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Method(	main,</a:t>
            </a:r>
          </a:p>
          <a:p>
            <a:pPr indent="-69850" lvl="0" marL="182880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IntType,</a:t>
            </a:r>
          </a:p>
          <a:p>
            <a:pPr indent="387350" lvl="0" marL="137160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</a:p>
          <a:p>
            <a:pPr indent="387350" lvl="0" marL="137160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MethodBlock(	None,</a:t>
            </a:r>
          </a:p>
          <a:p>
            <a:pPr indent="387350" lvl="0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IfStmt(MethodCall(foo,None),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Block(None,</a:t>
            </a:r>
          </a:p>
          <a:p>
            <a:pPr indent="387350" lvl="0" marL="5029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MethodCall(print_int,Number(1))),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None)))))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46" name="Shape 34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</a:t>
            </a: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942150" y="5885075"/>
            <a:ext cx="7259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from IR to machine specific assembly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93587" y="1774575"/>
            <a:ext cx="2955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ModuleID = 'C'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2975100" y="1774575"/>
            <a:ext cx="61689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%ifstart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ifstart:                                          %calltmp = call i1 @foo()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i1 %calltmp, label %iftrue, label %end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iftrue:                                                 call void @print_int(i32 1)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%end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174" name="Shape 174"/>
          <p:cNvSpPr txBox="1"/>
          <p:nvPr>
            <p:ph idx="1" type="subTitle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pilers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75" name="Shape 175"/>
          <p:cNvSpPr/>
          <p:nvPr/>
        </p:nvSpPr>
        <p:spPr>
          <a:xfrm>
            <a:off x="5483792" y="548679"/>
            <a:ext cx="3449400" cy="510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Stages of a Compiler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Intermediate representation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57" name="Shape 357"/>
          <p:cNvSpPr/>
          <p:nvPr/>
        </p:nvSpPr>
        <p:spPr>
          <a:xfrm>
            <a:off x="2482950" y="1700100"/>
            <a:ext cx="4178100" cy="5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</p:txBody>
      </p:sp>
      <p:sp>
        <p:nvSpPr>
          <p:cNvPr id="358" name="Shape 358"/>
          <p:cNvSpPr/>
          <p:nvPr/>
        </p:nvSpPr>
        <p:spPr>
          <a:xfrm>
            <a:off x="575075" y="2745750"/>
            <a:ext cx="3026700" cy="8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 label %ifstart</a:t>
            </a:r>
          </a:p>
        </p:txBody>
      </p:sp>
      <p:sp>
        <p:nvSpPr>
          <p:cNvPr id="359" name="Shape 359"/>
          <p:cNvSpPr/>
          <p:nvPr/>
        </p:nvSpPr>
        <p:spPr>
          <a:xfrm>
            <a:off x="575075" y="4122900"/>
            <a:ext cx="6086100" cy="11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ifstart:                                          %calltmp = call i1 @foo()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 i1 %calltmp, label %iftrue, label %end</a:t>
            </a:r>
          </a:p>
        </p:txBody>
      </p:sp>
      <p:sp>
        <p:nvSpPr>
          <p:cNvPr id="360" name="Shape 360"/>
          <p:cNvSpPr/>
          <p:nvPr/>
        </p:nvSpPr>
        <p:spPr>
          <a:xfrm>
            <a:off x="5035350" y="2745750"/>
            <a:ext cx="3738900" cy="11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i1 @foo()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i1 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61" name="Shape 361"/>
          <p:cNvSpPr/>
          <p:nvPr/>
        </p:nvSpPr>
        <p:spPr>
          <a:xfrm>
            <a:off x="575075" y="5650000"/>
            <a:ext cx="3891300" cy="8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iftrue:                                             call void @print_int(i32 1)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br label %end</a:t>
            </a:r>
          </a:p>
        </p:txBody>
      </p:sp>
      <p:sp>
        <p:nvSpPr>
          <p:cNvPr id="362" name="Shape 362"/>
          <p:cNvSpPr/>
          <p:nvPr/>
        </p:nvSpPr>
        <p:spPr>
          <a:xfrm>
            <a:off x="6270225" y="5650000"/>
            <a:ext cx="1841100" cy="8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363" name="Shape 363"/>
          <p:cNvCxnSpPr>
            <a:stCxn id="357" idx="2"/>
            <a:endCxn id="358" idx="0"/>
          </p:cNvCxnSpPr>
          <p:nvPr/>
        </p:nvCxnSpPr>
        <p:spPr>
          <a:xfrm flipH="1">
            <a:off x="2088300" y="2224800"/>
            <a:ext cx="24837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4" name="Shape 364"/>
          <p:cNvCxnSpPr>
            <a:stCxn id="358" idx="2"/>
            <a:endCxn id="359" idx="0"/>
          </p:cNvCxnSpPr>
          <p:nvPr/>
        </p:nvCxnSpPr>
        <p:spPr>
          <a:xfrm>
            <a:off x="2088425" y="3601950"/>
            <a:ext cx="15297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" name="Shape 365"/>
          <p:cNvCxnSpPr/>
          <p:nvPr/>
        </p:nvCxnSpPr>
        <p:spPr>
          <a:xfrm flipH="1" rot="10800000">
            <a:off x="3803600" y="2924675"/>
            <a:ext cx="1224600" cy="15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>
            <a:stCxn id="359" idx="2"/>
            <a:endCxn id="361" idx="0"/>
          </p:cNvCxnSpPr>
          <p:nvPr/>
        </p:nvCxnSpPr>
        <p:spPr>
          <a:xfrm flipH="1">
            <a:off x="2520725" y="5258700"/>
            <a:ext cx="10974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" name="Shape 367"/>
          <p:cNvCxnSpPr>
            <a:stCxn id="359" idx="2"/>
            <a:endCxn id="362" idx="0"/>
          </p:cNvCxnSpPr>
          <p:nvPr/>
        </p:nvCxnSpPr>
        <p:spPr>
          <a:xfrm>
            <a:off x="3618125" y="5258700"/>
            <a:ext cx="35727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8" name="Shape 368"/>
          <p:cNvCxnSpPr>
            <a:stCxn id="361" idx="3"/>
            <a:endCxn id="362" idx="1"/>
          </p:cNvCxnSpPr>
          <p:nvPr/>
        </p:nvCxnSpPr>
        <p:spPr>
          <a:xfrm>
            <a:off x="4466375" y="6078100"/>
            <a:ext cx="180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Assembly language output from IR</a:t>
            </a: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76" name="Shape 376"/>
          <p:cNvSpPr/>
          <p:nvPr/>
        </p:nvSpPr>
        <p:spPr>
          <a:xfrm>
            <a:off x="677150" y="1512800"/>
            <a:ext cx="3659400" cy="49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	.section	__TEXT,__text,regular,pure_instructions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.globl	_foo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.align	4, 0x90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@foo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.cfi_startproc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%entry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mov	al,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ret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.cfi_endproc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.globl	_main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.align	4, 0x90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7" name="Shape 377"/>
          <p:cNvSpPr/>
          <p:nvPr/>
        </p:nvSpPr>
        <p:spPr>
          <a:xfrm>
            <a:off x="4574800" y="1512800"/>
            <a:ext cx="3659400" cy="49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@main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.cfi_startproc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%entry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push	rax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Ltmp0: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.cfi_def_cfa_offset 16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call	_foo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test	al,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je	LBB1_2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%iftrue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mov	edi,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call	_print_int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%end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xor	eax, eax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pop	rdx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ret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	.cfi_endproc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78" name="Shape 378"/>
          <p:cNvSpPr/>
          <p:nvPr/>
        </p:nvSpPr>
        <p:spPr>
          <a:xfrm>
            <a:off x="6685100" y="432275"/>
            <a:ext cx="1549200" cy="763500"/>
          </a:xfrm>
          <a:prstGeom prst="wedgeRectCallout">
            <a:avLst>
              <a:gd fmla="val -38765" name="adj1"/>
              <a:gd fmla="val 93489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x86 assembly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</a:p>
        </p:txBody>
      </p:sp>
      <p:sp>
        <p:nvSpPr>
          <p:cNvPr id="386" name="Shape 38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487550" y="1550375"/>
            <a:ext cx="6168900" cy="4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; ModuleID = 'C'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declare void @print_int(i32)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define i32 @main() {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entry: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%ifstart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SzPct val="61111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ifstart:                                          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call void @print_int(i32 1)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br label %end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end:                                              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ret i32 0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Code Optimization</a:t>
            </a:r>
          </a:p>
        </p:txBody>
      </p:sp>
      <p:sp>
        <p:nvSpPr>
          <p:cNvPr id="394" name="Shape 39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95" name="Shape 395"/>
          <p:cNvSpPr/>
          <p:nvPr/>
        </p:nvSpPr>
        <p:spPr>
          <a:xfrm>
            <a:off x="1877250" y="1356875"/>
            <a:ext cx="5389500" cy="514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.section	__TEXT,__text,regular,pure_instructions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.macosx_version_min 10, 11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.globl	_main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.p2align	4, 0x90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_main:                          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.cfi_startproc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## BB#0:                             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pushq	%rax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Ltmp0: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.cfi_def_cfa_offset 16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movl	$1, %edi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callq	_print_int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xorl	%eax, %eax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popq	%rcx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retq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/>
              <a:t>	.cfi_endproc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396" name="Shape 396"/>
          <p:cNvSpPr/>
          <p:nvPr/>
        </p:nvSpPr>
        <p:spPr>
          <a:xfrm>
            <a:off x="6685100" y="432275"/>
            <a:ext cx="1549200" cy="763500"/>
          </a:xfrm>
          <a:prstGeom prst="wedgeRectCallout">
            <a:avLst>
              <a:gd fmla="val -38765" name="adj1"/>
              <a:gd fmla="val 93489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x86 assembly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Stages of a Compiler</a:t>
            </a: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04" name="Shape 4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486950"/>
            <a:ext cx="88963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12" name="Shape 4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Wrap Up</a:t>
            </a:r>
          </a:p>
        </p:txBody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Analysis/Synthesis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from string to executable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and conquer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one component at a time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analysis will ensure we keep things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complex piece of software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languages have a lot in common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write a compiler for each language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general mathematical model for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lang="en-US"/>
              <a:t>ructure</a:t>
            </a:r>
            <a:r>
              <a:rPr lang="en-US"/>
              <a:t> of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languages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 a compiler using this model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language compiler is built using this general model (so-called compiler compilers)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yacc = yet another compiler compiler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 ideas can also be shared across languages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Demo: compiler for the expr language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cost of compiling and executing should be managed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program that violates the definition of the language should escape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program that is valid should be rejected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compiler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for building a compiler: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Symbol-table management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detection and reporting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Stages of a compiler: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(front-end)</a:t>
            </a: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(back-end)</a:t>
            </a: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2" type="sldNum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Stages of a Compiler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(Front-end)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analysis (parsing)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analysis (type-checking)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(Back-end)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Intermediate code generation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generation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Stages of a Compiler</a:t>
            </a: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486950"/>
            <a:ext cx="88963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