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3" r:id="rId2"/>
    <p:sldId id="271" r:id="rId3"/>
    <p:sldId id="273" r:id="rId4"/>
    <p:sldId id="274" r:id="rId5"/>
    <p:sldId id="391" r:id="rId6"/>
    <p:sldId id="358" r:id="rId7"/>
    <p:sldId id="275" r:id="rId8"/>
    <p:sldId id="360" r:id="rId9"/>
    <p:sldId id="359" r:id="rId10"/>
    <p:sldId id="325" r:id="rId11"/>
    <p:sldId id="326" r:id="rId12"/>
    <p:sldId id="327" r:id="rId13"/>
    <p:sldId id="328" r:id="rId14"/>
    <p:sldId id="277" r:id="rId15"/>
    <p:sldId id="35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0" autoAdjust="0"/>
    <p:restoredTop sz="90929"/>
  </p:normalViewPr>
  <p:slideViewPr>
    <p:cSldViewPr>
      <p:cViewPr varScale="1">
        <p:scale>
          <a:sx n="84" d="100"/>
          <a:sy n="84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4381A-05F8-8446-8531-E5B6FC21D6AB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CBD0-AFB4-1B44-B5AE-27C144ED0C6D}" type="slidenum">
              <a:rPr lang="en-US"/>
              <a:pPr/>
              <a:t>11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8EC7A-350B-AD46-B04A-3D8EC8261A85}" type="slidenum">
              <a:rPr lang="en-US"/>
              <a:pPr/>
              <a:t>12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B6A03-99A0-4A4E-B16E-490E4EA7FEF6}" type="slidenum">
              <a:rPr lang="en-US"/>
              <a:pPr/>
              <a:t>13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4BD8E-C30F-2D4B-B61F-4E04A5CE5EF6}" type="slidenum">
              <a:rPr lang="en-US"/>
              <a:pPr/>
              <a:t>14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15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42043-1DB1-0048-AB96-63A5B484C536}" type="slidenum">
              <a:rPr lang="en-US"/>
              <a:pPr/>
              <a:t>2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EE51-D2D7-4945-A278-2D95A0754A4C}" type="slidenum">
              <a:rPr lang="en-US"/>
              <a:pPr/>
              <a:t>3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5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0F841-C5E3-7C47-A6F8-D198256E0E19}" type="slidenum">
              <a:rPr lang="en-US"/>
              <a:pPr/>
              <a:t>6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3A1C8-AD88-5C4F-9DC1-2D1F27E35A73}" type="slidenum">
              <a:rPr lang="en-US"/>
              <a:pPr/>
              <a:t>7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6EE29-3615-0F40-AED8-562924372260}" type="slidenum">
              <a:rPr lang="en-US"/>
              <a:pPr/>
              <a:t>8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97959-5928-4248-8B48-4A4C22524514}" type="slidenum">
              <a:rPr lang="en-US"/>
              <a:pPr/>
              <a:t>9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526B564-AD12-AA4F-A926-F7DFA4D403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C8FE8D7D-2178-884C-AA5F-556B8BC82588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1088D1-93E3-004E-85DB-5B3615C0A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DEED0DEA-06AF-D441-84E7-6C0F2C3FEA08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0C5572-F8B0-6640-9615-F1B5B6EF5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7F113572-37C5-0840-B3FE-495F2B2C821C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7C3DA44-7F16-F948-B8FF-9C50723EA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/>
                <a:cs typeface="Calibri"/>
              </a:defRPr>
            </a:lvl1pPr>
          </a:lstStyle>
          <a:p>
            <a:fld id="{80B70B1B-9002-FB4A-9B01-AB0117187C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6E9FD803-205C-7C4F-89C1-EDA1A689304E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E11F6-D0DC-624B-9344-9E4FBC40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828C0B1-FC1F-7242-8451-38875F0B99A9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3028CA-2804-8248-8CF8-AEBC6818B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A8AF90D3-0F3A-7841-B134-650120633E8F}" type="datetime1">
              <a:rPr lang="en-CA" smtClean="0"/>
              <a:t>16-06-14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F846DC-5614-824A-91EA-D07A2B361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D7205D10-93D5-6B41-8BCE-CC85E8E1E806}" type="datetime1">
              <a:rPr lang="en-CA" smtClean="0"/>
              <a:t>16-06-14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BDC065-7827-A341-AD3F-BA162DB51C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077E3FA-A0E2-6E46-9188-695F5107A0CA}" type="datetime1">
              <a:rPr lang="en-CA" smtClean="0"/>
              <a:t>16-06-14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B8E3B9-CCCF-374E-ABDB-A6271EC3A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8CE9C95-97A8-7A4B-8F18-5314141C8966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3D27F5-CBBA-6342-98C8-201CE06B1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1714B20-D019-7A4A-9749-7F0AE7843245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A55382-392C-CA4B-BA5F-79C806372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A40146-FEE2-414A-A65E-E69B99B206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341325" y="548675"/>
            <a:ext cx="3491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LEX1: Intro to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7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F09E-F5E6-2F42-99E3-33119108C2FC}" type="slidenum">
              <a:rPr lang="en-US"/>
              <a:pPr/>
              <a:t>10</a:t>
            </a:fld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7848600" cy="4038600"/>
          </a:xfrm>
        </p:spPr>
        <p:txBody>
          <a:bodyPr/>
          <a:lstStyle/>
          <a:p>
            <a:r>
              <a:rPr lang="en-US" dirty="0"/>
              <a:t>Symbols: </a:t>
            </a:r>
            <a:r>
              <a:rPr lang="en-US" dirty="0">
                <a:solidFill>
                  <a:schemeClr val="accent2"/>
                </a:solidFill>
              </a:rPr>
              <a:t>a, b, c</a:t>
            </a:r>
            <a:r>
              <a:rPr lang="en-US" dirty="0"/>
              <a:t>   		</a:t>
            </a:r>
          </a:p>
          <a:p>
            <a:r>
              <a:rPr lang="en-US" dirty="0"/>
              <a:t>Alphabet : finite set of symbols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 = {a, b}</a:t>
            </a:r>
            <a:endParaRPr lang="en-US" dirty="0">
              <a:sym typeface="Symbol" charset="2"/>
            </a:endParaRPr>
          </a:p>
          <a:p>
            <a:r>
              <a:rPr lang="en-US" dirty="0"/>
              <a:t>String: sequence of symbols	</a:t>
            </a:r>
            <a:r>
              <a:rPr lang="en-US" dirty="0" err="1">
                <a:solidFill>
                  <a:schemeClr val="accent2"/>
                </a:solidFill>
              </a:rPr>
              <a:t>bab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Empty string: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        </a:t>
            </a:r>
            <a:r>
              <a:rPr lang="en-US" sz="2800" dirty="0">
                <a:sym typeface="Symbol" charset="2"/>
              </a:rPr>
              <a:t>Define: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</a:t>
            </a:r>
            <a:r>
              <a:rPr lang="en-US" sz="2800" baseline="30000" dirty="0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=   {}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endParaRPr lang="en-US" dirty="0"/>
          </a:p>
          <a:p>
            <a:r>
              <a:rPr lang="en-US" dirty="0"/>
              <a:t>Set of all strings: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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</a:t>
            </a:r>
            <a:r>
              <a:rPr lang="en-US" baseline="30000" dirty="0" smtClean="0">
                <a:solidFill>
                  <a:schemeClr val="accent2"/>
                </a:solidFill>
                <a:sym typeface="Symbol" charset="2"/>
              </a:rPr>
              <a:t>0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,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</a:t>
            </a:r>
            <a:r>
              <a:rPr lang="en-US" baseline="30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, </a:t>
            </a:r>
            <a:r>
              <a:rPr lang="en-US" baseline="30000" dirty="0" smtClean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,…</a:t>
            </a:r>
            <a:r>
              <a:rPr lang="en-US" baseline="30000" dirty="0">
                <a:solidFill>
                  <a:schemeClr val="accent2"/>
                </a:solidFill>
                <a:sym typeface="Symbol" charset="2"/>
              </a:rPr>
              <a:t>n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ym typeface="Symbol" charset="2"/>
              </a:rPr>
              <a:t>(Formal) Language: a set of strings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{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baseline="30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</a:t>
            </a:r>
            <a:r>
              <a:rPr lang="en-US" baseline="30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: n &gt; 0 }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Languages: Recap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2936-250C-DF4C-AF7C-1FB0304B67D6}" type="slidenum">
              <a:rPr lang="en-US"/>
              <a:pPr/>
              <a:t>11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Languages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regular languages: each element is a regular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R= {R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, R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2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, …,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R</a:t>
            </a:r>
            <a:r>
              <a:rPr lang="en-US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,…}</a:t>
            </a:r>
            <a:endParaRPr lang="en-US" dirty="0"/>
          </a:p>
          <a:p>
            <a:r>
              <a:rPr lang="en-US" dirty="0"/>
              <a:t>Each regular language is an example of a (formal) language, i.e. a set of strings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e.g. { a</a:t>
            </a:r>
            <a:r>
              <a:rPr lang="en-US" baseline="30000" dirty="0">
                <a:solidFill>
                  <a:schemeClr val="accent2"/>
                </a:solidFill>
              </a:rPr>
              <a:t>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baseline="30000" dirty="0" err="1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 : m, n are </a:t>
            </a:r>
            <a:r>
              <a:rPr lang="en-US" dirty="0" smtClean="0">
                <a:solidFill>
                  <a:schemeClr val="accent2"/>
                </a:solidFill>
              </a:rPr>
              <a:t>positive </a:t>
            </a:r>
            <a:r>
              <a:rPr lang="en-US" dirty="0">
                <a:solidFill>
                  <a:schemeClr val="accent2"/>
                </a:solidFill>
              </a:rPr>
              <a:t>integers }</a:t>
            </a:r>
            <a:endParaRPr lang="en-US" sz="2400" baseline="30000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7F9A-C709-5B42-AD54-D227160136C7}" type="slidenum">
              <a:rPr lang="en-US"/>
              <a:pPr/>
              <a:t>12</a:t>
            </a:fld>
            <a:endParaRPr lang="en-US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Defining the set of all regular languages:</a:t>
            </a:r>
          </a:p>
          <a:p>
            <a:pPr lvl="1"/>
            <a:r>
              <a:rPr lang="en-US" sz="2400"/>
              <a:t>The empty set and {a} for all a in </a:t>
            </a:r>
            <a:r>
              <a:rPr lang="en-US" sz="2400">
                <a:sym typeface="Symbol" charset="2"/>
              </a:rPr>
              <a:t></a:t>
            </a:r>
            <a:r>
              <a:rPr lang="en-US" sz="2400" baseline="30000">
                <a:sym typeface="Symbol" charset="2"/>
              </a:rPr>
              <a:t></a:t>
            </a:r>
            <a:r>
              <a:rPr lang="en-US" sz="2400">
                <a:sym typeface="Symbol" charset="2"/>
              </a:rPr>
              <a:t> are regular languages</a:t>
            </a:r>
          </a:p>
          <a:p>
            <a:pPr lvl="1"/>
            <a:r>
              <a:rPr lang="en-US" sz="2400">
                <a:sym typeface="Symbol" charset="2"/>
              </a:rPr>
              <a:t>If L</a:t>
            </a:r>
            <a:r>
              <a:rPr lang="en-US" sz="2400" baseline="-25000">
                <a:sym typeface="Symbol" charset="2"/>
              </a:rPr>
              <a:t>1</a:t>
            </a:r>
            <a:r>
              <a:rPr lang="en-US" sz="2400">
                <a:sym typeface="Symbol" charset="2"/>
              </a:rPr>
              <a:t> and L</a:t>
            </a:r>
            <a:r>
              <a:rPr lang="en-US" sz="2400" baseline="-25000">
                <a:sym typeface="Symbol" charset="2"/>
              </a:rPr>
              <a:t>2</a:t>
            </a:r>
            <a:r>
              <a:rPr lang="en-US" sz="2400">
                <a:sym typeface="Symbol" charset="2"/>
              </a:rPr>
              <a:t> and L are regular languages, then:</a:t>
            </a:r>
          </a:p>
          <a:p>
            <a:pPr lvl="2"/>
            <a:endParaRPr lang="en-US" sz="2000">
              <a:sym typeface="Symbol" charset="2"/>
            </a:endParaRPr>
          </a:p>
          <a:p>
            <a:pPr lvl="2"/>
            <a:endParaRPr lang="en-US" sz="2000">
              <a:sym typeface="Symbol" charset="2"/>
            </a:endParaRPr>
          </a:p>
          <a:p>
            <a:pPr lvl="2"/>
            <a:endParaRPr lang="en-US" sz="2000">
              <a:sym typeface="Symbol" charset="2"/>
            </a:endParaRPr>
          </a:p>
          <a:p>
            <a:pPr lvl="2"/>
            <a:endParaRPr lang="en-US" sz="2000">
              <a:sym typeface="Symbol" charset="2"/>
            </a:endParaRPr>
          </a:p>
          <a:p>
            <a:pPr lvl="1">
              <a:buFontTx/>
              <a:buNone/>
            </a:pPr>
            <a:r>
              <a:rPr lang="en-US" sz="2400">
                <a:sym typeface="Symbol" charset="2"/>
              </a:rPr>
              <a:t>    are also regular languages</a:t>
            </a:r>
          </a:p>
          <a:p>
            <a:pPr lvl="1"/>
            <a:r>
              <a:rPr lang="en-US" sz="2400">
                <a:sym typeface="Symbol" charset="2"/>
              </a:rPr>
              <a:t>There are no other regular languages</a:t>
            </a:r>
          </a:p>
        </p:txBody>
      </p:sp>
      <p:grpSp>
        <p:nvGrpSpPr>
          <p:cNvPr id="120844" name="Group 12"/>
          <p:cNvGrpSpPr>
            <a:grpSpLocks/>
          </p:cNvGrpSpPr>
          <p:nvPr/>
        </p:nvGrpSpPr>
        <p:grpSpPr bwMode="auto">
          <a:xfrm>
            <a:off x="1524000" y="3733800"/>
            <a:ext cx="6880225" cy="1447800"/>
            <a:chOff x="960" y="2304"/>
            <a:chExt cx="4334" cy="912"/>
          </a:xfrm>
        </p:grpSpPr>
        <p:pic>
          <p:nvPicPr>
            <p:cNvPr id="120836" name="Picture 4" descr="fina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60" y="2352"/>
              <a:ext cx="2640" cy="216"/>
            </a:xfrm>
            <a:prstGeom prst="rect">
              <a:avLst/>
            </a:prstGeom>
            <a:noFill/>
          </p:spPr>
        </p:pic>
        <p:pic>
          <p:nvPicPr>
            <p:cNvPr id="120837" name="Picture 5" descr="fina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60" y="2688"/>
              <a:ext cx="576" cy="176"/>
            </a:xfrm>
            <a:prstGeom prst="rect">
              <a:avLst/>
            </a:prstGeom>
            <a:noFill/>
          </p:spPr>
        </p:pic>
        <p:pic>
          <p:nvPicPr>
            <p:cNvPr id="120838" name="Picture 6" descr="fina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60" y="2976"/>
              <a:ext cx="952" cy="240"/>
            </a:xfrm>
            <a:prstGeom prst="rect">
              <a:avLst/>
            </a:prstGeom>
            <a:noFill/>
          </p:spPr>
        </p:pic>
        <p:sp>
          <p:nvSpPr>
            <p:cNvPr id="120839" name="Text Box 7"/>
            <p:cNvSpPr txBox="1">
              <a:spLocks noChangeArrowheads="1"/>
            </p:cNvSpPr>
            <p:nvPr/>
          </p:nvSpPr>
          <p:spPr bwMode="auto">
            <a:xfrm>
              <a:off x="3984" y="230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(concatenation)</a:t>
              </a:r>
            </a:p>
          </p:txBody>
        </p:sp>
        <p:sp>
          <p:nvSpPr>
            <p:cNvPr id="120840" name="Text Box 8"/>
            <p:cNvSpPr txBox="1">
              <a:spLocks noChangeArrowheads="1"/>
            </p:cNvSpPr>
            <p:nvPr/>
          </p:nvSpPr>
          <p:spPr bwMode="auto">
            <a:xfrm>
              <a:off x="2112" y="2640"/>
              <a:ext cx="6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(union)</a:t>
              </a:r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2112" y="2928"/>
              <a:ext cx="30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(Kleene closure)</a:t>
              </a:r>
            </a:p>
          </p:txBody>
        </p:sp>
      </p:grpSp>
      <p:sp>
        <p:nvSpPr>
          <p:cNvPr id="1208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92C-BABC-FE4A-A4CD-29597BCC20BC}" type="slidenum">
              <a:rPr lang="en-US"/>
              <a:pPr/>
              <a:t>13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Grammars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sz="2800" dirty="0"/>
              <a:t>A formal grammar is a concise description of a formal </a:t>
            </a:r>
            <a:r>
              <a:rPr lang="en-US" sz="2800" dirty="0" smtClean="0"/>
              <a:t>language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{, a,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aa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, …} = a</a:t>
            </a:r>
            <a:r>
              <a:rPr lang="en-US" baseline="30000" dirty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 formal grammar uses a specialized syntax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example, a </a:t>
            </a:r>
            <a:r>
              <a:rPr lang="en-US" sz="2800" b="1" dirty="0"/>
              <a:t>regular expression</a:t>
            </a:r>
            <a:r>
              <a:rPr lang="en-US" sz="2800" dirty="0"/>
              <a:t> is a concise description of a regular language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/>
              <a:t>(</a:t>
            </a:r>
            <a:r>
              <a:rPr lang="en-US" sz="2400" i="1" dirty="0" err="1"/>
              <a:t>a|b</a:t>
            </a:r>
            <a:r>
              <a:rPr lang="en-US" sz="2400" i="1" dirty="0"/>
              <a:t>)*</a:t>
            </a:r>
            <a:r>
              <a:rPr lang="en-US" sz="2400" i="1" dirty="0" err="1"/>
              <a:t>abb</a:t>
            </a:r>
            <a:r>
              <a:rPr lang="en-US" sz="2400" dirty="0"/>
              <a:t> : is the set of all strings over the alphabet {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 err="1"/>
              <a:t>b</a:t>
            </a:r>
            <a:r>
              <a:rPr lang="en-US" sz="2400" dirty="0"/>
              <a:t>} which end in </a:t>
            </a:r>
            <a:r>
              <a:rPr lang="en-US" sz="2400" i="1" dirty="0" err="1"/>
              <a:t>abb</a:t>
            </a: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800" dirty="0"/>
              <a:t>We will use regular expressions (</a:t>
            </a:r>
            <a:r>
              <a:rPr lang="en-US" sz="2800" dirty="0" err="1"/>
              <a:t>regexps</a:t>
            </a:r>
            <a:r>
              <a:rPr lang="en-US" sz="2800" dirty="0"/>
              <a:t>) in order to define tokens in our compiler,</a:t>
            </a:r>
            <a:r>
              <a:rPr 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</a:t>
            </a:r>
            <a:r>
              <a:rPr lang="en-US" sz="2400" dirty="0"/>
              <a:t>. lexemes </a:t>
            </a:r>
            <a:r>
              <a:rPr lang="en-US" sz="2400" dirty="0" smtClean="0"/>
              <a:t>for </a:t>
            </a:r>
            <a:r>
              <a:rPr lang="en-US" sz="2400" dirty="0"/>
              <a:t>string </a:t>
            </a:r>
            <a:r>
              <a:rPr lang="en-US" sz="2400" dirty="0" smtClean="0"/>
              <a:t>tokens are \</a:t>
            </a:r>
            <a:r>
              <a:rPr lang="en-US" sz="2400" dirty="0"/>
              <a:t>"</a:t>
            </a:r>
            <a:r>
              <a:rPr lang="en-US" sz="2400" dirty="0" smtClean="0"/>
              <a:t> (</a:t>
            </a:r>
            <a:r>
              <a:rPr lang="en-US" sz="2400" dirty="0" err="1" smtClean="0">
                <a:sym typeface="Symbol" charset="2"/>
              </a:rPr>
              <a:t></a:t>
            </a:r>
            <a:r>
              <a:rPr lang="en-US" sz="2400" dirty="0" smtClean="0">
                <a:sym typeface="Symbol" charset="2"/>
              </a:rPr>
              <a:t>\</a:t>
            </a:r>
            <a:r>
              <a:rPr lang="en-US" sz="2400" dirty="0" smtClean="0"/>
              <a:t>"</a:t>
            </a:r>
            <a:r>
              <a:rPr lang="en-US" sz="2400" dirty="0" smtClean="0">
                <a:sym typeface="Symbol" charset="2"/>
              </a:rPr>
              <a:t>)*</a:t>
            </a:r>
            <a:r>
              <a:rPr lang="en-US" sz="2400" dirty="0" smtClean="0"/>
              <a:t> </a:t>
            </a:r>
            <a:r>
              <a:rPr lang="en-US" sz="2400" dirty="0"/>
              <a:t>\"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D29-7126-C045-8119-17019F72B994}" type="slidenum">
              <a:rPr lang="en-US"/>
              <a:pPr/>
              <a:t>14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Expressions: Definition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Every symbol of </a:t>
            </a:r>
            <a:r>
              <a:rPr lang="en-US" sz="2800" dirty="0">
                <a:sym typeface="Symbol" charset="2"/>
              </a:rPr>
              <a:t>  {  } is a regular expression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E.g. if  = {</a:t>
            </a:r>
            <a:r>
              <a:rPr lang="en-US" sz="2400" dirty="0" err="1">
                <a:sym typeface="Symbol" charset="2"/>
              </a:rPr>
              <a:t>a,b</a:t>
            </a:r>
            <a:r>
              <a:rPr lang="en-US" sz="2400" dirty="0">
                <a:sym typeface="Symbol" charset="2"/>
              </a:rPr>
              <a:t>} then ‘a’, ‘b’ are </a:t>
            </a:r>
            <a:r>
              <a:rPr lang="en-US" sz="2400" dirty="0" err="1">
                <a:sym typeface="Symbol" charset="2"/>
              </a:rPr>
              <a:t>regexps</a:t>
            </a:r>
            <a:endParaRPr 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If r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and r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are regular expressions, then the core operators to combine two </a:t>
            </a:r>
            <a:r>
              <a:rPr lang="en-US" sz="2800" dirty="0" err="1">
                <a:sym typeface="Symbol" charset="2"/>
              </a:rPr>
              <a:t>regexps</a:t>
            </a:r>
            <a:r>
              <a:rPr lang="en-US" sz="2800" dirty="0">
                <a:sym typeface="Symbol" charset="2"/>
              </a:rPr>
              <a:t> are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Concatenation:  r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r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, e.g. ‘</a:t>
            </a:r>
            <a:r>
              <a:rPr lang="en-US" sz="2400" dirty="0" err="1">
                <a:sym typeface="Symbol" charset="2"/>
              </a:rPr>
              <a:t>ab</a:t>
            </a:r>
            <a:r>
              <a:rPr lang="en-US" sz="2400" dirty="0">
                <a:sym typeface="Symbol" charset="2"/>
              </a:rPr>
              <a:t>’ or ‘aba’</a:t>
            </a:r>
            <a:endParaRPr lang="en-US" sz="2400" baseline="-25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Alternation:  r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|r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, e.g. ‘</a:t>
            </a:r>
            <a:r>
              <a:rPr lang="en-US" sz="2400" dirty="0" err="1">
                <a:sym typeface="Symbol" charset="2"/>
              </a:rPr>
              <a:t>a|b</a:t>
            </a:r>
            <a:r>
              <a:rPr lang="en-US" sz="2400" dirty="0">
                <a:sym typeface="Symbol" charset="2"/>
              </a:rPr>
              <a:t>’</a:t>
            </a:r>
            <a:endParaRPr lang="en-US" sz="2400" baseline="-25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Repetition: r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*, e.g. ‘a*’ or ‘b*’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No other core operators are defined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But other operators can be defined using the basic operators (as in </a:t>
            </a:r>
            <a:r>
              <a:rPr lang="en-US" sz="2400" dirty="0" err="1">
                <a:sym typeface="Symbol" charset="2"/>
              </a:rPr>
              <a:t>lex</a:t>
            </a:r>
            <a:r>
              <a:rPr lang="en-US" sz="2400" dirty="0">
                <a:sym typeface="Symbol" charset="2"/>
              </a:rPr>
              <a:t> regular expressions) e.g. a+ = </a:t>
            </a:r>
            <a:r>
              <a:rPr lang="en-US" sz="2400" dirty="0" err="1">
                <a:sym typeface="Symbol" charset="2"/>
              </a:rPr>
              <a:t>aa</a:t>
            </a:r>
            <a:r>
              <a:rPr lang="en-US" sz="2400" dirty="0">
                <a:sym typeface="Symbol" charset="2"/>
              </a:rPr>
              <a:t>*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/>
              <a:pPr/>
              <a:t>15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-2895600" y="3124200"/>
            <a:ext cx="6858000" cy="609600"/>
          </a:xfrm>
        </p:spPr>
        <p:txBody>
          <a:bodyPr/>
          <a:lstStyle/>
          <a:p>
            <a:r>
              <a:rPr lang="en-US" sz="2800" dirty="0" err="1">
                <a:latin typeface="Courier" charset="0"/>
              </a:rPr>
              <a:t>Lex</a:t>
            </a:r>
            <a:r>
              <a:rPr lang="en-US" sz="2800" dirty="0"/>
              <a:t> regular expressions</a:t>
            </a:r>
            <a:endParaRPr lang="en-US" dirty="0"/>
          </a:p>
        </p:txBody>
      </p:sp>
      <p:graphicFrame>
        <p:nvGraphicFramePr>
          <p:cNvPr id="309383" name="Group 135"/>
          <p:cNvGraphicFramePr>
            <a:graphicFrameLocks noGrp="1"/>
          </p:cNvGraphicFramePr>
          <p:nvPr/>
        </p:nvGraphicFramePr>
        <p:xfrm>
          <a:off x="1066800" y="152400"/>
          <a:ext cx="7848600" cy="5943600"/>
        </p:xfrm>
        <a:graphic>
          <a:graphicData uri="http://schemas.openxmlformats.org/drawingml/2006/table">
            <a:tbl>
              <a:tblPr/>
              <a:tblGrid>
                <a:gridCol w="1219200"/>
                <a:gridCol w="3429000"/>
                <a:gridCol w="1143000"/>
                <a:gridCol w="20574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Expression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Matches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Example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Using core 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non-operator character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\c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character c literally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\*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"s"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string s literally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"**"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any character but newline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a.*b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beginning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^abc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used for matching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end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abc$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used for matching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[s]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any one of characters in string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[abc]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(a|b|c)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[^s]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any one character not in string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[^a]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(b|c) where  = {a,b,c}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zero or more strings matching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a*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one or more strings matching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a+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aa*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zero or one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a?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(a|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r{m,n}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between m and n occurences of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a{2,3}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(aa|aaa)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an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followed by an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|r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an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or an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same as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(a|b)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/r</a:t>
                      </a:r>
                      <a:r>
                        <a:rPr kumimoji="0" lang="en-US" sz="16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when followed by an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</a:rPr>
                        <a:t>abc/123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used for matching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0CEF-24EC-DE40-A03C-83C207949D63}" type="slidenum">
              <a:rPr lang="en-US"/>
              <a:pPr/>
              <a:t>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called </a:t>
            </a:r>
            <a:r>
              <a:rPr lang="en-US" i="1"/>
              <a:t>scanning</a:t>
            </a:r>
            <a:r>
              <a:rPr lang="en-US"/>
              <a:t>, take input program </a:t>
            </a:r>
            <a:r>
              <a:rPr lang="en-US" i="1"/>
              <a:t>string</a:t>
            </a:r>
            <a:r>
              <a:rPr lang="en-US"/>
              <a:t> and convert into tokens</a:t>
            </a:r>
          </a:p>
          <a:p>
            <a:r>
              <a:rPr lang="en-US"/>
              <a:t>Example:</a:t>
            </a:r>
            <a:endParaRPr lang="en-US" sz="2800" b="1">
              <a:latin typeface="Courier New" charset="0"/>
            </a:endParaRPr>
          </a:p>
          <a:p>
            <a:endParaRPr 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267200" y="3200400"/>
            <a:ext cx="4038600" cy="29114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>
                <a:solidFill>
                  <a:srgbClr val="CC00CC"/>
                </a:solidFill>
                <a:latin typeface="Courier New" charset="0"/>
              </a:rPr>
              <a:t>T_DOUBLE  	  (“double”)</a:t>
            </a:r>
            <a:br>
              <a:rPr lang="en-US" sz="2000" b="1">
                <a:solidFill>
                  <a:srgbClr val="CC00CC"/>
                </a:solidFill>
                <a:latin typeface="Courier New" charset="0"/>
              </a:rPr>
            </a:br>
            <a:r>
              <a:rPr lang="en-US" sz="2000" b="1">
                <a:solidFill>
                  <a:srgbClr val="CC00CC"/>
                </a:solidFill>
                <a:latin typeface="Courier New" charset="0"/>
              </a:rPr>
              <a:t>T_IDENT 	  (“f”)</a:t>
            </a:r>
            <a:br>
              <a:rPr lang="en-US" sz="2000" b="1">
                <a:solidFill>
                  <a:srgbClr val="CC00CC"/>
                </a:solidFill>
                <a:latin typeface="Courier New" charset="0"/>
              </a:rPr>
            </a:br>
            <a:r>
              <a:rPr lang="en-US" sz="2000" b="1">
                <a:solidFill>
                  <a:srgbClr val="CC00CC"/>
                </a:solidFill>
                <a:latin typeface="Courier New" charset="0"/>
              </a:rPr>
              <a:t>T_OP 		  (“=“)</a:t>
            </a:r>
            <a:br>
              <a:rPr lang="en-US" sz="2000" b="1">
                <a:solidFill>
                  <a:srgbClr val="CC00CC"/>
                </a:solidFill>
                <a:latin typeface="Courier New" charset="0"/>
              </a:rPr>
            </a:br>
            <a:r>
              <a:rPr lang="en-US" sz="2000" b="1">
                <a:solidFill>
                  <a:srgbClr val="CC00CC"/>
                </a:solidFill>
                <a:latin typeface="Courier New" charset="0"/>
              </a:rPr>
              <a:t>T_IDENT	  (“sqrt”) T_LPAREN 	  (“(“)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="1">
                <a:solidFill>
                  <a:srgbClr val="CC00CC"/>
                </a:solidFill>
                <a:latin typeface="Courier New" charset="0"/>
              </a:rPr>
              <a:t>T_OP 		  (“-”)</a:t>
            </a:r>
            <a:br>
              <a:rPr lang="en-US" sz="2000" b="1">
                <a:solidFill>
                  <a:srgbClr val="CC00CC"/>
                </a:solidFill>
                <a:latin typeface="Courier New" charset="0"/>
              </a:rPr>
            </a:br>
            <a:r>
              <a:rPr lang="en-US" sz="2000" b="1">
                <a:solidFill>
                  <a:srgbClr val="CC00CC"/>
                </a:solidFill>
                <a:latin typeface="Courier New" charset="0"/>
              </a:rPr>
              <a:t>T_INTCONSTANT (“1”)</a:t>
            </a:r>
            <a:br>
              <a:rPr lang="en-US" sz="2000" b="1">
                <a:solidFill>
                  <a:srgbClr val="CC00CC"/>
                </a:solidFill>
                <a:latin typeface="Courier New" charset="0"/>
              </a:rPr>
            </a:br>
            <a:r>
              <a:rPr lang="en-US" sz="2000" b="1">
                <a:solidFill>
                  <a:srgbClr val="CC00CC"/>
                </a:solidFill>
                <a:latin typeface="Courier New" charset="0"/>
              </a:rPr>
              <a:t>T_RPAREN 	  (“)”)</a:t>
            </a:r>
            <a:br>
              <a:rPr lang="en-US" sz="2000" b="1">
                <a:solidFill>
                  <a:srgbClr val="CC00CC"/>
                </a:solidFill>
                <a:latin typeface="Courier New" charset="0"/>
              </a:rPr>
            </a:br>
            <a:r>
              <a:rPr lang="en-US" sz="2000" b="1">
                <a:solidFill>
                  <a:srgbClr val="CC00CC"/>
                </a:solidFill>
                <a:latin typeface="Courier New" charset="0"/>
              </a:rPr>
              <a:t>T_SEP 	  (“;”)</a:t>
            </a:r>
            <a:endParaRPr lang="en-US">
              <a:latin typeface="Times New Roman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000099"/>
                </a:solidFill>
                <a:latin typeface="Courier New" charset="0"/>
              </a:rPr>
              <a:t>double f = sqrt(-1);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3AA-D121-0E4C-9FA1-A8E475898AE5}" type="slidenum">
              <a:rPr lang="en-US"/>
              <a:pPr/>
              <a:t>3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Attributes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tokens have attributes</a:t>
            </a:r>
          </a:p>
          <a:p>
            <a:pPr lvl="1"/>
            <a:r>
              <a:rPr lang="en-US" dirty="0"/>
              <a:t>T_IDENT   			“</a:t>
            </a:r>
            <a:r>
              <a:rPr lang="en-US" dirty="0" err="1"/>
              <a:t>sqrt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T_INTCONSTANT	           1</a:t>
            </a:r>
          </a:p>
          <a:p>
            <a:r>
              <a:rPr lang="en-US" dirty="0"/>
              <a:t>Other tokens do not</a:t>
            </a:r>
          </a:p>
          <a:p>
            <a:pPr lvl="1"/>
            <a:r>
              <a:rPr lang="en-US" dirty="0"/>
              <a:t>T_WHILE</a:t>
            </a:r>
          </a:p>
          <a:p>
            <a:r>
              <a:rPr lang="en-US" i="1" dirty="0"/>
              <a:t>Token</a:t>
            </a:r>
            <a:r>
              <a:rPr lang="en-US" dirty="0"/>
              <a:t>=T_IDENT, </a:t>
            </a:r>
            <a:r>
              <a:rPr lang="en-US" i="1" dirty="0"/>
              <a:t>Lexeme</a:t>
            </a:r>
            <a:r>
              <a:rPr lang="en-US" dirty="0"/>
              <a:t>=“</a:t>
            </a:r>
            <a:r>
              <a:rPr lang="en-US" dirty="0" err="1"/>
              <a:t>sqrt</a:t>
            </a:r>
            <a:r>
              <a:rPr lang="en-US" dirty="0"/>
              <a:t>”, </a:t>
            </a:r>
            <a:r>
              <a:rPr lang="en-US" i="1" dirty="0"/>
              <a:t>Pattern</a:t>
            </a:r>
            <a:endParaRPr lang="en-US" dirty="0"/>
          </a:p>
          <a:p>
            <a:r>
              <a:rPr lang="en-US" dirty="0"/>
              <a:t>Source code location for error reports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errors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user omits the space in “</a:t>
            </a:r>
            <a:r>
              <a:rPr lang="en-US" dirty="0" err="1" smtClean="0"/>
              <a:t>doublef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No lexical error, single token </a:t>
            </a:r>
            <a:r>
              <a:rPr lang="en-US" dirty="0" err="1" smtClean="0"/>
              <a:t>T_IDENT(“doublef</a:t>
            </a:r>
            <a:r>
              <a:rPr lang="en-US" dirty="0" smtClean="0"/>
              <a:t>”) is produced instead of sequence T_DOUBLE, </a:t>
            </a:r>
            <a:r>
              <a:rPr lang="en-US" dirty="0" err="1" smtClean="0"/>
              <a:t>T_IDENT(“f</a:t>
            </a:r>
            <a:r>
              <a:rPr lang="en-US" dirty="0" smtClean="0"/>
              <a:t>”)!</a:t>
            </a:r>
          </a:p>
          <a:p>
            <a:r>
              <a:rPr lang="en-US" dirty="0" smtClean="0"/>
              <a:t>Typically few lexical error types</a:t>
            </a:r>
          </a:p>
          <a:p>
            <a:pPr lvl="1"/>
            <a:r>
              <a:rPr lang="en-US" dirty="0" smtClean="0"/>
              <a:t>E.g., illegal chars, opened string constants or comments that are not closed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838200" y="5307013"/>
            <a:ext cx="7772400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/>
              <a:pPr/>
              <a:t>5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Lexical analysis should not disambiguate tokens,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unary op − versus binary op </a:t>
            </a:r>
            <a:r>
              <a:rPr lang="en-US" sz="2400" dirty="0"/>
              <a:t>−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the same token T_MINUS for both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It’s the job of the parser to disambiguate based on the context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Language definition should not permit crazy long distance effects (e.g. Fortran)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DO 5 I = 1,5		T_DO T_INT(5) T_ID(I) …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DO 5 I = 1.5		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838200" y="5307013"/>
            <a:ext cx="7772400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5976" y="580526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</a:rPr>
              <a:t>T_ID(DO5I) </a:t>
            </a:r>
            <a:r>
              <a:rPr lang="en-US" dirty="0" smtClean="0">
                <a:latin typeface="Calibri"/>
              </a:rPr>
              <a:t>T_EQ …</a:t>
            </a:r>
            <a:endParaRPr lang="en-CA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  <p:bldP spid="56324" grpId="0" autoUpdateAnimBg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DE3-F6F7-EC44-9E64-668DE353A8C3}" type="slidenum">
              <a:rPr lang="en-US"/>
              <a:pPr/>
              <a:t>6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Ad-hoc Scanners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CA7-2217-394A-BF84-CFE0EDF5D761}" type="slidenum">
              <a:rPr lang="en-US"/>
              <a:pPr/>
              <a:t>7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Lexers</a:t>
            </a:r>
            <a:r>
              <a:rPr lang="en-US" dirty="0"/>
              <a:t>: Loop and switch scanners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Ad hoc scanners</a:t>
            </a:r>
          </a:p>
          <a:p>
            <a:r>
              <a:rPr lang="en-US" sz="2400" dirty="0"/>
              <a:t>Big nested switch/case statements</a:t>
            </a:r>
          </a:p>
          <a:p>
            <a:r>
              <a:rPr lang="en-US" sz="2400" dirty="0"/>
              <a:t>Lots of </a:t>
            </a:r>
            <a:r>
              <a:rPr lang="en-US" sz="2400" dirty="0" err="1"/>
              <a:t>getc</a:t>
            </a:r>
            <a:r>
              <a:rPr lang="en-US" sz="2400" dirty="0"/>
              <a:t>()/</a:t>
            </a:r>
            <a:r>
              <a:rPr lang="en-US" sz="2400" dirty="0" err="1"/>
              <a:t>ungetc</a:t>
            </a:r>
            <a:r>
              <a:rPr lang="en-US" sz="2400" dirty="0"/>
              <a:t>() calls</a:t>
            </a:r>
          </a:p>
          <a:p>
            <a:pPr lvl="1"/>
            <a:r>
              <a:rPr lang="en-US" sz="2000" dirty="0"/>
              <a:t>Buffering; Sentinels for push-backs; streams</a:t>
            </a:r>
          </a:p>
          <a:p>
            <a:r>
              <a:rPr lang="en-US" sz="2400" dirty="0"/>
              <a:t>Can be </a:t>
            </a:r>
            <a:r>
              <a:rPr lang="en-US" sz="2400" dirty="0" smtClean="0"/>
              <a:t>error-prone</a:t>
            </a:r>
          </a:p>
          <a:p>
            <a:r>
              <a:rPr lang="en-US" sz="2400" dirty="0" smtClean="0"/>
              <a:t>Changing </a:t>
            </a:r>
            <a:r>
              <a:rPr lang="en-US" sz="2400" dirty="0"/>
              <a:t>or adding a keyword is problematic</a:t>
            </a:r>
          </a:p>
          <a:p>
            <a:r>
              <a:rPr lang="en-US" sz="2400" dirty="0"/>
              <a:t>Have a look at an actual implementation of an ad-hoc scanner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B839-7F0C-3441-B8B2-4DBB7F0CE333}" type="slidenum">
              <a:rPr lang="en-US"/>
              <a:pPr/>
              <a:t>8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Lexers</a:t>
            </a:r>
            <a:r>
              <a:rPr lang="en-US" dirty="0"/>
              <a:t>: Loop and switch scanners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Another problem: how to show that the implementation actually captures all tokens specified by the language definition? </a:t>
            </a:r>
          </a:p>
          <a:p>
            <a:pPr>
              <a:lnSpc>
                <a:spcPct val="90000"/>
              </a:lnSpc>
            </a:pPr>
            <a:r>
              <a:rPr lang="en-US" sz="2800"/>
              <a:t>How can we show correctness</a:t>
            </a:r>
          </a:p>
          <a:p>
            <a:pPr>
              <a:lnSpc>
                <a:spcPct val="90000"/>
              </a:lnSpc>
            </a:pPr>
            <a:r>
              <a:rPr lang="en-US" sz="2800"/>
              <a:t>Key idea: separate the definition of tokens from the implementation</a:t>
            </a:r>
          </a:p>
          <a:p>
            <a:pPr>
              <a:lnSpc>
                <a:spcPct val="90000"/>
              </a:lnSpc>
            </a:pPr>
            <a:r>
              <a:rPr lang="en-US" sz="2800"/>
              <a:t>Problem: we need to reason about patterns and how they can be used to define tokens (recognize strings).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234A-82CD-DF4E-A1BA-D4D77FCE0D2D}" type="slidenum">
              <a:rPr lang="en-US"/>
              <a:pPr/>
              <a:t>9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Specification of Patterns using Regular Expressions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908</Words>
  <Application>Microsoft Macintosh PowerPoint</Application>
  <PresentationFormat>On-screen Show (4:3)</PresentationFormat>
  <Paragraphs>180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 Presentation</vt:lpstr>
      <vt:lpstr>Lexical Analysis</vt:lpstr>
      <vt:lpstr>Lexical Analysis</vt:lpstr>
      <vt:lpstr>Token Attributes</vt:lpstr>
      <vt:lpstr>Lexical errors</vt:lpstr>
      <vt:lpstr>Lexical errors</vt:lpstr>
      <vt:lpstr>Ad-hoc Scanners</vt:lpstr>
      <vt:lpstr>Implementing Lexers: Loop and switch scanners</vt:lpstr>
      <vt:lpstr>Implementing Lexers: Loop and switch scanners</vt:lpstr>
      <vt:lpstr>Specification of Patterns using Regular Expressions</vt:lpstr>
      <vt:lpstr>Formal Languages: Recap</vt:lpstr>
      <vt:lpstr>Regular Languages</vt:lpstr>
      <vt:lpstr>Regular Languages</vt:lpstr>
      <vt:lpstr>Formal Grammars</vt:lpstr>
      <vt:lpstr>Regular Expressions: Definition</vt:lpstr>
      <vt:lpstr>Lex regular expressions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392</cp:revision>
  <cp:lastPrinted>2010-09-15T00:24:59Z</cp:lastPrinted>
  <dcterms:created xsi:type="dcterms:W3CDTF">2011-09-22T21:27:19Z</dcterms:created>
  <dcterms:modified xsi:type="dcterms:W3CDTF">2016-06-14T17:38:40Z</dcterms:modified>
</cp:coreProperties>
</file>