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4" r:id="rId2"/>
    <p:sldId id="431" r:id="rId3"/>
    <p:sldId id="426" r:id="rId4"/>
    <p:sldId id="432" r:id="rId5"/>
    <p:sldId id="427" r:id="rId6"/>
    <p:sldId id="428" r:id="rId7"/>
    <p:sldId id="429" r:id="rId8"/>
    <p:sldId id="43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0" autoAdjust="0"/>
    <p:restoredTop sz="90929"/>
  </p:normalViewPr>
  <p:slideViewPr>
    <p:cSldViewPr>
      <p:cViewPr varScale="1">
        <p:scale>
          <a:sx n="73" d="100"/>
          <a:sy n="73" d="100"/>
        </p:scale>
        <p:origin x="-1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8F9BB61E-8285-EB49-8871-0E50CCC279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FD3A4-257B-2243-A39A-CB2310108E36}" type="slidenum">
              <a:rPr lang="en-US"/>
              <a:pPr/>
              <a:t>2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495B0-B3BB-BF4F-BB0F-0444FCE9683E}" type="slidenum">
              <a:rPr lang="en-US"/>
              <a:pPr/>
              <a:t>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495B0-B3BB-BF4F-BB0F-0444FCE9683E}" type="slidenum">
              <a:rPr lang="en-US"/>
              <a:pPr/>
              <a:t>4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4FD3A4-257B-2243-A39A-CB2310108E36}" type="slidenum">
              <a:rPr lang="en-US"/>
              <a:pPr/>
              <a:t>5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D0902-01AE-9D4B-BD1E-9643B697F754}" type="slidenum">
              <a:rPr lang="en-US"/>
              <a:pPr/>
              <a:t>6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FC1AD-695D-BC4C-9497-95744BE5B66C}" type="slidenum">
              <a:rPr lang="en-US"/>
              <a:pPr/>
              <a:t>7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69D556-8D58-C54D-A906-98D28AFC4350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4ED00F-952A-6247-9A48-BBA5AC670BE1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949080-ADFD-DA43-9F83-AF6C9EEA4C01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A3D2B39-127D-9242-A671-E71F47A7DF09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C8C285B4-43CE-CD42-A8F4-9DC35705DDFC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D2A9D1-0EF4-BA4F-A5B4-55605419B504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9CD1CB-321F-3D49-BF9B-E4A060875559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643F89-398E-FE4D-92D8-21DD08140205}" type="datetime1">
              <a:rPr lang="en-CA" smtClean="0"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6AD471-7C1D-024D-B793-0D342331FBAE}" type="datetime1">
              <a:rPr lang="en-CA" smtClean="0"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4D609F-D534-2D4F-90A0-3E817A176945}" type="datetime1">
              <a:rPr lang="en-CA" smtClean="0"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DA11CD-F5C3-7E40-A181-79B81E53534D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0C35FD-D92B-2D4D-AAD7-48F8161DE096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fld id="{75AA79CA-A472-2344-ABAB-067D01156358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</a:defRPr>
            </a:lvl1pPr>
          </a:lstStyle>
          <a:p>
            <a:fld id="{EEA40146-FEE2-414A-A65E-E69B99B206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220072" y="548675"/>
            <a:ext cx="3510753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LEX10: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DFA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91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7CB-6DEF-5E4B-A4EE-0F8F0C94926A}" type="slidenum">
              <a:rPr lang="en-US"/>
              <a:pPr/>
              <a:t>2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D</a:t>
            </a:r>
            <a:r>
              <a:rPr lang="en-US" dirty="0" smtClean="0"/>
              <a:t>istinct Symbols</a:t>
            </a:r>
            <a:endParaRPr lang="en-US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US" dirty="0"/>
              <a:t>Associate with each occurrence of a symbol in a regular expression a </a:t>
            </a:r>
            <a:r>
              <a:rPr lang="en-US" dirty="0" smtClean="0"/>
              <a:t>position</a:t>
            </a:r>
          </a:p>
          <a:p>
            <a:r>
              <a:rPr lang="en-US" dirty="0" smtClean="0"/>
              <a:t>For example: ((</a:t>
            </a:r>
            <a:r>
              <a:rPr lang="en-US" dirty="0" err="1" smtClean="0"/>
              <a:t>ab</a:t>
            </a:r>
            <a:r>
              <a:rPr lang="en-US" dirty="0" smtClean="0"/>
              <a:t>)|(</a:t>
            </a:r>
            <a:r>
              <a:rPr lang="en-US" dirty="0" err="1" smtClean="0"/>
              <a:t>ba</a:t>
            </a:r>
            <a:r>
              <a:rPr lang="en-US" dirty="0" smtClean="0"/>
              <a:t>))*a</a:t>
            </a:r>
          </a:p>
          <a:p>
            <a:pPr lvl="1"/>
            <a:r>
              <a:rPr lang="en-US" dirty="0" smtClean="0"/>
              <a:t>There are 5 positions: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69529" y="3933056"/>
            <a:ext cx="651390" cy="224676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1:a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2:b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3:b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4:a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5:a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716016" y="4437112"/>
            <a:ext cx="38862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This algorithm was first used by Al </a:t>
            </a:r>
            <a:r>
              <a:rPr lang="en-US" dirty="0" err="1">
                <a:latin typeface="Calibri"/>
              </a:rPr>
              <a:t>Aho</a:t>
            </a:r>
            <a:r>
              <a:rPr lang="en-US" dirty="0">
                <a:latin typeface="Calibri"/>
              </a:rPr>
              <a:t> in </a:t>
            </a:r>
            <a:r>
              <a:rPr lang="en-US" dirty="0" err="1">
                <a:latin typeface="Calibri"/>
              </a:rPr>
              <a:t>egrep</a:t>
            </a:r>
            <a:r>
              <a:rPr lang="en-US" dirty="0">
                <a:latin typeface="Calibri"/>
              </a:rPr>
              <a:t>, and used in </a:t>
            </a:r>
            <a:r>
              <a:rPr lang="en-US" dirty="0" err="1">
                <a:latin typeface="Calibri"/>
              </a:rPr>
              <a:t>awk</a:t>
            </a:r>
            <a:r>
              <a:rPr lang="en-US" dirty="0">
                <a:latin typeface="Calibri"/>
              </a:rPr>
              <a:t>, </a:t>
            </a:r>
            <a:r>
              <a:rPr lang="en-US" dirty="0" err="1">
                <a:latin typeface="Calibri"/>
              </a:rPr>
              <a:t>lex</a:t>
            </a:r>
            <a:r>
              <a:rPr lang="en-US" dirty="0">
                <a:latin typeface="Calibri"/>
              </a:rPr>
              <a:t>, flex</a:t>
            </a:r>
          </a:p>
        </p:txBody>
      </p:sp>
    </p:spTree>
    <p:extLst>
      <p:ext uri="{BB962C8B-B14F-4D97-AF65-F5344CB8AC3E}">
        <p14:creationId xmlns:p14="http://schemas.microsoft.com/office/powerpoint/2010/main" val="135816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469-DAC1-2144-BB41-D647EA4DECA1}" type="slidenum">
              <a:rPr lang="en-US"/>
              <a:pPr/>
              <a:t>3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Regexp</a:t>
            </a:r>
            <a:r>
              <a:rPr lang="en-US" sz="4000" dirty="0"/>
              <a:t> to DFA: </a:t>
            </a:r>
            <a:r>
              <a:rPr lang="en-US" sz="3600" dirty="0"/>
              <a:t>((</a:t>
            </a:r>
            <a:r>
              <a:rPr lang="en-US" sz="3600" dirty="0" err="1"/>
              <a:t>ab</a:t>
            </a:r>
            <a:r>
              <a:rPr lang="en-US" sz="3600" dirty="0"/>
              <a:t>)|(</a:t>
            </a:r>
            <a:r>
              <a:rPr lang="en-US" sz="3600" dirty="0" err="1"/>
              <a:t>ba</a:t>
            </a:r>
            <a:r>
              <a:rPr lang="en-US" sz="3600" dirty="0" smtClean="0"/>
              <a:t>))*a</a:t>
            </a:r>
            <a:endParaRPr lang="en-US" dirty="0"/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79512" y="1844824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-</a:t>
            </a:r>
            <a:r>
              <a:rPr lang="en-US" sz="2400" dirty="0" smtClean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node: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if the sub-expression has </a:t>
            </a:r>
            <a:r>
              <a:rPr lang="en-US" sz="24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in its language</a:t>
            </a:r>
          </a:p>
          <a:p>
            <a:pPr eaLnBrk="1" hangingPunct="1"/>
            <a:endParaRPr lang="en-US" sz="2400" dirty="0" smtClean="0">
              <a:solidFill>
                <a:schemeClr val="accent2"/>
              </a:solidFill>
              <a:latin typeface="Calibri"/>
              <a:cs typeface="Calibri"/>
              <a:sym typeface="Symbol" charset="2"/>
            </a:endParaRPr>
          </a:p>
          <a:p>
            <a:pPr eaLnBrk="1" hangingPunct="1"/>
            <a:r>
              <a:rPr lang="en-US" sz="2400" dirty="0" err="1" smtClean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firstpos</a:t>
            </a:r>
            <a:r>
              <a:rPr lang="en-US" sz="2400" dirty="0" smtClean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(n):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the set of positions in the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    </a:t>
            </a:r>
            <a:r>
              <a:rPr lang="en-US" sz="2400" dirty="0" err="1" smtClean="0">
                <a:latin typeface="Calibri"/>
                <a:cs typeface="Calibri"/>
                <a:sym typeface="Symbol" charset="2"/>
              </a:rPr>
              <a:t>subtree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 rooted at n corresponding to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alibri"/>
                <a:cs typeface="Calibri"/>
                <a:sym typeface="Symbol" charset="2"/>
              </a:rPr>
              <a:t>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    the first symbol of at least one string</a:t>
            </a:r>
          </a:p>
          <a:p>
            <a:pPr eaLnBrk="1" hangingPunct="1"/>
            <a:endParaRPr lang="en-US" sz="2400" dirty="0" smtClean="0">
              <a:solidFill>
                <a:schemeClr val="accent2"/>
              </a:solidFill>
              <a:latin typeface="Calibri"/>
              <a:cs typeface="Calibri"/>
              <a:sym typeface="Symbol" charset="2"/>
            </a:endParaRPr>
          </a:p>
          <a:p>
            <a:pPr eaLnBrk="1" hangingPunct="1"/>
            <a:r>
              <a:rPr lang="en-US" sz="2400" dirty="0" err="1" smtClean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lastpos</a:t>
            </a:r>
            <a:r>
              <a:rPr lang="en-US" sz="2400" dirty="0" smtClean="0">
                <a:solidFill>
                  <a:schemeClr val="accent2"/>
                </a:solidFill>
                <a:latin typeface="Calibri"/>
                <a:cs typeface="Calibri"/>
                <a:sym typeface="Symbol" charset="2"/>
              </a:rPr>
              <a:t>(n): </a:t>
            </a:r>
            <a:r>
              <a:rPr lang="en-US" sz="2400" dirty="0">
                <a:latin typeface="Calibri"/>
                <a:cs typeface="Calibri"/>
                <a:sym typeface="Symbol" charset="2"/>
              </a:rPr>
              <a:t>the set of positions in the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alibri"/>
                <a:cs typeface="Calibri"/>
                <a:sym typeface="Symbol" charset="2"/>
              </a:rPr>
              <a:t>     </a:t>
            </a:r>
            <a:r>
              <a:rPr lang="en-US" sz="2400" dirty="0" err="1">
                <a:latin typeface="Calibri"/>
                <a:cs typeface="Calibri"/>
                <a:sym typeface="Symbol" charset="2"/>
              </a:rPr>
              <a:t>subtree</a:t>
            </a:r>
            <a:r>
              <a:rPr lang="en-US" sz="2400" dirty="0">
                <a:latin typeface="Calibri"/>
                <a:cs typeface="Calibri"/>
                <a:sym typeface="Symbol" charset="2"/>
              </a:rPr>
              <a:t> rooted at n corresponding to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alibri"/>
                <a:cs typeface="Calibri"/>
                <a:sym typeface="Symbol" charset="2"/>
              </a:rPr>
              <a:t>     the </a:t>
            </a:r>
            <a:r>
              <a:rPr lang="en-US" sz="2400" dirty="0" smtClean="0">
                <a:latin typeface="Calibri"/>
                <a:cs typeface="Calibri"/>
                <a:sym typeface="Symbol" charset="2"/>
              </a:rPr>
              <a:t>last </a:t>
            </a:r>
            <a:r>
              <a:rPr lang="en-US" sz="2400" dirty="0">
                <a:latin typeface="Calibri"/>
                <a:cs typeface="Calibri"/>
                <a:sym typeface="Symbol" charset="2"/>
              </a:rPr>
              <a:t>symbol of at least one string</a:t>
            </a:r>
            <a:endParaRPr lang="en-US" sz="2400" dirty="0">
              <a:latin typeface="Calibri"/>
              <a:cs typeface="Calibri"/>
            </a:endParaRPr>
          </a:p>
          <a:p>
            <a:pPr eaLnBrk="1" hangingPunct="1"/>
            <a:endParaRPr lang="en-US" kern="0" dirty="0">
              <a:latin typeface="Calibri"/>
              <a:cs typeface="Calibri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7694869" y="4109807"/>
            <a:ext cx="326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6748511" y="2709539"/>
            <a:ext cx="337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*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6851508" y="3356993"/>
            <a:ext cx="3065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Calibri"/>
              </a:rPr>
              <a:t>|</a:t>
            </a:r>
          </a:p>
        </p:txBody>
      </p:sp>
      <p:grpSp>
        <p:nvGrpSpPr>
          <p:cNvPr id="195590" name="Group 6"/>
          <p:cNvGrpSpPr>
            <a:grpSpLocks/>
          </p:cNvGrpSpPr>
          <p:nvPr/>
        </p:nvGrpSpPr>
        <p:grpSpPr bwMode="auto">
          <a:xfrm>
            <a:off x="5740533" y="4877155"/>
            <a:ext cx="340983" cy="872401"/>
            <a:chOff x="1441" y="3240"/>
            <a:chExt cx="266" cy="764"/>
          </a:xfrm>
        </p:grpSpPr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1441" y="3240"/>
              <a:ext cx="2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sp>
          <p:nvSpPr>
            <p:cNvPr id="195592" name="Text Box 8"/>
            <p:cNvSpPr txBox="1">
              <a:spLocks noChangeArrowheads="1"/>
            </p:cNvSpPr>
            <p:nvPr/>
          </p:nvSpPr>
          <p:spPr bwMode="auto">
            <a:xfrm>
              <a:off x="1441" y="3600"/>
              <a:ext cx="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</p:grpSp>
      <p:grpSp>
        <p:nvGrpSpPr>
          <p:cNvPr id="195593" name="Group 9"/>
          <p:cNvGrpSpPr>
            <a:grpSpLocks/>
          </p:cNvGrpSpPr>
          <p:nvPr/>
        </p:nvGrpSpPr>
        <p:grpSpPr bwMode="auto">
          <a:xfrm>
            <a:off x="6532743" y="4877155"/>
            <a:ext cx="346111" cy="872401"/>
            <a:chOff x="2059" y="3240"/>
            <a:chExt cx="270" cy="764"/>
          </a:xfrm>
        </p:grpSpPr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2059" y="3240"/>
              <a:ext cx="2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059" y="3600"/>
              <a:ext cx="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8077416" y="2708715"/>
            <a:ext cx="340983" cy="1012854"/>
            <a:chOff x="3264" y="1341"/>
            <a:chExt cx="266" cy="887"/>
          </a:xfrm>
        </p:grpSpPr>
        <p:sp>
          <p:nvSpPr>
            <p:cNvPr id="195597" name="Text Box 13"/>
            <p:cNvSpPr txBox="1">
              <a:spLocks noChangeArrowheads="1"/>
            </p:cNvSpPr>
            <p:nvPr/>
          </p:nvSpPr>
          <p:spPr bwMode="auto">
            <a:xfrm>
              <a:off x="3264" y="1824"/>
              <a:ext cx="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3264" y="1341"/>
              <a:ext cx="2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alibri"/>
                </a:rPr>
                <a:t>a</a:t>
              </a:r>
              <a:endParaRPr lang="en-US" dirty="0">
                <a:latin typeface="Calibri"/>
              </a:endParaRPr>
            </a:p>
          </p:txBody>
        </p:sp>
      </p:grp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7400579" y="2132856"/>
            <a:ext cx="326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cxnSp>
        <p:nvCxnSpPr>
          <p:cNvPr id="195600" name="AutoShape 16"/>
          <p:cNvCxnSpPr>
            <a:cxnSpLocks noChangeShapeType="1"/>
            <a:stCxn id="195599" idx="2"/>
            <a:endCxn id="195588" idx="0"/>
          </p:cNvCxnSpPr>
          <p:nvPr/>
        </p:nvCxnSpPr>
        <p:spPr bwMode="auto">
          <a:xfrm flipH="1">
            <a:off x="6917488" y="2594521"/>
            <a:ext cx="646207" cy="1150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01" name="AutoShape 17"/>
          <p:cNvCxnSpPr>
            <a:cxnSpLocks noChangeShapeType="1"/>
            <a:stCxn id="195599" idx="2"/>
            <a:endCxn id="195598" idx="0"/>
          </p:cNvCxnSpPr>
          <p:nvPr/>
        </p:nvCxnSpPr>
        <p:spPr bwMode="auto">
          <a:xfrm>
            <a:off x="7563695" y="2594521"/>
            <a:ext cx="679726" cy="1141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02" name="AutoShape 18"/>
          <p:cNvCxnSpPr>
            <a:cxnSpLocks noChangeShapeType="1"/>
            <a:stCxn id="195588" idx="2"/>
            <a:endCxn id="195589" idx="0"/>
          </p:cNvCxnSpPr>
          <p:nvPr/>
        </p:nvCxnSpPr>
        <p:spPr bwMode="auto">
          <a:xfrm>
            <a:off x="6917488" y="3171204"/>
            <a:ext cx="87280" cy="185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6110695" y="4109807"/>
            <a:ext cx="3262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grpSp>
        <p:nvGrpSpPr>
          <p:cNvPr id="195604" name="Group 20"/>
          <p:cNvGrpSpPr>
            <a:grpSpLocks/>
          </p:cNvGrpSpPr>
          <p:nvPr/>
        </p:nvGrpSpPr>
        <p:grpSpPr bwMode="auto">
          <a:xfrm>
            <a:off x="7339053" y="4877155"/>
            <a:ext cx="346111" cy="872401"/>
            <a:chOff x="2688" y="3240"/>
            <a:chExt cx="270" cy="764"/>
          </a:xfrm>
        </p:grpSpPr>
        <p:sp>
          <p:nvSpPr>
            <p:cNvPr id="195605" name="Text Box 21"/>
            <p:cNvSpPr txBox="1">
              <a:spLocks noChangeArrowheads="1"/>
            </p:cNvSpPr>
            <p:nvPr/>
          </p:nvSpPr>
          <p:spPr bwMode="auto">
            <a:xfrm>
              <a:off x="2688" y="3600"/>
              <a:ext cx="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95606" name="Text Box 22"/>
            <p:cNvSpPr txBox="1">
              <a:spLocks noChangeArrowheads="1"/>
            </p:cNvSpPr>
            <p:nvPr/>
          </p:nvSpPr>
          <p:spPr bwMode="auto">
            <a:xfrm>
              <a:off x="2688" y="3240"/>
              <a:ext cx="27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</p:grpSp>
      <p:grpSp>
        <p:nvGrpSpPr>
          <p:cNvPr id="195607" name="Group 23"/>
          <p:cNvGrpSpPr>
            <a:grpSpLocks/>
          </p:cNvGrpSpPr>
          <p:nvPr/>
        </p:nvGrpSpPr>
        <p:grpSpPr bwMode="auto">
          <a:xfrm>
            <a:off x="8244063" y="4877155"/>
            <a:ext cx="340983" cy="872401"/>
            <a:chOff x="3394" y="3240"/>
            <a:chExt cx="266" cy="764"/>
          </a:xfrm>
        </p:grpSpPr>
        <p:sp>
          <p:nvSpPr>
            <p:cNvPr id="195608" name="Text Box 24"/>
            <p:cNvSpPr txBox="1">
              <a:spLocks noChangeArrowheads="1"/>
            </p:cNvSpPr>
            <p:nvPr/>
          </p:nvSpPr>
          <p:spPr bwMode="auto">
            <a:xfrm>
              <a:off x="3394" y="3600"/>
              <a:ext cx="26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195609" name="Text Box 25"/>
            <p:cNvSpPr txBox="1">
              <a:spLocks noChangeArrowheads="1"/>
            </p:cNvSpPr>
            <p:nvPr/>
          </p:nvSpPr>
          <p:spPr bwMode="auto">
            <a:xfrm>
              <a:off x="3394" y="3240"/>
              <a:ext cx="25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</p:grpSp>
      <p:cxnSp>
        <p:nvCxnSpPr>
          <p:cNvPr id="195610" name="AutoShape 26"/>
          <p:cNvCxnSpPr>
            <a:cxnSpLocks noChangeShapeType="1"/>
            <a:stCxn id="195589" idx="2"/>
            <a:endCxn id="195603" idx="0"/>
          </p:cNvCxnSpPr>
          <p:nvPr/>
        </p:nvCxnSpPr>
        <p:spPr bwMode="auto">
          <a:xfrm flipH="1">
            <a:off x="6273811" y="3757103"/>
            <a:ext cx="730957" cy="3527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1" name="AutoShape 27"/>
          <p:cNvCxnSpPr>
            <a:cxnSpLocks noChangeShapeType="1"/>
            <a:stCxn id="195589" idx="2"/>
            <a:endCxn id="195587" idx="0"/>
          </p:cNvCxnSpPr>
          <p:nvPr/>
        </p:nvCxnSpPr>
        <p:spPr bwMode="auto">
          <a:xfrm>
            <a:off x="7004768" y="3757103"/>
            <a:ext cx="853217" cy="3527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2" name="AutoShape 28"/>
          <p:cNvCxnSpPr>
            <a:cxnSpLocks noChangeShapeType="1"/>
            <a:stCxn id="195603" idx="2"/>
            <a:endCxn id="195591" idx="0"/>
          </p:cNvCxnSpPr>
          <p:nvPr/>
        </p:nvCxnSpPr>
        <p:spPr bwMode="auto">
          <a:xfrm flipH="1">
            <a:off x="5906538" y="4571472"/>
            <a:ext cx="367273" cy="305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3" name="AutoShape 29"/>
          <p:cNvCxnSpPr>
            <a:cxnSpLocks noChangeShapeType="1"/>
            <a:stCxn id="195603" idx="2"/>
            <a:endCxn id="195594" idx="0"/>
          </p:cNvCxnSpPr>
          <p:nvPr/>
        </p:nvCxnSpPr>
        <p:spPr bwMode="auto">
          <a:xfrm>
            <a:off x="6273811" y="4571472"/>
            <a:ext cx="431988" cy="305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4" name="AutoShape 30"/>
          <p:cNvCxnSpPr>
            <a:cxnSpLocks noChangeShapeType="1"/>
            <a:stCxn id="195587" idx="2"/>
            <a:endCxn id="195606" idx="0"/>
          </p:cNvCxnSpPr>
          <p:nvPr/>
        </p:nvCxnSpPr>
        <p:spPr bwMode="auto">
          <a:xfrm flipH="1">
            <a:off x="7512109" y="4571472"/>
            <a:ext cx="345876" cy="305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5" name="AutoShape 31"/>
          <p:cNvCxnSpPr>
            <a:cxnSpLocks noChangeShapeType="1"/>
            <a:stCxn id="195587" idx="2"/>
            <a:endCxn id="195609" idx="0"/>
          </p:cNvCxnSpPr>
          <p:nvPr/>
        </p:nvCxnSpPr>
        <p:spPr bwMode="auto">
          <a:xfrm>
            <a:off x="7857985" y="4571472"/>
            <a:ext cx="552083" cy="305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5937026" y="2564904"/>
            <a:ext cx="908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/>
                <a:sym typeface="Symbol" charset="2"/>
              </a:rPr>
              <a:t>-node</a:t>
            </a:r>
            <a:endParaRPr lang="en-US" sz="2000" dirty="0">
              <a:latin typeface="Calibri"/>
            </a:endParaRP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4901926" y="3933056"/>
            <a:ext cx="1384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 smtClean="0">
                <a:solidFill>
                  <a:schemeClr val="accent2"/>
                </a:solidFill>
                <a:latin typeface="Calibri"/>
              </a:rPr>
              <a:t>firstpos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libri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</a:rPr>
              <a:t>1</a:t>
            </a:r>
            <a:endParaRPr lang="en-US" sz="20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72" name="Text Box 63"/>
          <p:cNvSpPr txBox="1">
            <a:spLocks noChangeArrowheads="1"/>
          </p:cNvSpPr>
          <p:nvPr/>
        </p:nvSpPr>
        <p:spPr bwMode="auto">
          <a:xfrm>
            <a:off x="7798530" y="3820978"/>
            <a:ext cx="1338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 dirty="0" err="1" smtClean="0">
                <a:solidFill>
                  <a:schemeClr val="accent2"/>
                </a:solidFill>
                <a:latin typeface="Calibri"/>
              </a:rPr>
              <a:t>lastpos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alibri"/>
              </a:rPr>
              <a:t>= </a:t>
            </a:r>
            <a:r>
              <a:rPr lang="en-US" sz="2000" dirty="0" smtClean="0">
                <a:solidFill>
                  <a:schemeClr val="accent2"/>
                </a:solidFill>
                <a:latin typeface="Calibri"/>
              </a:rPr>
              <a:t>4</a:t>
            </a:r>
            <a:endParaRPr lang="en-US" sz="2000" dirty="0">
              <a:solidFill>
                <a:schemeClr val="accent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7444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D469-DAC1-2144-BB41-D647EA4DECA1}" type="slidenum">
              <a:rPr lang="en-US"/>
              <a:pPr/>
              <a:t>4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Regexp</a:t>
            </a:r>
            <a:r>
              <a:rPr lang="en-US" sz="4000" dirty="0"/>
              <a:t> to DFA: </a:t>
            </a:r>
            <a:r>
              <a:rPr lang="en-US" sz="3600" dirty="0"/>
              <a:t>((</a:t>
            </a:r>
            <a:r>
              <a:rPr lang="en-US" sz="3600" dirty="0" err="1"/>
              <a:t>ab</a:t>
            </a:r>
            <a:r>
              <a:rPr lang="en-US" sz="3600" dirty="0"/>
              <a:t>)|(</a:t>
            </a:r>
            <a:r>
              <a:rPr lang="en-US" sz="3600" dirty="0" err="1"/>
              <a:t>ba</a:t>
            </a:r>
            <a:r>
              <a:rPr lang="en-US" sz="3600" dirty="0" smtClean="0"/>
              <a:t>))*a</a:t>
            </a:r>
            <a:endParaRPr lang="en-US" dirty="0"/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4419600" y="40767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3429000" y="2476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*</a:t>
            </a:r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3505200" y="3162300"/>
            <a:ext cx="326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|</a:t>
            </a:r>
          </a:p>
        </p:txBody>
      </p:sp>
      <p:grpSp>
        <p:nvGrpSpPr>
          <p:cNvPr id="195590" name="Group 6"/>
          <p:cNvGrpSpPr>
            <a:grpSpLocks/>
          </p:cNvGrpSpPr>
          <p:nvPr/>
        </p:nvGrpSpPr>
        <p:grpSpPr bwMode="auto">
          <a:xfrm>
            <a:off x="1447802" y="5143502"/>
            <a:ext cx="341313" cy="1033463"/>
            <a:chOff x="912" y="3240"/>
            <a:chExt cx="215" cy="651"/>
          </a:xfrm>
        </p:grpSpPr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912" y="324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sp>
          <p:nvSpPr>
            <p:cNvPr id="195592" name="Text Box 8"/>
            <p:cNvSpPr txBox="1">
              <a:spLocks noChangeArrowheads="1"/>
            </p:cNvSpPr>
            <p:nvPr/>
          </p:nvSpPr>
          <p:spPr bwMode="auto">
            <a:xfrm>
              <a:off x="912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</p:grpSp>
      <p:grpSp>
        <p:nvGrpSpPr>
          <p:cNvPr id="195593" name="Group 9"/>
          <p:cNvGrpSpPr>
            <a:grpSpLocks/>
          </p:cNvGrpSpPr>
          <p:nvPr/>
        </p:nvGrpSpPr>
        <p:grpSpPr bwMode="auto">
          <a:xfrm>
            <a:off x="2895600" y="5143502"/>
            <a:ext cx="346075" cy="1033463"/>
            <a:chOff x="1824" y="3240"/>
            <a:chExt cx="218" cy="651"/>
          </a:xfrm>
        </p:grpSpPr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1824" y="3240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1824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</p:grpSp>
      <p:grpSp>
        <p:nvGrpSpPr>
          <p:cNvPr id="195596" name="Group 12"/>
          <p:cNvGrpSpPr>
            <a:grpSpLocks/>
          </p:cNvGrpSpPr>
          <p:nvPr/>
        </p:nvGrpSpPr>
        <p:grpSpPr bwMode="auto">
          <a:xfrm>
            <a:off x="5181608" y="2476501"/>
            <a:ext cx="341313" cy="881063"/>
            <a:chOff x="3264" y="1560"/>
            <a:chExt cx="215" cy="555"/>
          </a:xfrm>
        </p:grpSpPr>
        <p:sp>
          <p:nvSpPr>
            <p:cNvPr id="195597" name="Text Box 13"/>
            <p:cNvSpPr txBox="1">
              <a:spLocks noChangeArrowheads="1"/>
            </p:cNvSpPr>
            <p:nvPr/>
          </p:nvSpPr>
          <p:spPr bwMode="auto">
            <a:xfrm>
              <a:off x="3264" y="182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95598" name="Text Box 14"/>
            <p:cNvSpPr txBox="1">
              <a:spLocks noChangeArrowheads="1"/>
            </p:cNvSpPr>
            <p:nvPr/>
          </p:nvSpPr>
          <p:spPr bwMode="auto">
            <a:xfrm>
              <a:off x="3264" y="156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alibri"/>
                </a:rPr>
                <a:t>a</a:t>
              </a:r>
              <a:endParaRPr lang="en-US" dirty="0">
                <a:latin typeface="Calibri"/>
              </a:endParaRPr>
            </a:p>
          </p:txBody>
        </p:sp>
      </p:grp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4343400" y="18288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cxnSp>
        <p:nvCxnSpPr>
          <p:cNvPr id="195600" name="AutoShape 16"/>
          <p:cNvCxnSpPr>
            <a:cxnSpLocks noChangeShapeType="1"/>
            <a:stCxn id="195599" idx="2"/>
            <a:endCxn id="195588" idx="0"/>
          </p:cNvCxnSpPr>
          <p:nvPr/>
        </p:nvCxnSpPr>
        <p:spPr bwMode="auto">
          <a:xfrm flipH="1">
            <a:off x="3597275" y="2286000"/>
            <a:ext cx="90805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01" name="AutoShape 17"/>
          <p:cNvCxnSpPr>
            <a:cxnSpLocks noChangeShapeType="1"/>
            <a:stCxn id="195599" idx="2"/>
            <a:endCxn id="195598" idx="0"/>
          </p:cNvCxnSpPr>
          <p:nvPr/>
        </p:nvCxnSpPr>
        <p:spPr bwMode="auto">
          <a:xfrm>
            <a:off x="4505325" y="2286000"/>
            <a:ext cx="842177" cy="1905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02" name="AutoShape 18"/>
          <p:cNvCxnSpPr>
            <a:cxnSpLocks noChangeShapeType="1"/>
            <a:stCxn id="195588" idx="2"/>
            <a:endCxn id="195589" idx="0"/>
          </p:cNvCxnSpPr>
          <p:nvPr/>
        </p:nvCxnSpPr>
        <p:spPr bwMode="auto">
          <a:xfrm>
            <a:off x="3597275" y="2933700"/>
            <a:ext cx="7111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2362200" y="40767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grpSp>
        <p:nvGrpSpPr>
          <p:cNvPr id="195604" name="Group 20"/>
          <p:cNvGrpSpPr>
            <a:grpSpLocks/>
          </p:cNvGrpSpPr>
          <p:nvPr/>
        </p:nvGrpSpPr>
        <p:grpSpPr bwMode="auto">
          <a:xfrm>
            <a:off x="4267212" y="5143502"/>
            <a:ext cx="346076" cy="1033463"/>
            <a:chOff x="2688" y="3240"/>
            <a:chExt cx="218" cy="651"/>
          </a:xfrm>
        </p:grpSpPr>
        <p:sp>
          <p:nvSpPr>
            <p:cNvPr id="195605" name="Text Box 21"/>
            <p:cNvSpPr txBox="1">
              <a:spLocks noChangeArrowheads="1"/>
            </p:cNvSpPr>
            <p:nvPr/>
          </p:nvSpPr>
          <p:spPr bwMode="auto">
            <a:xfrm>
              <a:off x="2688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95606" name="Text Box 22"/>
            <p:cNvSpPr txBox="1">
              <a:spLocks noChangeArrowheads="1"/>
            </p:cNvSpPr>
            <p:nvPr/>
          </p:nvSpPr>
          <p:spPr bwMode="auto">
            <a:xfrm>
              <a:off x="2688" y="3240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</p:grpSp>
      <p:grpSp>
        <p:nvGrpSpPr>
          <p:cNvPr id="195607" name="Group 23"/>
          <p:cNvGrpSpPr>
            <a:grpSpLocks/>
          </p:cNvGrpSpPr>
          <p:nvPr/>
        </p:nvGrpSpPr>
        <p:grpSpPr bwMode="auto">
          <a:xfrm>
            <a:off x="5943609" y="5143502"/>
            <a:ext cx="341313" cy="1033463"/>
            <a:chOff x="3744" y="3240"/>
            <a:chExt cx="215" cy="651"/>
          </a:xfrm>
        </p:grpSpPr>
        <p:sp>
          <p:nvSpPr>
            <p:cNvPr id="195608" name="Text Box 24"/>
            <p:cNvSpPr txBox="1">
              <a:spLocks noChangeArrowheads="1"/>
            </p:cNvSpPr>
            <p:nvPr/>
          </p:nvSpPr>
          <p:spPr bwMode="auto">
            <a:xfrm>
              <a:off x="3744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195609" name="Text Box 25"/>
            <p:cNvSpPr txBox="1">
              <a:spLocks noChangeArrowheads="1"/>
            </p:cNvSpPr>
            <p:nvPr/>
          </p:nvSpPr>
          <p:spPr bwMode="auto">
            <a:xfrm>
              <a:off x="3744" y="324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</p:grpSp>
      <p:cxnSp>
        <p:nvCxnSpPr>
          <p:cNvPr id="195610" name="AutoShape 26"/>
          <p:cNvCxnSpPr>
            <a:cxnSpLocks noChangeShapeType="1"/>
            <a:stCxn id="195589" idx="2"/>
            <a:endCxn id="195603" idx="0"/>
          </p:cNvCxnSpPr>
          <p:nvPr/>
        </p:nvCxnSpPr>
        <p:spPr bwMode="auto">
          <a:xfrm flipH="1">
            <a:off x="2524125" y="3623965"/>
            <a:ext cx="114426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1" name="AutoShape 27"/>
          <p:cNvCxnSpPr>
            <a:cxnSpLocks noChangeShapeType="1"/>
            <a:stCxn id="195589" idx="2"/>
            <a:endCxn id="195587" idx="0"/>
          </p:cNvCxnSpPr>
          <p:nvPr/>
        </p:nvCxnSpPr>
        <p:spPr bwMode="auto">
          <a:xfrm>
            <a:off x="3668391" y="3623965"/>
            <a:ext cx="913134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2" name="AutoShape 28"/>
          <p:cNvCxnSpPr>
            <a:cxnSpLocks noChangeShapeType="1"/>
            <a:stCxn id="195603" idx="2"/>
            <a:endCxn id="195591" idx="0"/>
          </p:cNvCxnSpPr>
          <p:nvPr/>
        </p:nvCxnSpPr>
        <p:spPr bwMode="auto">
          <a:xfrm flipH="1">
            <a:off x="1613694" y="4533900"/>
            <a:ext cx="910431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3" name="AutoShape 29"/>
          <p:cNvCxnSpPr>
            <a:cxnSpLocks noChangeShapeType="1"/>
            <a:stCxn id="195603" idx="2"/>
            <a:endCxn id="195594" idx="0"/>
          </p:cNvCxnSpPr>
          <p:nvPr/>
        </p:nvCxnSpPr>
        <p:spPr bwMode="auto">
          <a:xfrm>
            <a:off x="2524125" y="4533900"/>
            <a:ext cx="544513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4" name="AutoShape 30"/>
          <p:cNvCxnSpPr>
            <a:cxnSpLocks noChangeShapeType="1"/>
            <a:stCxn id="195587" idx="2"/>
            <a:endCxn id="195606" idx="0"/>
          </p:cNvCxnSpPr>
          <p:nvPr/>
        </p:nvCxnSpPr>
        <p:spPr bwMode="auto">
          <a:xfrm flipH="1">
            <a:off x="4440250" y="4533900"/>
            <a:ext cx="141275" cy="609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5615" name="AutoShape 31"/>
          <p:cNvCxnSpPr>
            <a:cxnSpLocks noChangeShapeType="1"/>
            <a:stCxn id="195587" idx="2"/>
            <a:endCxn id="195609" idx="0"/>
          </p:cNvCxnSpPr>
          <p:nvPr/>
        </p:nvCxnSpPr>
        <p:spPr bwMode="auto">
          <a:xfrm>
            <a:off x="4581525" y="4533900"/>
            <a:ext cx="1527978" cy="609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95616" name="Group 32"/>
          <p:cNvGrpSpPr>
            <a:grpSpLocks/>
          </p:cNvGrpSpPr>
          <p:nvPr/>
        </p:nvGrpSpPr>
        <p:grpSpPr bwMode="auto">
          <a:xfrm>
            <a:off x="609600" y="5181600"/>
            <a:ext cx="615950" cy="914400"/>
            <a:chOff x="384" y="3264"/>
            <a:chExt cx="388" cy="576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432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(1)</a:t>
              </a:r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384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{1}</a:t>
              </a:r>
            </a:p>
          </p:txBody>
        </p:sp>
      </p:grpSp>
      <p:grpSp>
        <p:nvGrpSpPr>
          <p:cNvPr id="195619" name="Group 35"/>
          <p:cNvGrpSpPr>
            <a:grpSpLocks/>
          </p:cNvGrpSpPr>
          <p:nvPr/>
        </p:nvGrpSpPr>
        <p:grpSpPr bwMode="auto">
          <a:xfrm>
            <a:off x="2209800" y="5181600"/>
            <a:ext cx="615950" cy="914400"/>
            <a:chOff x="1392" y="3264"/>
            <a:chExt cx="388" cy="576"/>
          </a:xfrm>
        </p:grpSpPr>
        <p:sp>
          <p:nvSpPr>
            <p:cNvPr id="195620" name="Text Box 36"/>
            <p:cNvSpPr txBox="1">
              <a:spLocks noChangeArrowheads="1"/>
            </p:cNvSpPr>
            <p:nvPr/>
          </p:nvSpPr>
          <p:spPr bwMode="auto">
            <a:xfrm>
              <a:off x="1440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(2)</a:t>
              </a:r>
            </a:p>
          </p:txBody>
        </p:sp>
        <p:sp>
          <p:nvSpPr>
            <p:cNvPr id="195621" name="Text Box 37"/>
            <p:cNvSpPr txBox="1">
              <a:spLocks noChangeArrowheads="1"/>
            </p:cNvSpPr>
            <p:nvPr/>
          </p:nvSpPr>
          <p:spPr bwMode="auto">
            <a:xfrm>
              <a:off x="1392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{2}</a:t>
              </a:r>
            </a:p>
          </p:txBody>
        </p:sp>
      </p:grpSp>
      <p:grpSp>
        <p:nvGrpSpPr>
          <p:cNvPr id="195622" name="Group 38"/>
          <p:cNvGrpSpPr>
            <a:grpSpLocks/>
          </p:cNvGrpSpPr>
          <p:nvPr/>
        </p:nvGrpSpPr>
        <p:grpSpPr bwMode="auto">
          <a:xfrm>
            <a:off x="3581400" y="5181600"/>
            <a:ext cx="615950" cy="914400"/>
            <a:chOff x="2256" y="3264"/>
            <a:chExt cx="388" cy="576"/>
          </a:xfrm>
        </p:grpSpPr>
        <p:sp>
          <p:nvSpPr>
            <p:cNvPr id="195623" name="Text Box 39"/>
            <p:cNvSpPr txBox="1">
              <a:spLocks noChangeArrowheads="1"/>
            </p:cNvSpPr>
            <p:nvPr/>
          </p:nvSpPr>
          <p:spPr bwMode="auto">
            <a:xfrm>
              <a:off x="2304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(3)</a:t>
              </a:r>
            </a:p>
          </p:txBody>
        </p:sp>
        <p:sp>
          <p:nvSpPr>
            <p:cNvPr id="195624" name="Text Box 40"/>
            <p:cNvSpPr txBox="1">
              <a:spLocks noChangeArrowheads="1"/>
            </p:cNvSpPr>
            <p:nvPr/>
          </p:nvSpPr>
          <p:spPr bwMode="auto">
            <a:xfrm>
              <a:off x="2256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{3}</a:t>
              </a:r>
            </a:p>
          </p:txBody>
        </p:sp>
      </p:grpSp>
      <p:grpSp>
        <p:nvGrpSpPr>
          <p:cNvPr id="195625" name="Group 41"/>
          <p:cNvGrpSpPr>
            <a:grpSpLocks/>
          </p:cNvGrpSpPr>
          <p:nvPr/>
        </p:nvGrpSpPr>
        <p:grpSpPr bwMode="auto">
          <a:xfrm>
            <a:off x="5105400" y="5181600"/>
            <a:ext cx="615950" cy="914400"/>
            <a:chOff x="3216" y="3264"/>
            <a:chExt cx="388" cy="576"/>
          </a:xfrm>
        </p:grpSpPr>
        <p:sp>
          <p:nvSpPr>
            <p:cNvPr id="195626" name="Text Box 42"/>
            <p:cNvSpPr txBox="1">
              <a:spLocks noChangeArrowheads="1"/>
            </p:cNvSpPr>
            <p:nvPr/>
          </p:nvSpPr>
          <p:spPr bwMode="auto">
            <a:xfrm>
              <a:off x="3264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(4)</a:t>
              </a:r>
            </a:p>
          </p:txBody>
        </p:sp>
        <p:sp>
          <p:nvSpPr>
            <p:cNvPr id="195627" name="Text Box 43"/>
            <p:cNvSpPr txBox="1">
              <a:spLocks noChangeArrowheads="1"/>
            </p:cNvSpPr>
            <p:nvPr/>
          </p:nvSpPr>
          <p:spPr bwMode="auto">
            <a:xfrm>
              <a:off x="3216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{4}</a:t>
              </a:r>
            </a:p>
          </p:txBody>
        </p:sp>
      </p:grpSp>
      <p:grpSp>
        <p:nvGrpSpPr>
          <p:cNvPr id="195628" name="Group 44"/>
          <p:cNvGrpSpPr>
            <a:grpSpLocks/>
          </p:cNvGrpSpPr>
          <p:nvPr/>
        </p:nvGrpSpPr>
        <p:grpSpPr bwMode="auto">
          <a:xfrm>
            <a:off x="5867400" y="2514600"/>
            <a:ext cx="615950" cy="914400"/>
            <a:chOff x="3696" y="1584"/>
            <a:chExt cx="388" cy="576"/>
          </a:xfrm>
        </p:grpSpPr>
        <p:sp>
          <p:nvSpPr>
            <p:cNvPr id="195629" name="Text Box 45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(5)</a:t>
              </a:r>
            </a:p>
          </p:txBody>
        </p:sp>
        <p:sp>
          <p:nvSpPr>
            <p:cNvPr id="195630" name="Text Box 46"/>
            <p:cNvSpPr txBox="1">
              <a:spLocks noChangeArrowheads="1"/>
            </p:cNvSpPr>
            <p:nvPr/>
          </p:nvSpPr>
          <p:spPr bwMode="auto">
            <a:xfrm>
              <a:off x="3696" y="158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{5}</a:t>
              </a:r>
            </a:p>
          </p:txBody>
        </p:sp>
      </p:grpSp>
      <p:grpSp>
        <p:nvGrpSpPr>
          <p:cNvPr id="195631" name="Group 47"/>
          <p:cNvGrpSpPr>
            <a:grpSpLocks/>
          </p:cNvGrpSpPr>
          <p:nvPr/>
        </p:nvGrpSpPr>
        <p:grpSpPr bwMode="auto">
          <a:xfrm>
            <a:off x="1524000" y="3733800"/>
            <a:ext cx="615950" cy="914400"/>
            <a:chOff x="960" y="2352"/>
            <a:chExt cx="388" cy="576"/>
          </a:xfrm>
        </p:grpSpPr>
        <p:sp>
          <p:nvSpPr>
            <p:cNvPr id="195632" name="Text Box 48"/>
            <p:cNvSpPr txBox="1">
              <a:spLocks noChangeArrowheads="1"/>
            </p:cNvSpPr>
            <p:nvPr/>
          </p:nvSpPr>
          <p:spPr bwMode="auto">
            <a:xfrm>
              <a:off x="1008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(2)</a:t>
              </a:r>
            </a:p>
          </p:txBody>
        </p:sp>
        <p:sp>
          <p:nvSpPr>
            <p:cNvPr id="195633" name="Text Box 49"/>
            <p:cNvSpPr txBox="1">
              <a:spLocks noChangeArrowheads="1"/>
            </p:cNvSpPr>
            <p:nvPr/>
          </p:nvSpPr>
          <p:spPr bwMode="auto">
            <a:xfrm>
              <a:off x="960" y="2352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{1}</a:t>
              </a:r>
            </a:p>
          </p:txBody>
        </p:sp>
      </p:grpSp>
      <p:grpSp>
        <p:nvGrpSpPr>
          <p:cNvPr id="195634" name="Group 50"/>
          <p:cNvGrpSpPr>
            <a:grpSpLocks/>
          </p:cNvGrpSpPr>
          <p:nvPr/>
        </p:nvGrpSpPr>
        <p:grpSpPr bwMode="auto">
          <a:xfrm>
            <a:off x="5029200" y="3810000"/>
            <a:ext cx="615950" cy="914400"/>
            <a:chOff x="3168" y="2400"/>
            <a:chExt cx="388" cy="576"/>
          </a:xfrm>
        </p:grpSpPr>
        <p:sp>
          <p:nvSpPr>
            <p:cNvPr id="195635" name="Text Box 51"/>
            <p:cNvSpPr txBox="1">
              <a:spLocks noChangeArrowheads="1"/>
            </p:cNvSpPr>
            <p:nvPr/>
          </p:nvSpPr>
          <p:spPr bwMode="auto">
            <a:xfrm>
              <a:off x="3216" y="268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(4)</a:t>
              </a:r>
            </a:p>
          </p:txBody>
        </p:sp>
        <p:sp>
          <p:nvSpPr>
            <p:cNvPr id="195636" name="Text Box 52"/>
            <p:cNvSpPr txBox="1">
              <a:spLocks noChangeArrowheads="1"/>
            </p:cNvSpPr>
            <p:nvPr/>
          </p:nvSpPr>
          <p:spPr bwMode="auto">
            <a:xfrm>
              <a:off x="3168" y="2400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{3}</a:t>
              </a:r>
            </a:p>
          </p:txBody>
        </p:sp>
      </p:grpSp>
      <p:grpSp>
        <p:nvGrpSpPr>
          <p:cNvPr id="195637" name="Group 53"/>
          <p:cNvGrpSpPr>
            <a:grpSpLocks/>
          </p:cNvGrpSpPr>
          <p:nvPr/>
        </p:nvGrpSpPr>
        <p:grpSpPr bwMode="auto">
          <a:xfrm>
            <a:off x="2667000" y="2971800"/>
            <a:ext cx="844550" cy="914400"/>
            <a:chOff x="1680" y="1872"/>
            <a:chExt cx="532" cy="576"/>
          </a:xfrm>
        </p:grpSpPr>
        <p:sp>
          <p:nvSpPr>
            <p:cNvPr id="195638" name="Text Box 54"/>
            <p:cNvSpPr txBox="1">
              <a:spLocks noChangeArrowheads="1"/>
            </p:cNvSpPr>
            <p:nvPr/>
          </p:nvSpPr>
          <p:spPr bwMode="auto">
            <a:xfrm>
              <a:off x="1728" y="2160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(2,4)</a:t>
              </a:r>
            </a:p>
          </p:txBody>
        </p:sp>
        <p:sp>
          <p:nvSpPr>
            <p:cNvPr id="195639" name="Text Box 55"/>
            <p:cNvSpPr txBox="1">
              <a:spLocks noChangeArrowheads="1"/>
            </p:cNvSpPr>
            <p:nvPr/>
          </p:nvSpPr>
          <p:spPr bwMode="auto">
            <a:xfrm>
              <a:off x="1680" y="1872"/>
              <a:ext cx="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{1,3}</a:t>
              </a:r>
            </a:p>
          </p:txBody>
        </p:sp>
      </p:grpSp>
      <p:grpSp>
        <p:nvGrpSpPr>
          <p:cNvPr id="195640" name="Group 56"/>
          <p:cNvGrpSpPr>
            <a:grpSpLocks/>
          </p:cNvGrpSpPr>
          <p:nvPr/>
        </p:nvGrpSpPr>
        <p:grpSpPr bwMode="auto">
          <a:xfrm>
            <a:off x="2743200" y="1752600"/>
            <a:ext cx="844550" cy="914400"/>
            <a:chOff x="1728" y="1104"/>
            <a:chExt cx="532" cy="576"/>
          </a:xfrm>
        </p:grpSpPr>
        <p:sp>
          <p:nvSpPr>
            <p:cNvPr id="195641" name="Text Box 57"/>
            <p:cNvSpPr txBox="1">
              <a:spLocks noChangeArrowheads="1"/>
            </p:cNvSpPr>
            <p:nvPr/>
          </p:nvSpPr>
          <p:spPr bwMode="auto">
            <a:xfrm>
              <a:off x="1776" y="1392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(2,4)</a:t>
              </a:r>
            </a:p>
          </p:txBody>
        </p:sp>
        <p:sp>
          <p:nvSpPr>
            <p:cNvPr id="195642" name="Text Box 58"/>
            <p:cNvSpPr txBox="1">
              <a:spLocks noChangeArrowheads="1"/>
            </p:cNvSpPr>
            <p:nvPr/>
          </p:nvSpPr>
          <p:spPr bwMode="auto">
            <a:xfrm>
              <a:off x="1728" y="1104"/>
              <a:ext cx="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{1,3}</a:t>
              </a:r>
            </a:p>
          </p:txBody>
        </p:sp>
      </p:grpSp>
      <p:grpSp>
        <p:nvGrpSpPr>
          <p:cNvPr id="195643" name="Group 59"/>
          <p:cNvGrpSpPr>
            <a:grpSpLocks/>
          </p:cNvGrpSpPr>
          <p:nvPr/>
        </p:nvGrpSpPr>
        <p:grpSpPr bwMode="auto">
          <a:xfrm>
            <a:off x="4800602" y="1524000"/>
            <a:ext cx="1004888" cy="914400"/>
            <a:chOff x="3024" y="960"/>
            <a:chExt cx="633" cy="576"/>
          </a:xfrm>
        </p:grpSpPr>
        <p:sp>
          <p:nvSpPr>
            <p:cNvPr id="195644" name="Text Box 60"/>
            <p:cNvSpPr txBox="1">
              <a:spLocks noChangeArrowheads="1"/>
            </p:cNvSpPr>
            <p:nvPr/>
          </p:nvSpPr>
          <p:spPr bwMode="auto">
            <a:xfrm>
              <a:off x="3072" y="124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(5)</a:t>
              </a:r>
            </a:p>
          </p:txBody>
        </p:sp>
        <p:sp>
          <p:nvSpPr>
            <p:cNvPr id="195645" name="Text Box 61"/>
            <p:cNvSpPr txBox="1">
              <a:spLocks noChangeArrowheads="1"/>
            </p:cNvSpPr>
            <p:nvPr/>
          </p:nvSpPr>
          <p:spPr bwMode="auto">
            <a:xfrm>
              <a:off x="3024" y="960"/>
              <a:ext cx="6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{1,3,5}</a:t>
              </a:r>
            </a:p>
          </p:txBody>
        </p:sp>
      </p:grpSp>
      <p:sp>
        <p:nvSpPr>
          <p:cNvPr id="195646" name="Text Box 62"/>
          <p:cNvSpPr txBox="1">
            <a:spLocks noChangeArrowheads="1"/>
          </p:cNvSpPr>
          <p:nvPr/>
        </p:nvSpPr>
        <p:spPr bwMode="auto">
          <a:xfrm>
            <a:off x="3810000" y="2438400"/>
            <a:ext cx="10528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/>
                <a:sym typeface="Symbol" charset="2"/>
              </a:rPr>
              <a:t>-node</a:t>
            </a:r>
            <a:endParaRPr lang="en-US" dirty="0">
              <a:latin typeface="Calibri"/>
            </a:endParaRPr>
          </a:p>
        </p:txBody>
      </p:sp>
      <p:sp>
        <p:nvSpPr>
          <p:cNvPr id="195647" name="Text Box 63"/>
          <p:cNvSpPr txBox="1">
            <a:spLocks noChangeArrowheads="1"/>
          </p:cNvSpPr>
          <p:nvPr/>
        </p:nvSpPr>
        <p:spPr bwMode="auto">
          <a:xfrm>
            <a:off x="6781800" y="4191000"/>
            <a:ext cx="16466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firstpos</a:t>
            </a:r>
            <a:r>
              <a:rPr lang="en-US" dirty="0">
                <a:latin typeface="Calibri"/>
              </a:rPr>
              <a:t> = {}</a:t>
            </a:r>
          </a:p>
          <a:p>
            <a:r>
              <a:rPr lang="en-US" i="1" dirty="0" err="1">
                <a:latin typeface="Calibri"/>
              </a:rPr>
              <a:t>lastpos</a:t>
            </a:r>
            <a:r>
              <a:rPr lang="en-US" dirty="0">
                <a:latin typeface="Calibri"/>
              </a:rPr>
              <a:t> = ()</a:t>
            </a:r>
          </a:p>
        </p:txBody>
      </p:sp>
    </p:spTree>
    <p:extLst>
      <p:ext uri="{BB962C8B-B14F-4D97-AF65-F5344CB8AC3E}">
        <p14:creationId xmlns:p14="http://schemas.microsoft.com/office/powerpoint/2010/main" val="140954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46" grpId="0"/>
      <p:bldP spid="1956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997CB-6DEF-5E4B-A4EE-0F8F0C94926A}" type="slidenum">
              <a:rPr lang="en-US"/>
              <a:pPr/>
              <a:t>5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Regexp to DFA: </a:t>
            </a:r>
            <a:r>
              <a:rPr lang="en-US" i="1"/>
              <a:t>followpos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 err="1" smtClean="0">
                <a:solidFill>
                  <a:schemeClr val="accent2"/>
                </a:solidFill>
              </a:rPr>
              <a:t>followpos</a:t>
            </a:r>
            <a:r>
              <a:rPr lang="en-US" sz="2800" i="1" dirty="0" smtClean="0">
                <a:solidFill>
                  <a:schemeClr val="accent2"/>
                </a:solidFill>
              </a:rPr>
              <a:t>(p):</a:t>
            </a:r>
            <a:r>
              <a:rPr lang="en-US" sz="2800" dirty="0" smtClean="0"/>
              <a:t> tells </a:t>
            </a:r>
            <a:r>
              <a:rPr lang="en-US" sz="2800" dirty="0"/>
              <a:t>us which positions can follow a </a:t>
            </a:r>
            <a:r>
              <a:rPr lang="en-US" sz="2800" dirty="0">
                <a:solidFill>
                  <a:schemeClr val="accent2"/>
                </a:solidFill>
              </a:rPr>
              <a:t>position </a:t>
            </a:r>
            <a:r>
              <a:rPr lang="en-US" sz="2800" i="1" dirty="0">
                <a:solidFill>
                  <a:schemeClr val="accent2"/>
                </a:solidFill>
              </a:rPr>
              <a:t>p</a:t>
            </a:r>
          </a:p>
          <a:p>
            <a:r>
              <a:rPr lang="en-US" sz="2800" dirty="0"/>
              <a:t>There are two rules that use the </a:t>
            </a:r>
            <a:r>
              <a:rPr lang="en-US" sz="2800" i="1" dirty="0" err="1">
                <a:solidFill>
                  <a:schemeClr val="accent2"/>
                </a:solidFill>
              </a:rPr>
              <a:t>firstpos</a:t>
            </a:r>
            <a:r>
              <a:rPr lang="en-US" sz="2800" dirty="0">
                <a:solidFill>
                  <a:schemeClr val="accent2"/>
                </a:solidFill>
              </a:rPr>
              <a:t> {}</a:t>
            </a:r>
            <a:r>
              <a:rPr lang="en-US" sz="2800" dirty="0"/>
              <a:t> and </a:t>
            </a:r>
            <a:r>
              <a:rPr lang="en-US" sz="2800" i="1" dirty="0" err="1">
                <a:solidFill>
                  <a:schemeClr val="accent2"/>
                </a:solidFill>
              </a:rPr>
              <a:t>lastpos</a:t>
            </a:r>
            <a:r>
              <a:rPr lang="en-US" sz="2800" dirty="0">
                <a:solidFill>
                  <a:schemeClr val="accent2"/>
                </a:solidFill>
              </a:rPr>
              <a:t> ()</a:t>
            </a:r>
            <a:r>
              <a:rPr lang="en-US" sz="2800" dirty="0"/>
              <a:t> information</a:t>
            </a:r>
            <a:endParaRPr lang="en-US" dirty="0"/>
          </a:p>
        </p:txBody>
      </p:sp>
      <p:grpSp>
        <p:nvGrpSpPr>
          <p:cNvPr id="197636" name="Group 4"/>
          <p:cNvGrpSpPr>
            <a:grpSpLocks/>
          </p:cNvGrpSpPr>
          <p:nvPr/>
        </p:nvGrpSpPr>
        <p:grpSpPr bwMode="auto">
          <a:xfrm>
            <a:off x="1676400" y="3886200"/>
            <a:ext cx="2035175" cy="1524000"/>
            <a:chOff x="1056" y="2448"/>
            <a:chExt cx="1282" cy="960"/>
          </a:xfrm>
        </p:grpSpPr>
        <p:sp>
          <p:nvSpPr>
            <p:cNvPr id="197637" name="Text Box 5"/>
            <p:cNvSpPr txBox="1">
              <a:spLocks noChangeArrowheads="1"/>
            </p:cNvSpPr>
            <p:nvPr/>
          </p:nvSpPr>
          <p:spPr bwMode="auto">
            <a:xfrm>
              <a:off x="1584" y="2448"/>
              <a:ext cx="2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  <a:sym typeface="Symbol" charset="2"/>
                </a:rPr>
                <a:t></a:t>
              </a:r>
              <a:endParaRPr lang="en-US" dirty="0">
                <a:latin typeface="Calibri"/>
              </a:endParaRPr>
            </a:p>
          </p:txBody>
        </p:sp>
        <p:grpSp>
          <p:nvGrpSpPr>
            <p:cNvPr id="197638" name="Group 6"/>
            <p:cNvGrpSpPr>
              <a:grpSpLocks/>
            </p:cNvGrpSpPr>
            <p:nvPr/>
          </p:nvGrpSpPr>
          <p:grpSpPr bwMode="auto">
            <a:xfrm>
              <a:off x="1056" y="2736"/>
              <a:ext cx="1282" cy="672"/>
              <a:chOff x="1056" y="2736"/>
              <a:chExt cx="1282" cy="672"/>
            </a:xfrm>
          </p:grpSpPr>
          <p:sp>
            <p:nvSpPr>
              <p:cNvPr id="197639" name="Text Box 7"/>
              <p:cNvSpPr txBox="1">
                <a:spLocks noChangeArrowheads="1"/>
              </p:cNvSpPr>
              <p:nvPr/>
            </p:nvSpPr>
            <p:spPr bwMode="auto">
              <a:xfrm>
                <a:off x="1056" y="3120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</a:rPr>
                  <a:t>c</a:t>
                </a:r>
                <a:r>
                  <a:rPr lang="en-US" baseline="-25000" dirty="0">
                    <a:latin typeface="Calibri"/>
                  </a:rPr>
                  <a:t>1</a:t>
                </a:r>
                <a:endParaRPr lang="en-US" dirty="0">
                  <a:latin typeface="Calibri"/>
                </a:endParaRPr>
              </a:p>
            </p:txBody>
          </p:sp>
          <p:sp>
            <p:nvSpPr>
              <p:cNvPr id="197640" name="Text Box 8"/>
              <p:cNvSpPr txBox="1">
                <a:spLocks noChangeArrowheads="1"/>
              </p:cNvSpPr>
              <p:nvPr/>
            </p:nvSpPr>
            <p:spPr bwMode="auto">
              <a:xfrm>
                <a:off x="2016" y="3120"/>
                <a:ext cx="3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</a:rPr>
                  <a:t>c</a:t>
                </a:r>
                <a:r>
                  <a:rPr lang="en-US" baseline="-25000" dirty="0">
                    <a:latin typeface="Calibri"/>
                  </a:rPr>
                  <a:t>2</a:t>
                </a:r>
                <a:endParaRPr lang="en-US" dirty="0">
                  <a:latin typeface="Calibri"/>
                </a:endParaRPr>
              </a:p>
            </p:txBody>
          </p:sp>
          <p:cxnSp>
            <p:nvCxnSpPr>
              <p:cNvPr id="197641" name="AutoShape 9"/>
              <p:cNvCxnSpPr>
                <a:cxnSpLocks noChangeShapeType="1"/>
                <a:stCxn id="197637" idx="2"/>
                <a:endCxn id="197640" idx="0"/>
              </p:cNvCxnSpPr>
              <p:nvPr/>
            </p:nvCxnSpPr>
            <p:spPr bwMode="auto">
              <a:xfrm>
                <a:off x="1686" y="2736"/>
                <a:ext cx="491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97642" name="AutoShape 10"/>
              <p:cNvCxnSpPr>
                <a:cxnSpLocks noChangeShapeType="1"/>
                <a:stCxn id="197637" idx="2"/>
                <a:endCxn id="197639" idx="0"/>
              </p:cNvCxnSpPr>
              <p:nvPr/>
            </p:nvCxnSpPr>
            <p:spPr bwMode="auto">
              <a:xfrm flipH="1">
                <a:off x="1217" y="2736"/>
                <a:ext cx="469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grpSp>
        <p:nvGrpSpPr>
          <p:cNvPr id="197643" name="Group 11"/>
          <p:cNvGrpSpPr>
            <a:grpSpLocks/>
          </p:cNvGrpSpPr>
          <p:nvPr/>
        </p:nvGrpSpPr>
        <p:grpSpPr bwMode="auto">
          <a:xfrm>
            <a:off x="914400" y="4953005"/>
            <a:ext cx="2195513" cy="461963"/>
            <a:chOff x="576" y="3120"/>
            <a:chExt cx="1383" cy="291"/>
          </a:xfrm>
        </p:grpSpPr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576" y="3120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(</a:t>
              </a:r>
              <a:r>
                <a:rPr lang="en-US" dirty="0" err="1">
                  <a:latin typeface="Calibri"/>
                </a:rPr>
                <a:t>i,j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sp>
          <p:nvSpPr>
            <p:cNvPr id="197645" name="Text Box 13"/>
            <p:cNvSpPr txBox="1">
              <a:spLocks noChangeArrowheads="1"/>
            </p:cNvSpPr>
            <p:nvPr/>
          </p:nvSpPr>
          <p:spPr bwMode="auto">
            <a:xfrm>
              <a:off x="1536" y="3120"/>
              <a:ext cx="4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{</a:t>
              </a:r>
              <a:r>
                <a:rPr lang="en-US" dirty="0" err="1">
                  <a:latin typeface="Calibri"/>
                </a:rPr>
                <a:t>k,l</a:t>
              </a:r>
              <a:r>
                <a:rPr lang="en-US" dirty="0">
                  <a:latin typeface="Calibri"/>
                </a:rPr>
                <a:t>}</a:t>
              </a:r>
            </a:p>
          </p:txBody>
        </p:sp>
      </p:grpSp>
      <p:sp>
        <p:nvSpPr>
          <p:cNvPr id="197646" name="Text Box 14"/>
          <p:cNvSpPr txBox="1">
            <a:spLocks noChangeArrowheads="1"/>
          </p:cNvSpPr>
          <p:nvPr/>
        </p:nvSpPr>
        <p:spPr bwMode="auto">
          <a:xfrm>
            <a:off x="1447800" y="5638800"/>
            <a:ext cx="2378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followpos</a:t>
            </a:r>
            <a:r>
              <a:rPr lang="en-US" dirty="0">
                <a:latin typeface="Calibri"/>
              </a:rPr>
              <a:t>(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)+=</a:t>
            </a:r>
            <a:r>
              <a:rPr lang="en-US" dirty="0" err="1">
                <a:latin typeface="Calibri"/>
              </a:rPr>
              <a:t>k,l</a:t>
            </a:r>
            <a:endParaRPr lang="en-US" dirty="0">
              <a:latin typeface="Calibri"/>
            </a:endParaRPr>
          </a:p>
          <a:p>
            <a:r>
              <a:rPr lang="en-US" i="1" dirty="0" err="1">
                <a:latin typeface="Calibri"/>
              </a:rPr>
              <a:t>followpos</a:t>
            </a:r>
            <a:r>
              <a:rPr lang="en-US" dirty="0">
                <a:latin typeface="Calibri"/>
              </a:rPr>
              <a:t>(j)+=</a:t>
            </a:r>
            <a:r>
              <a:rPr lang="en-US" dirty="0" err="1">
                <a:latin typeface="Calibri"/>
              </a:rPr>
              <a:t>k,l</a:t>
            </a:r>
            <a:endParaRPr lang="en-US" dirty="0">
              <a:latin typeface="Calibri"/>
            </a:endParaRPr>
          </a:p>
        </p:txBody>
      </p:sp>
      <p:grpSp>
        <p:nvGrpSpPr>
          <p:cNvPr id="197647" name="Group 15"/>
          <p:cNvGrpSpPr>
            <a:grpSpLocks/>
          </p:cNvGrpSpPr>
          <p:nvPr/>
        </p:nvGrpSpPr>
        <p:grpSpPr bwMode="auto">
          <a:xfrm>
            <a:off x="5410200" y="3962404"/>
            <a:ext cx="2116138" cy="461963"/>
            <a:chOff x="3408" y="2496"/>
            <a:chExt cx="1333" cy="291"/>
          </a:xfrm>
        </p:grpSpPr>
        <p:sp>
          <p:nvSpPr>
            <p:cNvPr id="197648" name="Text Box 16"/>
            <p:cNvSpPr txBox="1">
              <a:spLocks noChangeArrowheads="1"/>
            </p:cNvSpPr>
            <p:nvPr/>
          </p:nvSpPr>
          <p:spPr bwMode="auto">
            <a:xfrm>
              <a:off x="4368" y="2496"/>
              <a:ext cx="3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(</a:t>
              </a:r>
              <a:r>
                <a:rPr lang="en-US" dirty="0" err="1">
                  <a:latin typeface="Calibri"/>
                </a:rPr>
                <a:t>i,j</a:t>
              </a:r>
              <a:r>
                <a:rPr lang="en-US" dirty="0">
                  <a:latin typeface="Calibri"/>
                </a:rPr>
                <a:t>)</a:t>
              </a:r>
            </a:p>
          </p:txBody>
        </p:sp>
        <p:sp>
          <p:nvSpPr>
            <p:cNvPr id="197649" name="Text Box 17"/>
            <p:cNvSpPr txBox="1">
              <a:spLocks noChangeArrowheads="1"/>
            </p:cNvSpPr>
            <p:nvPr/>
          </p:nvSpPr>
          <p:spPr bwMode="auto">
            <a:xfrm>
              <a:off x="3408" y="2496"/>
              <a:ext cx="4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{</a:t>
              </a:r>
              <a:r>
                <a:rPr lang="en-US" dirty="0" err="1">
                  <a:latin typeface="Calibri"/>
                </a:rPr>
                <a:t>k,l</a:t>
              </a:r>
              <a:r>
                <a:rPr lang="en-US" dirty="0">
                  <a:latin typeface="Calibri"/>
                </a:rPr>
                <a:t>}</a:t>
              </a:r>
            </a:p>
          </p:txBody>
        </p:sp>
      </p:grp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5181600" y="5562600"/>
            <a:ext cx="2454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followpos</a:t>
            </a:r>
            <a:r>
              <a:rPr lang="en-US" dirty="0">
                <a:latin typeface="Calibri"/>
              </a:rPr>
              <a:t>(</a:t>
            </a:r>
            <a:r>
              <a:rPr lang="en-US" dirty="0" err="1">
                <a:latin typeface="Calibri"/>
              </a:rPr>
              <a:t>i</a:t>
            </a:r>
            <a:r>
              <a:rPr lang="en-US" dirty="0">
                <a:latin typeface="Calibri"/>
              </a:rPr>
              <a:t>)+=</a:t>
            </a:r>
            <a:r>
              <a:rPr lang="en-US" dirty="0" err="1">
                <a:latin typeface="Calibri"/>
              </a:rPr>
              <a:t>k,l</a:t>
            </a:r>
            <a:endParaRPr lang="en-US" dirty="0">
              <a:latin typeface="Calibri"/>
            </a:endParaRPr>
          </a:p>
          <a:p>
            <a:r>
              <a:rPr lang="en-US" i="1" dirty="0" err="1">
                <a:latin typeface="Calibri"/>
              </a:rPr>
              <a:t>followpos</a:t>
            </a:r>
            <a:r>
              <a:rPr lang="en-US" dirty="0">
                <a:latin typeface="Calibri"/>
              </a:rPr>
              <a:t>(j)+=</a:t>
            </a:r>
            <a:r>
              <a:rPr lang="en-US" dirty="0" err="1">
                <a:latin typeface="Calibri"/>
              </a:rPr>
              <a:t>k,l</a:t>
            </a:r>
            <a:endParaRPr lang="en-US" dirty="0">
              <a:latin typeface="Calibri"/>
            </a:endParaRPr>
          </a:p>
        </p:txBody>
      </p:sp>
      <p:grpSp>
        <p:nvGrpSpPr>
          <p:cNvPr id="197651" name="Group 19"/>
          <p:cNvGrpSpPr>
            <a:grpSpLocks/>
          </p:cNvGrpSpPr>
          <p:nvPr/>
        </p:nvGrpSpPr>
        <p:grpSpPr bwMode="auto">
          <a:xfrm>
            <a:off x="6248400" y="3944938"/>
            <a:ext cx="457200" cy="1389062"/>
            <a:chOff x="3936" y="2485"/>
            <a:chExt cx="288" cy="875"/>
          </a:xfrm>
        </p:grpSpPr>
        <p:sp>
          <p:nvSpPr>
            <p:cNvPr id="197652" name="Text Box 20"/>
            <p:cNvSpPr txBox="1">
              <a:spLocks noChangeArrowheads="1"/>
            </p:cNvSpPr>
            <p:nvPr/>
          </p:nvSpPr>
          <p:spPr bwMode="auto">
            <a:xfrm>
              <a:off x="3984" y="248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  <a:sym typeface="Symbol" charset="2"/>
                </a:rPr>
                <a:t>*</a:t>
              </a:r>
              <a:endParaRPr lang="en-US" dirty="0">
                <a:latin typeface="Calibri"/>
              </a:endParaRPr>
            </a:p>
          </p:txBody>
        </p:sp>
        <p:sp>
          <p:nvSpPr>
            <p:cNvPr id="197653" name="Text Box 21"/>
            <p:cNvSpPr txBox="1">
              <a:spLocks noChangeArrowheads="1"/>
            </p:cNvSpPr>
            <p:nvPr/>
          </p:nvSpPr>
          <p:spPr bwMode="auto">
            <a:xfrm>
              <a:off x="3936" y="3072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Calibri"/>
                </a:rPr>
                <a:t>…</a:t>
              </a:r>
            </a:p>
          </p:txBody>
        </p:sp>
        <p:cxnSp>
          <p:nvCxnSpPr>
            <p:cNvPr id="197654" name="AutoShape 22"/>
            <p:cNvCxnSpPr>
              <a:cxnSpLocks noChangeShapeType="1"/>
              <a:stCxn id="197652" idx="2"/>
              <a:endCxn id="197653" idx="0"/>
            </p:cNvCxnSpPr>
            <p:nvPr/>
          </p:nvCxnSpPr>
          <p:spPr bwMode="auto">
            <a:xfrm flipH="1">
              <a:off x="4080" y="2773"/>
              <a:ext cx="10" cy="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2234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/>
      <p:bldP spid="197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E0AFA-E83E-6843-ACEC-D872171AD325}" type="slidenum">
              <a:rPr lang="en-US"/>
              <a:pPr/>
              <a:t>6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Regexp</a:t>
            </a:r>
            <a:r>
              <a:rPr lang="en-US" sz="4000" dirty="0"/>
              <a:t> to DFA: </a:t>
            </a:r>
            <a:r>
              <a:rPr lang="en-US" sz="3600" dirty="0"/>
              <a:t>((</a:t>
            </a:r>
            <a:r>
              <a:rPr lang="en-US" sz="3600" dirty="0" err="1"/>
              <a:t>ab</a:t>
            </a:r>
            <a:r>
              <a:rPr lang="en-US" sz="3600" dirty="0"/>
              <a:t>)|(</a:t>
            </a:r>
            <a:r>
              <a:rPr lang="en-US" sz="3600" dirty="0" err="1"/>
              <a:t>ba</a:t>
            </a:r>
            <a:r>
              <a:rPr lang="en-US" sz="3600" dirty="0" smtClean="0"/>
              <a:t>))*a</a:t>
            </a:r>
            <a:endParaRPr lang="en-US" sz="3600" dirty="0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4419600" y="40767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429000" y="2476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*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505200" y="3162300"/>
            <a:ext cx="3263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|</a:t>
            </a:r>
          </a:p>
        </p:txBody>
      </p:sp>
      <p:grpSp>
        <p:nvGrpSpPr>
          <p:cNvPr id="199686" name="Group 6"/>
          <p:cNvGrpSpPr>
            <a:grpSpLocks/>
          </p:cNvGrpSpPr>
          <p:nvPr/>
        </p:nvGrpSpPr>
        <p:grpSpPr bwMode="auto">
          <a:xfrm>
            <a:off x="1447802" y="5143502"/>
            <a:ext cx="341313" cy="1033463"/>
            <a:chOff x="912" y="3240"/>
            <a:chExt cx="215" cy="651"/>
          </a:xfrm>
        </p:grpSpPr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912" y="324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sp>
          <p:nvSpPr>
            <p:cNvPr id="199688" name="Text Box 8"/>
            <p:cNvSpPr txBox="1">
              <a:spLocks noChangeArrowheads="1"/>
            </p:cNvSpPr>
            <p:nvPr/>
          </p:nvSpPr>
          <p:spPr bwMode="auto">
            <a:xfrm>
              <a:off x="912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</p:grpSp>
      <p:grpSp>
        <p:nvGrpSpPr>
          <p:cNvPr id="199689" name="Group 9"/>
          <p:cNvGrpSpPr>
            <a:grpSpLocks/>
          </p:cNvGrpSpPr>
          <p:nvPr/>
        </p:nvGrpSpPr>
        <p:grpSpPr bwMode="auto">
          <a:xfrm>
            <a:off x="2895600" y="5143502"/>
            <a:ext cx="346075" cy="1033463"/>
            <a:chOff x="1824" y="3240"/>
            <a:chExt cx="218" cy="651"/>
          </a:xfrm>
        </p:grpSpPr>
        <p:sp>
          <p:nvSpPr>
            <p:cNvPr id="199690" name="Text Box 10"/>
            <p:cNvSpPr txBox="1">
              <a:spLocks noChangeArrowheads="1"/>
            </p:cNvSpPr>
            <p:nvPr/>
          </p:nvSpPr>
          <p:spPr bwMode="auto">
            <a:xfrm>
              <a:off x="1824" y="3240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sp>
          <p:nvSpPr>
            <p:cNvPr id="199691" name="Text Box 11"/>
            <p:cNvSpPr txBox="1">
              <a:spLocks noChangeArrowheads="1"/>
            </p:cNvSpPr>
            <p:nvPr/>
          </p:nvSpPr>
          <p:spPr bwMode="auto">
            <a:xfrm>
              <a:off x="1824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</p:grpSp>
      <p:grpSp>
        <p:nvGrpSpPr>
          <p:cNvPr id="199692" name="Group 12"/>
          <p:cNvGrpSpPr>
            <a:grpSpLocks/>
          </p:cNvGrpSpPr>
          <p:nvPr/>
        </p:nvGrpSpPr>
        <p:grpSpPr bwMode="auto">
          <a:xfrm>
            <a:off x="5181608" y="2476501"/>
            <a:ext cx="341313" cy="881063"/>
            <a:chOff x="3264" y="1560"/>
            <a:chExt cx="215" cy="555"/>
          </a:xfrm>
        </p:grpSpPr>
        <p:sp>
          <p:nvSpPr>
            <p:cNvPr id="199693" name="Text Box 13"/>
            <p:cNvSpPr txBox="1">
              <a:spLocks noChangeArrowheads="1"/>
            </p:cNvSpPr>
            <p:nvPr/>
          </p:nvSpPr>
          <p:spPr bwMode="auto">
            <a:xfrm>
              <a:off x="3264" y="1824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99694" name="Text Box 14"/>
            <p:cNvSpPr txBox="1">
              <a:spLocks noChangeArrowheads="1"/>
            </p:cNvSpPr>
            <p:nvPr/>
          </p:nvSpPr>
          <p:spPr bwMode="auto">
            <a:xfrm>
              <a:off x="3264" y="156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alibri"/>
                </a:rPr>
                <a:t>a</a:t>
              </a:r>
              <a:endParaRPr lang="en-US" dirty="0">
                <a:latin typeface="Calibri"/>
              </a:endParaRPr>
            </a:p>
          </p:txBody>
        </p:sp>
      </p:grpSp>
      <p:sp>
        <p:nvSpPr>
          <p:cNvPr id="199695" name="Text Box 15"/>
          <p:cNvSpPr txBox="1">
            <a:spLocks noChangeArrowheads="1"/>
          </p:cNvSpPr>
          <p:nvPr/>
        </p:nvSpPr>
        <p:spPr bwMode="auto">
          <a:xfrm>
            <a:off x="4343400" y="18288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cxnSp>
        <p:nvCxnSpPr>
          <p:cNvPr id="199696" name="AutoShape 16"/>
          <p:cNvCxnSpPr>
            <a:cxnSpLocks noChangeShapeType="1"/>
            <a:stCxn id="199695" idx="2"/>
            <a:endCxn id="199684" idx="0"/>
          </p:cNvCxnSpPr>
          <p:nvPr/>
        </p:nvCxnSpPr>
        <p:spPr bwMode="auto">
          <a:xfrm flipH="1">
            <a:off x="3597275" y="2286000"/>
            <a:ext cx="90805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697" name="AutoShape 17"/>
          <p:cNvCxnSpPr>
            <a:cxnSpLocks noChangeShapeType="1"/>
            <a:stCxn id="199695" idx="2"/>
            <a:endCxn id="199694" idx="0"/>
          </p:cNvCxnSpPr>
          <p:nvPr/>
        </p:nvCxnSpPr>
        <p:spPr bwMode="auto">
          <a:xfrm>
            <a:off x="4505325" y="2286000"/>
            <a:ext cx="842177" cy="1905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698" name="AutoShape 18"/>
          <p:cNvCxnSpPr>
            <a:cxnSpLocks noChangeShapeType="1"/>
            <a:stCxn id="199684" idx="2"/>
            <a:endCxn id="199685" idx="0"/>
          </p:cNvCxnSpPr>
          <p:nvPr/>
        </p:nvCxnSpPr>
        <p:spPr bwMode="auto">
          <a:xfrm>
            <a:off x="3597275" y="2933700"/>
            <a:ext cx="71116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2362200" y="407670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sym typeface="Symbol" charset="2"/>
              </a:rPr>
              <a:t></a:t>
            </a:r>
            <a:endParaRPr lang="en-US" dirty="0">
              <a:latin typeface="Calibri"/>
            </a:endParaRPr>
          </a:p>
        </p:txBody>
      </p:sp>
      <p:grpSp>
        <p:nvGrpSpPr>
          <p:cNvPr id="199700" name="Group 20"/>
          <p:cNvGrpSpPr>
            <a:grpSpLocks/>
          </p:cNvGrpSpPr>
          <p:nvPr/>
        </p:nvGrpSpPr>
        <p:grpSpPr bwMode="auto">
          <a:xfrm>
            <a:off x="4267212" y="5143502"/>
            <a:ext cx="346076" cy="1033463"/>
            <a:chOff x="2688" y="3240"/>
            <a:chExt cx="218" cy="651"/>
          </a:xfrm>
        </p:grpSpPr>
        <p:sp>
          <p:nvSpPr>
            <p:cNvPr id="199701" name="Text Box 21"/>
            <p:cNvSpPr txBox="1">
              <a:spLocks noChangeArrowheads="1"/>
            </p:cNvSpPr>
            <p:nvPr/>
          </p:nvSpPr>
          <p:spPr bwMode="auto">
            <a:xfrm>
              <a:off x="2688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99702" name="Text Box 22"/>
            <p:cNvSpPr txBox="1">
              <a:spLocks noChangeArrowheads="1"/>
            </p:cNvSpPr>
            <p:nvPr/>
          </p:nvSpPr>
          <p:spPr bwMode="auto">
            <a:xfrm>
              <a:off x="2688" y="3240"/>
              <a:ext cx="2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</p:grpSp>
      <p:grpSp>
        <p:nvGrpSpPr>
          <p:cNvPr id="199703" name="Group 23"/>
          <p:cNvGrpSpPr>
            <a:grpSpLocks/>
          </p:cNvGrpSpPr>
          <p:nvPr/>
        </p:nvGrpSpPr>
        <p:grpSpPr bwMode="auto">
          <a:xfrm>
            <a:off x="5943609" y="5143502"/>
            <a:ext cx="341313" cy="1033463"/>
            <a:chOff x="3744" y="3240"/>
            <a:chExt cx="215" cy="651"/>
          </a:xfrm>
        </p:grpSpPr>
        <p:sp>
          <p:nvSpPr>
            <p:cNvPr id="199704" name="Text Box 24"/>
            <p:cNvSpPr txBox="1">
              <a:spLocks noChangeArrowheads="1"/>
            </p:cNvSpPr>
            <p:nvPr/>
          </p:nvSpPr>
          <p:spPr bwMode="auto">
            <a:xfrm>
              <a:off x="3744" y="3600"/>
              <a:ext cx="2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744" y="324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</p:grpSp>
      <p:cxnSp>
        <p:nvCxnSpPr>
          <p:cNvPr id="199706" name="AutoShape 26"/>
          <p:cNvCxnSpPr>
            <a:cxnSpLocks noChangeShapeType="1"/>
            <a:stCxn id="199685" idx="2"/>
            <a:endCxn id="199699" idx="0"/>
          </p:cNvCxnSpPr>
          <p:nvPr/>
        </p:nvCxnSpPr>
        <p:spPr bwMode="auto">
          <a:xfrm flipH="1">
            <a:off x="2524125" y="3623965"/>
            <a:ext cx="1144266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7" name="AutoShape 27"/>
          <p:cNvCxnSpPr>
            <a:cxnSpLocks noChangeShapeType="1"/>
            <a:stCxn id="199685" idx="2"/>
            <a:endCxn id="199683" idx="0"/>
          </p:cNvCxnSpPr>
          <p:nvPr/>
        </p:nvCxnSpPr>
        <p:spPr bwMode="auto">
          <a:xfrm>
            <a:off x="3668391" y="3623965"/>
            <a:ext cx="913134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8" name="AutoShape 28"/>
          <p:cNvCxnSpPr>
            <a:cxnSpLocks noChangeShapeType="1"/>
            <a:stCxn id="199699" idx="2"/>
            <a:endCxn id="199687" idx="0"/>
          </p:cNvCxnSpPr>
          <p:nvPr/>
        </p:nvCxnSpPr>
        <p:spPr bwMode="auto">
          <a:xfrm flipH="1">
            <a:off x="1613694" y="4533900"/>
            <a:ext cx="910431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09" name="AutoShape 29"/>
          <p:cNvCxnSpPr>
            <a:cxnSpLocks noChangeShapeType="1"/>
            <a:stCxn id="199699" idx="2"/>
            <a:endCxn id="199690" idx="0"/>
          </p:cNvCxnSpPr>
          <p:nvPr/>
        </p:nvCxnSpPr>
        <p:spPr bwMode="auto">
          <a:xfrm>
            <a:off x="2524125" y="4533900"/>
            <a:ext cx="544513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10" name="AutoShape 30"/>
          <p:cNvCxnSpPr>
            <a:cxnSpLocks noChangeShapeType="1"/>
            <a:stCxn id="199683" idx="2"/>
            <a:endCxn id="199702" idx="0"/>
          </p:cNvCxnSpPr>
          <p:nvPr/>
        </p:nvCxnSpPr>
        <p:spPr bwMode="auto">
          <a:xfrm flipH="1">
            <a:off x="4440250" y="4533900"/>
            <a:ext cx="141275" cy="609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9711" name="AutoShape 31"/>
          <p:cNvCxnSpPr>
            <a:cxnSpLocks noChangeShapeType="1"/>
            <a:stCxn id="199683" idx="2"/>
            <a:endCxn id="199705" idx="0"/>
          </p:cNvCxnSpPr>
          <p:nvPr/>
        </p:nvCxnSpPr>
        <p:spPr bwMode="auto">
          <a:xfrm>
            <a:off x="4581525" y="4533900"/>
            <a:ext cx="1527978" cy="609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199712" name="Group 32"/>
          <p:cNvGrpSpPr>
            <a:grpSpLocks/>
          </p:cNvGrpSpPr>
          <p:nvPr/>
        </p:nvGrpSpPr>
        <p:grpSpPr bwMode="auto">
          <a:xfrm>
            <a:off x="609600" y="5181600"/>
            <a:ext cx="615950" cy="914400"/>
            <a:chOff x="384" y="3264"/>
            <a:chExt cx="388" cy="576"/>
          </a:xfrm>
        </p:grpSpPr>
        <p:sp>
          <p:nvSpPr>
            <p:cNvPr id="199713" name="Text Box 33"/>
            <p:cNvSpPr txBox="1">
              <a:spLocks noChangeArrowheads="1"/>
            </p:cNvSpPr>
            <p:nvPr/>
          </p:nvSpPr>
          <p:spPr bwMode="auto">
            <a:xfrm>
              <a:off x="432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(1)</a:t>
              </a:r>
            </a:p>
          </p:txBody>
        </p:sp>
        <p:sp>
          <p:nvSpPr>
            <p:cNvPr id="199714" name="Text Box 34"/>
            <p:cNvSpPr txBox="1">
              <a:spLocks noChangeArrowheads="1"/>
            </p:cNvSpPr>
            <p:nvPr/>
          </p:nvSpPr>
          <p:spPr bwMode="auto">
            <a:xfrm>
              <a:off x="384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{1}</a:t>
              </a:r>
            </a:p>
          </p:txBody>
        </p:sp>
      </p:grpSp>
      <p:grpSp>
        <p:nvGrpSpPr>
          <p:cNvPr id="199715" name="Group 35"/>
          <p:cNvGrpSpPr>
            <a:grpSpLocks/>
          </p:cNvGrpSpPr>
          <p:nvPr/>
        </p:nvGrpSpPr>
        <p:grpSpPr bwMode="auto">
          <a:xfrm>
            <a:off x="2209800" y="5181600"/>
            <a:ext cx="615950" cy="914400"/>
            <a:chOff x="1392" y="3264"/>
            <a:chExt cx="388" cy="576"/>
          </a:xfrm>
        </p:grpSpPr>
        <p:sp>
          <p:nvSpPr>
            <p:cNvPr id="199716" name="Text Box 36"/>
            <p:cNvSpPr txBox="1">
              <a:spLocks noChangeArrowheads="1"/>
            </p:cNvSpPr>
            <p:nvPr/>
          </p:nvSpPr>
          <p:spPr bwMode="auto">
            <a:xfrm>
              <a:off x="1440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(2)</a:t>
              </a:r>
            </a:p>
          </p:txBody>
        </p:sp>
        <p:sp>
          <p:nvSpPr>
            <p:cNvPr id="199717" name="Text Box 37"/>
            <p:cNvSpPr txBox="1">
              <a:spLocks noChangeArrowheads="1"/>
            </p:cNvSpPr>
            <p:nvPr/>
          </p:nvSpPr>
          <p:spPr bwMode="auto">
            <a:xfrm>
              <a:off x="1392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{2}</a:t>
              </a:r>
            </a:p>
          </p:txBody>
        </p:sp>
      </p:grpSp>
      <p:grpSp>
        <p:nvGrpSpPr>
          <p:cNvPr id="199718" name="Group 38"/>
          <p:cNvGrpSpPr>
            <a:grpSpLocks/>
          </p:cNvGrpSpPr>
          <p:nvPr/>
        </p:nvGrpSpPr>
        <p:grpSpPr bwMode="auto">
          <a:xfrm>
            <a:off x="3581400" y="5181600"/>
            <a:ext cx="615950" cy="914400"/>
            <a:chOff x="2256" y="3264"/>
            <a:chExt cx="388" cy="576"/>
          </a:xfrm>
        </p:grpSpPr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2304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(3)</a:t>
              </a:r>
            </a:p>
          </p:txBody>
        </p:sp>
        <p:sp>
          <p:nvSpPr>
            <p:cNvPr id="199720" name="Text Box 40"/>
            <p:cNvSpPr txBox="1">
              <a:spLocks noChangeArrowheads="1"/>
            </p:cNvSpPr>
            <p:nvPr/>
          </p:nvSpPr>
          <p:spPr bwMode="auto">
            <a:xfrm>
              <a:off x="2256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{3}</a:t>
              </a:r>
            </a:p>
          </p:txBody>
        </p:sp>
      </p:grpSp>
      <p:grpSp>
        <p:nvGrpSpPr>
          <p:cNvPr id="199721" name="Group 41"/>
          <p:cNvGrpSpPr>
            <a:grpSpLocks/>
          </p:cNvGrpSpPr>
          <p:nvPr/>
        </p:nvGrpSpPr>
        <p:grpSpPr bwMode="auto">
          <a:xfrm>
            <a:off x="5105400" y="5181600"/>
            <a:ext cx="615950" cy="914400"/>
            <a:chOff x="3216" y="3264"/>
            <a:chExt cx="388" cy="576"/>
          </a:xfrm>
        </p:grpSpPr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264" y="355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(4)</a:t>
              </a: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3216" y="326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{4}</a:t>
              </a:r>
            </a:p>
          </p:txBody>
        </p:sp>
      </p:grpSp>
      <p:grpSp>
        <p:nvGrpSpPr>
          <p:cNvPr id="199724" name="Group 44"/>
          <p:cNvGrpSpPr>
            <a:grpSpLocks/>
          </p:cNvGrpSpPr>
          <p:nvPr/>
        </p:nvGrpSpPr>
        <p:grpSpPr bwMode="auto">
          <a:xfrm>
            <a:off x="5867400" y="2514600"/>
            <a:ext cx="615950" cy="914400"/>
            <a:chOff x="3696" y="1584"/>
            <a:chExt cx="388" cy="576"/>
          </a:xfrm>
        </p:grpSpPr>
        <p:sp>
          <p:nvSpPr>
            <p:cNvPr id="199725" name="Text Box 45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(5)</a:t>
              </a:r>
            </a:p>
          </p:txBody>
        </p:sp>
        <p:sp>
          <p:nvSpPr>
            <p:cNvPr id="199726" name="Text Box 46"/>
            <p:cNvSpPr txBox="1">
              <a:spLocks noChangeArrowheads="1"/>
            </p:cNvSpPr>
            <p:nvPr/>
          </p:nvSpPr>
          <p:spPr bwMode="auto">
            <a:xfrm>
              <a:off x="3696" y="1584"/>
              <a:ext cx="3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{5}</a:t>
              </a:r>
            </a:p>
          </p:txBody>
        </p:sp>
      </p:grpSp>
      <p:grpSp>
        <p:nvGrpSpPr>
          <p:cNvPr id="199727" name="Group 47"/>
          <p:cNvGrpSpPr>
            <a:grpSpLocks/>
          </p:cNvGrpSpPr>
          <p:nvPr/>
        </p:nvGrpSpPr>
        <p:grpSpPr bwMode="auto">
          <a:xfrm>
            <a:off x="2743200" y="1752600"/>
            <a:ext cx="844550" cy="914400"/>
            <a:chOff x="1728" y="1104"/>
            <a:chExt cx="532" cy="576"/>
          </a:xfrm>
        </p:grpSpPr>
        <p:sp>
          <p:nvSpPr>
            <p:cNvPr id="199728" name="Text Box 48"/>
            <p:cNvSpPr txBox="1">
              <a:spLocks noChangeArrowheads="1"/>
            </p:cNvSpPr>
            <p:nvPr/>
          </p:nvSpPr>
          <p:spPr bwMode="auto">
            <a:xfrm>
              <a:off x="1776" y="1392"/>
              <a:ext cx="4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(2,4)</a:t>
              </a:r>
            </a:p>
          </p:txBody>
        </p:sp>
        <p:sp>
          <p:nvSpPr>
            <p:cNvPr id="199729" name="Text Box 49"/>
            <p:cNvSpPr txBox="1">
              <a:spLocks noChangeArrowheads="1"/>
            </p:cNvSpPr>
            <p:nvPr/>
          </p:nvSpPr>
          <p:spPr bwMode="auto">
            <a:xfrm>
              <a:off x="1728" y="1104"/>
              <a:ext cx="48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{1,3}</a:t>
              </a:r>
            </a:p>
          </p:txBody>
        </p:sp>
      </p:grpSp>
      <p:grpSp>
        <p:nvGrpSpPr>
          <p:cNvPr id="199730" name="Group 50"/>
          <p:cNvGrpSpPr>
            <a:grpSpLocks/>
          </p:cNvGrpSpPr>
          <p:nvPr/>
        </p:nvGrpSpPr>
        <p:grpSpPr bwMode="auto">
          <a:xfrm>
            <a:off x="4800602" y="1524000"/>
            <a:ext cx="1004888" cy="914400"/>
            <a:chOff x="3024" y="960"/>
            <a:chExt cx="633" cy="576"/>
          </a:xfrm>
        </p:grpSpPr>
        <p:sp>
          <p:nvSpPr>
            <p:cNvPr id="199731" name="Text Box 51"/>
            <p:cNvSpPr txBox="1">
              <a:spLocks noChangeArrowheads="1"/>
            </p:cNvSpPr>
            <p:nvPr/>
          </p:nvSpPr>
          <p:spPr bwMode="auto">
            <a:xfrm>
              <a:off x="3072" y="124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(5)</a:t>
              </a:r>
            </a:p>
          </p:txBody>
        </p:sp>
        <p:sp>
          <p:nvSpPr>
            <p:cNvPr id="199732" name="Text Box 52"/>
            <p:cNvSpPr txBox="1">
              <a:spLocks noChangeArrowheads="1"/>
            </p:cNvSpPr>
            <p:nvPr/>
          </p:nvSpPr>
          <p:spPr bwMode="auto">
            <a:xfrm>
              <a:off x="3024" y="960"/>
              <a:ext cx="6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{1,3,5}</a:t>
              </a:r>
            </a:p>
          </p:txBody>
        </p:sp>
      </p:grpSp>
      <p:sp>
        <p:nvSpPr>
          <p:cNvPr id="199733" name="Text Box 53"/>
          <p:cNvSpPr txBox="1">
            <a:spLocks noChangeArrowheads="1"/>
          </p:cNvSpPr>
          <p:nvPr/>
        </p:nvSpPr>
        <p:spPr bwMode="auto">
          <a:xfrm>
            <a:off x="6858000" y="3657600"/>
            <a:ext cx="1980029" cy="224676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Calibri"/>
              </a:rPr>
              <a:t>root</a:t>
            </a:r>
            <a:r>
              <a:rPr lang="en-US" sz="2800" dirty="0">
                <a:latin typeface="Calibri"/>
              </a:rPr>
              <a:t>={1,3,5}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(1)=2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(3)=4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(2)=1,3,5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(4)=1,3,5</a:t>
            </a:r>
          </a:p>
        </p:txBody>
      </p:sp>
      <p:sp>
        <p:nvSpPr>
          <p:cNvPr id="199734" name="Rectangle 54"/>
          <p:cNvSpPr>
            <a:spLocks noChangeArrowheads="1"/>
          </p:cNvSpPr>
          <p:nvPr/>
        </p:nvSpPr>
        <p:spPr bwMode="auto">
          <a:xfrm>
            <a:off x="990600" y="3886200"/>
            <a:ext cx="1456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(1)+=2</a:t>
            </a:r>
          </a:p>
        </p:txBody>
      </p:sp>
      <p:sp>
        <p:nvSpPr>
          <p:cNvPr id="199735" name="Rectangle 55"/>
          <p:cNvSpPr>
            <a:spLocks noChangeArrowheads="1"/>
          </p:cNvSpPr>
          <p:nvPr/>
        </p:nvSpPr>
        <p:spPr bwMode="auto">
          <a:xfrm>
            <a:off x="4953000" y="3810000"/>
            <a:ext cx="1456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(3)+=4</a:t>
            </a:r>
          </a:p>
        </p:txBody>
      </p:sp>
      <p:sp>
        <p:nvSpPr>
          <p:cNvPr id="199736" name="Rectangle 56"/>
          <p:cNvSpPr>
            <a:spLocks noChangeArrowheads="1"/>
          </p:cNvSpPr>
          <p:nvPr/>
        </p:nvSpPr>
        <p:spPr bwMode="auto">
          <a:xfrm>
            <a:off x="914400" y="1905000"/>
            <a:ext cx="1752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(2)+=1,3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(4)+=1,3</a:t>
            </a:r>
          </a:p>
        </p:txBody>
      </p:sp>
      <p:sp>
        <p:nvSpPr>
          <p:cNvPr id="199737" name="Rectangle 57"/>
          <p:cNvSpPr>
            <a:spLocks noChangeArrowheads="1"/>
          </p:cNvSpPr>
          <p:nvPr/>
        </p:nvSpPr>
        <p:spPr bwMode="auto">
          <a:xfrm>
            <a:off x="6629400" y="1676400"/>
            <a:ext cx="1752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(2)+=5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(4)+=5</a:t>
            </a:r>
          </a:p>
        </p:txBody>
      </p:sp>
    </p:spTree>
    <p:extLst>
      <p:ext uri="{BB962C8B-B14F-4D97-AF65-F5344CB8AC3E}">
        <p14:creationId xmlns:p14="http://schemas.microsoft.com/office/powerpoint/2010/main" val="354226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3" grpId="0" animBg="1"/>
      <p:bldP spid="199734" grpId="0"/>
      <p:bldP spid="199735" grpId="0"/>
      <p:bldP spid="199736" grpId="0"/>
      <p:bldP spid="1997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1C513-6D8B-8042-BFD6-9803E6DD8CAF}" type="slidenum">
              <a:rPr lang="en-US"/>
              <a:pPr/>
              <a:t>7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Regexp</a:t>
            </a:r>
            <a:r>
              <a:rPr lang="en-US" sz="4000" dirty="0"/>
              <a:t> to DFA: </a:t>
            </a:r>
            <a:r>
              <a:rPr lang="en-US" sz="3600" dirty="0"/>
              <a:t>((</a:t>
            </a:r>
            <a:r>
              <a:rPr lang="en-US" sz="3600" dirty="0" err="1"/>
              <a:t>ab</a:t>
            </a:r>
            <a:r>
              <a:rPr lang="en-US" sz="3600" dirty="0"/>
              <a:t>)|(</a:t>
            </a:r>
            <a:r>
              <a:rPr lang="en-US" sz="3600" dirty="0" err="1"/>
              <a:t>ba</a:t>
            </a:r>
            <a:r>
              <a:rPr lang="en-US" sz="3600" dirty="0" smtClean="0"/>
              <a:t>))*a</a:t>
            </a:r>
            <a:endParaRPr lang="en-US" sz="3600" dirty="0"/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1980029" cy="224676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latin typeface="Calibri"/>
              </a:rPr>
              <a:t>root</a:t>
            </a:r>
            <a:r>
              <a:rPr lang="en-US" sz="2800" dirty="0">
                <a:latin typeface="Calibri"/>
              </a:rPr>
              <a:t>={1,3,5}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(1)=2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(3)=4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(2)=1,3,5</a:t>
            </a:r>
          </a:p>
          <a:p>
            <a:r>
              <a:rPr lang="en-US" sz="2800" i="1" dirty="0" err="1">
                <a:latin typeface="Calibri"/>
              </a:rPr>
              <a:t>fp</a:t>
            </a:r>
            <a:r>
              <a:rPr lang="en-US" sz="2800" dirty="0">
                <a:latin typeface="Calibri"/>
              </a:rPr>
              <a:t>(4)=1,3,5</a:t>
            </a:r>
            <a:endParaRPr lang="en-US" dirty="0">
              <a:latin typeface="Calibri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81000" y="4038600"/>
            <a:ext cx="651390" cy="2246769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1:a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2:b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3:b</a:t>
            </a:r>
          </a:p>
          <a:p>
            <a:r>
              <a:rPr lang="en-US" sz="2800" dirty="0">
                <a:solidFill>
                  <a:schemeClr val="accent2"/>
                </a:solidFill>
                <a:latin typeface="Calibri"/>
              </a:rPr>
              <a:t>4:a</a:t>
            </a:r>
          </a:p>
          <a:p>
            <a:r>
              <a:rPr lang="en-US" sz="2800" dirty="0" smtClean="0">
                <a:solidFill>
                  <a:schemeClr val="accent2"/>
                </a:solidFill>
                <a:latin typeface="Calibri"/>
              </a:rPr>
              <a:t>5:a</a:t>
            </a:r>
            <a:endParaRPr lang="en-US" sz="28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514600" y="1752600"/>
            <a:ext cx="1249060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{1,3,5} A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2514600" y="2319336"/>
            <a:ext cx="2743200" cy="83099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A: </a:t>
            </a:r>
            <a:r>
              <a:rPr lang="en-US" i="1" dirty="0" err="1">
                <a:latin typeface="Calibri"/>
              </a:rPr>
              <a:t>fp</a:t>
            </a:r>
            <a:r>
              <a:rPr lang="en-US" dirty="0">
                <a:latin typeface="Calibri"/>
              </a:rPr>
              <a:t>(1),a </a:t>
            </a:r>
            <a:r>
              <a:rPr lang="en-US" dirty="0">
                <a:solidFill>
                  <a:srgbClr val="008040"/>
                </a:solidFill>
                <a:latin typeface="Calibri"/>
              </a:rPr>
              <a:t>{2},a</a:t>
            </a:r>
            <a:r>
              <a:rPr lang="en-US" dirty="0">
                <a:latin typeface="Calibri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alibri"/>
              </a:rPr>
              <a:t>B,a</a:t>
            </a:r>
            <a:endParaRPr lang="en-US" dirty="0" smtClean="0">
              <a:solidFill>
                <a:schemeClr val="accent2"/>
              </a:solidFill>
              <a:latin typeface="Calibri"/>
            </a:endParaRPr>
          </a:p>
          <a:p>
            <a:r>
              <a:rPr lang="en-US" i="1" dirty="0" smtClean="0">
                <a:latin typeface="Calibri"/>
              </a:rPr>
              <a:t>    </a:t>
            </a:r>
            <a:r>
              <a:rPr lang="en-US" i="1" dirty="0" err="1" smtClean="0">
                <a:latin typeface="Calibri"/>
              </a:rPr>
              <a:t>fp</a:t>
            </a:r>
            <a:r>
              <a:rPr lang="en-US" dirty="0" smtClean="0">
                <a:latin typeface="Calibri"/>
              </a:rPr>
              <a:t>(5),a </a:t>
            </a:r>
            <a:r>
              <a:rPr lang="en-US" dirty="0" smtClean="0">
                <a:solidFill>
                  <a:srgbClr val="008040"/>
                </a:solidFill>
                <a:latin typeface="Calibri"/>
              </a:rPr>
              <a:t>{},</a:t>
            </a:r>
            <a:r>
              <a:rPr lang="en-US" dirty="0">
                <a:solidFill>
                  <a:srgbClr val="008040"/>
                </a:solidFill>
                <a:latin typeface="Calibri"/>
              </a:rPr>
              <a:t>a</a:t>
            </a:r>
            <a:endParaRPr lang="en-US" dirty="0">
              <a:latin typeface="Calibri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2514600" y="3259832"/>
            <a:ext cx="28194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A: </a:t>
            </a:r>
            <a:r>
              <a:rPr lang="en-US" i="1" dirty="0" err="1">
                <a:latin typeface="Calibri"/>
              </a:rPr>
              <a:t>fp</a:t>
            </a:r>
            <a:r>
              <a:rPr lang="en-US" dirty="0">
                <a:latin typeface="Calibri"/>
              </a:rPr>
              <a:t>(3),b </a:t>
            </a:r>
            <a:r>
              <a:rPr lang="en-US" dirty="0">
                <a:solidFill>
                  <a:srgbClr val="008040"/>
                </a:solidFill>
                <a:latin typeface="Calibri"/>
              </a:rPr>
              <a:t>{4},b</a:t>
            </a:r>
            <a:r>
              <a:rPr lang="en-US" dirty="0">
                <a:solidFill>
                  <a:schemeClr val="tx2"/>
                </a:solidFill>
                <a:latin typeface="Calibri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alibri"/>
              </a:rPr>
              <a:t>C,b</a:t>
            </a:r>
            <a:endParaRPr lang="en-US" dirty="0">
              <a:latin typeface="Calibri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5638800" y="2362200"/>
            <a:ext cx="3276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B: </a:t>
            </a:r>
            <a:r>
              <a:rPr lang="en-US" i="1" dirty="0" err="1">
                <a:latin typeface="Calibri"/>
              </a:rPr>
              <a:t>fp</a:t>
            </a:r>
            <a:r>
              <a:rPr lang="en-US" dirty="0">
                <a:latin typeface="Calibri"/>
              </a:rPr>
              <a:t>(2),b </a:t>
            </a:r>
            <a:r>
              <a:rPr lang="en-US" dirty="0">
                <a:solidFill>
                  <a:srgbClr val="008040"/>
                </a:solidFill>
                <a:latin typeface="Calibri"/>
              </a:rPr>
              <a:t>{1,3,5},b</a:t>
            </a:r>
            <a:r>
              <a:rPr lang="en-US" dirty="0">
                <a:latin typeface="Calibri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alibri"/>
              </a:rPr>
              <a:t>A,b</a:t>
            </a:r>
            <a:endParaRPr lang="en-US" dirty="0">
              <a:latin typeface="Calibri"/>
            </a:endParaRP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5638800" y="2971800"/>
            <a:ext cx="32766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C: </a:t>
            </a:r>
            <a:r>
              <a:rPr lang="en-US" i="1" dirty="0" err="1">
                <a:latin typeface="Calibri"/>
              </a:rPr>
              <a:t>fp</a:t>
            </a:r>
            <a:r>
              <a:rPr lang="en-US" dirty="0">
                <a:latin typeface="Calibri"/>
              </a:rPr>
              <a:t>(4),a </a:t>
            </a:r>
            <a:r>
              <a:rPr lang="en-US" dirty="0">
                <a:solidFill>
                  <a:srgbClr val="008040"/>
                </a:solidFill>
                <a:latin typeface="Calibri"/>
              </a:rPr>
              <a:t>{1,3,5},a</a:t>
            </a:r>
            <a:r>
              <a:rPr lang="en-US" dirty="0">
                <a:latin typeface="Calibri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alibri"/>
              </a:rPr>
              <a:t>A,a</a:t>
            </a:r>
            <a:endParaRPr lang="en-US" dirty="0">
              <a:latin typeface="Calibri"/>
            </a:endParaRPr>
          </a:p>
        </p:txBody>
      </p:sp>
      <p:grpSp>
        <p:nvGrpSpPr>
          <p:cNvPr id="203842" name="Group 66"/>
          <p:cNvGrpSpPr>
            <a:grpSpLocks/>
          </p:cNvGrpSpPr>
          <p:nvPr/>
        </p:nvGrpSpPr>
        <p:grpSpPr bwMode="auto">
          <a:xfrm>
            <a:off x="2627784" y="4648200"/>
            <a:ext cx="685800" cy="685800"/>
            <a:chOff x="1200" y="2928"/>
            <a:chExt cx="432" cy="432"/>
          </a:xfrm>
        </p:grpSpPr>
        <p:sp>
          <p:nvSpPr>
            <p:cNvPr id="203787" name="Oval 11"/>
            <p:cNvSpPr>
              <a:spLocks noChangeArrowheads="1"/>
            </p:cNvSpPr>
            <p:nvPr/>
          </p:nvSpPr>
          <p:spPr bwMode="auto">
            <a:xfrm>
              <a:off x="1200" y="2928"/>
              <a:ext cx="432" cy="43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03788" name="Text Box 12"/>
            <p:cNvSpPr txBox="1">
              <a:spLocks noChangeArrowheads="1"/>
            </p:cNvSpPr>
            <p:nvPr/>
          </p:nvSpPr>
          <p:spPr bwMode="auto">
            <a:xfrm>
              <a:off x="1296" y="2976"/>
              <a:ext cx="2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</p:grpSp>
      <p:grpSp>
        <p:nvGrpSpPr>
          <p:cNvPr id="203790" name="Group 14"/>
          <p:cNvGrpSpPr>
            <a:grpSpLocks/>
          </p:cNvGrpSpPr>
          <p:nvPr/>
        </p:nvGrpSpPr>
        <p:grpSpPr bwMode="auto">
          <a:xfrm>
            <a:off x="3313582" y="4395787"/>
            <a:ext cx="1295400" cy="595172"/>
            <a:chOff x="2553" y="2769"/>
            <a:chExt cx="816" cy="464"/>
          </a:xfrm>
        </p:grpSpPr>
        <p:sp>
          <p:nvSpPr>
            <p:cNvPr id="203791" name="Text Box 15"/>
            <p:cNvSpPr txBox="1">
              <a:spLocks noChangeArrowheads="1"/>
            </p:cNvSpPr>
            <p:nvPr/>
          </p:nvSpPr>
          <p:spPr bwMode="auto">
            <a:xfrm>
              <a:off x="2880" y="2784"/>
              <a:ext cx="218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cxnSp>
          <p:nvCxnSpPr>
            <p:cNvPr id="203792" name="AutoShape 16"/>
            <p:cNvCxnSpPr>
              <a:cxnSpLocks noChangeShapeType="1"/>
              <a:stCxn id="203804" idx="3"/>
              <a:endCxn id="203787" idx="6"/>
            </p:cNvCxnSpPr>
            <p:nvPr/>
          </p:nvCxnSpPr>
          <p:spPr bwMode="auto">
            <a:xfrm rot="5400000">
              <a:off x="2729" y="2593"/>
              <a:ext cx="464" cy="81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3793" name="Group 17"/>
          <p:cNvGrpSpPr>
            <a:grpSpLocks/>
          </p:cNvGrpSpPr>
          <p:nvPr/>
        </p:nvGrpSpPr>
        <p:grpSpPr bwMode="auto">
          <a:xfrm>
            <a:off x="3242147" y="4991387"/>
            <a:ext cx="1885951" cy="1257011"/>
            <a:chOff x="1788" y="3257"/>
            <a:chExt cx="1188" cy="871"/>
          </a:xfrm>
        </p:grpSpPr>
        <p:grpSp>
          <p:nvGrpSpPr>
            <p:cNvPr id="203794" name="Group 18"/>
            <p:cNvGrpSpPr>
              <a:grpSpLocks/>
            </p:cNvGrpSpPr>
            <p:nvPr/>
          </p:nvGrpSpPr>
          <p:grpSpPr bwMode="auto">
            <a:xfrm>
              <a:off x="2544" y="3696"/>
              <a:ext cx="432" cy="432"/>
              <a:chOff x="2352" y="2736"/>
              <a:chExt cx="432" cy="432"/>
            </a:xfrm>
          </p:grpSpPr>
          <p:sp>
            <p:nvSpPr>
              <p:cNvPr id="203795" name="Oval 19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432" cy="4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03796" name="Text Box 20"/>
              <p:cNvSpPr txBox="1">
                <a:spLocks noChangeArrowheads="1"/>
              </p:cNvSpPr>
              <p:nvPr/>
            </p:nvSpPr>
            <p:spPr bwMode="auto">
              <a:xfrm>
                <a:off x="2448" y="2830"/>
                <a:ext cx="192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</a:rPr>
                  <a:t>C</a:t>
                </a:r>
              </a:p>
            </p:txBody>
          </p:sp>
        </p:grpSp>
        <p:sp>
          <p:nvSpPr>
            <p:cNvPr id="203797" name="Text Box 21"/>
            <p:cNvSpPr txBox="1">
              <a:spLocks noChangeArrowheads="1"/>
            </p:cNvSpPr>
            <p:nvPr/>
          </p:nvSpPr>
          <p:spPr bwMode="auto">
            <a:xfrm>
              <a:off x="2304" y="3408"/>
              <a:ext cx="21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cxnSp>
          <p:nvCxnSpPr>
            <p:cNvPr id="203798" name="AutoShape 22"/>
            <p:cNvCxnSpPr>
              <a:cxnSpLocks noChangeShapeType="1"/>
              <a:stCxn id="203787" idx="6"/>
              <a:endCxn id="203795" idx="0"/>
            </p:cNvCxnSpPr>
            <p:nvPr/>
          </p:nvCxnSpPr>
          <p:spPr bwMode="auto">
            <a:xfrm>
              <a:off x="1788" y="3257"/>
              <a:ext cx="972" cy="4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3799" name="Group 23"/>
          <p:cNvGrpSpPr>
            <a:grpSpLocks/>
          </p:cNvGrpSpPr>
          <p:nvPr/>
        </p:nvGrpSpPr>
        <p:grpSpPr bwMode="auto">
          <a:xfrm>
            <a:off x="2987824" y="5356251"/>
            <a:ext cx="1471613" cy="842963"/>
            <a:chOff x="2292" y="3360"/>
            <a:chExt cx="927" cy="531"/>
          </a:xfrm>
        </p:grpSpPr>
        <p:sp>
          <p:nvSpPr>
            <p:cNvPr id="203800" name="Text Box 24"/>
            <p:cNvSpPr txBox="1">
              <a:spLocks noChangeArrowheads="1"/>
            </p:cNvSpPr>
            <p:nvPr/>
          </p:nvSpPr>
          <p:spPr bwMode="auto">
            <a:xfrm>
              <a:off x="2592" y="3600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cxnSp>
          <p:nvCxnSpPr>
            <p:cNvPr id="203801" name="AutoShape 25"/>
            <p:cNvCxnSpPr>
              <a:cxnSpLocks noChangeShapeType="1"/>
              <a:stCxn id="203795" idx="2"/>
              <a:endCxn id="203787" idx="4"/>
            </p:cNvCxnSpPr>
            <p:nvPr/>
          </p:nvCxnSpPr>
          <p:spPr bwMode="auto">
            <a:xfrm rot="10800000">
              <a:off x="2292" y="3360"/>
              <a:ext cx="927" cy="3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03802" name="Group 26"/>
          <p:cNvGrpSpPr>
            <a:grpSpLocks/>
          </p:cNvGrpSpPr>
          <p:nvPr/>
        </p:nvGrpSpPr>
        <p:grpSpPr bwMode="auto">
          <a:xfrm>
            <a:off x="3131840" y="3810000"/>
            <a:ext cx="2062163" cy="938213"/>
            <a:chOff x="1725" y="2592"/>
            <a:chExt cx="1299" cy="591"/>
          </a:xfrm>
        </p:grpSpPr>
        <p:grpSp>
          <p:nvGrpSpPr>
            <p:cNvPr id="203803" name="Group 27"/>
            <p:cNvGrpSpPr>
              <a:grpSpLocks/>
            </p:cNvGrpSpPr>
            <p:nvPr/>
          </p:nvGrpSpPr>
          <p:grpSpPr bwMode="auto">
            <a:xfrm>
              <a:off x="2592" y="2592"/>
              <a:ext cx="432" cy="432"/>
              <a:chOff x="2352" y="1824"/>
              <a:chExt cx="432" cy="432"/>
            </a:xfrm>
          </p:grpSpPr>
          <p:sp>
            <p:nvSpPr>
              <p:cNvPr id="203804" name="Oval 28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32" cy="4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03805" name="Text Box 29"/>
              <p:cNvSpPr txBox="1">
                <a:spLocks noChangeArrowheads="1"/>
              </p:cNvSpPr>
              <p:nvPr/>
            </p:nvSpPr>
            <p:spPr bwMode="auto">
              <a:xfrm>
                <a:off x="2448" y="1920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B</a:t>
                </a:r>
              </a:p>
            </p:txBody>
          </p:sp>
        </p:grpSp>
        <p:sp>
          <p:nvSpPr>
            <p:cNvPr id="203806" name="Text Box 30"/>
            <p:cNvSpPr txBox="1">
              <a:spLocks noChangeArrowheads="1"/>
            </p:cNvSpPr>
            <p:nvPr/>
          </p:nvSpPr>
          <p:spPr bwMode="auto">
            <a:xfrm>
              <a:off x="1920" y="2592"/>
              <a:ext cx="2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cxnSp>
          <p:nvCxnSpPr>
            <p:cNvPr id="203807" name="AutoShape 31"/>
            <p:cNvCxnSpPr>
              <a:cxnSpLocks noChangeShapeType="1"/>
              <a:stCxn id="203787" idx="7"/>
              <a:endCxn id="203804" idx="2"/>
            </p:cNvCxnSpPr>
            <p:nvPr/>
          </p:nvCxnSpPr>
          <p:spPr bwMode="auto">
            <a:xfrm rot="5400000" flipH="1" flipV="1">
              <a:off x="1971" y="2562"/>
              <a:ext cx="375" cy="8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03815" name="Oval 39"/>
          <p:cNvSpPr>
            <a:spLocks noChangeArrowheads="1"/>
          </p:cNvSpPr>
          <p:nvPr/>
        </p:nvSpPr>
        <p:spPr bwMode="auto">
          <a:xfrm>
            <a:off x="4600376" y="3890192"/>
            <a:ext cx="533400" cy="533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1763688" y="5805264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Calibri"/>
              </a:rPr>
              <a:t>final</a:t>
            </a:r>
            <a:endParaRPr lang="en-US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Left Arrow 1"/>
          <p:cNvSpPr/>
          <p:nvPr/>
        </p:nvSpPr>
        <p:spPr bwMode="auto">
          <a:xfrm>
            <a:off x="1187624" y="5949280"/>
            <a:ext cx="503709" cy="144016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9880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nimBg="1"/>
      <p:bldP spid="203782" grpId="0" animBg="1"/>
      <p:bldP spid="203783" grpId="0" animBg="1"/>
      <p:bldP spid="203784" grpId="0" animBg="1"/>
      <p:bldP spid="203785" grpId="0" animBg="1"/>
      <p:bldP spid="203815" grpId="0" animBg="1"/>
      <p:bldP spid="5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End Marker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DC065-7827-A341-AD3F-BA162DB51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5800" y="183448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>
                <a:latin typeface="Calibri"/>
                <a:cs typeface="Calibri"/>
              </a:rPr>
              <a:t>For example: ((</a:t>
            </a:r>
            <a:r>
              <a:rPr lang="en-US" sz="2800" kern="0" dirty="0" err="1" smtClean="0">
                <a:latin typeface="Calibri"/>
                <a:cs typeface="Calibri"/>
              </a:rPr>
              <a:t>ab</a:t>
            </a:r>
            <a:r>
              <a:rPr lang="en-US" sz="2800" kern="0" dirty="0" smtClean="0">
                <a:latin typeface="Calibri"/>
                <a:cs typeface="Calibri"/>
              </a:rPr>
              <a:t>)|(</a:t>
            </a:r>
            <a:r>
              <a:rPr lang="en-US" sz="2800" kern="0" dirty="0" err="1" smtClean="0">
                <a:latin typeface="Calibri"/>
                <a:cs typeface="Calibri"/>
              </a:rPr>
              <a:t>ba</a:t>
            </a:r>
            <a:r>
              <a:rPr lang="en-US" sz="2800" kern="0" dirty="0" smtClean="0">
                <a:latin typeface="Calibri"/>
                <a:cs typeface="Calibri"/>
              </a:rPr>
              <a:t>))*</a:t>
            </a:r>
          </a:p>
          <a:p>
            <a:pPr lvl="1" eaLnBrk="1" hangingPunct="1"/>
            <a:endParaRPr lang="en-US" kern="0" dirty="0" smtClean="0">
              <a:latin typeface="Calibri"/>
              <a:ea typeface="Calibri"/>
              <a:cs typeface="Calibri"/>
            </a:endParaRPr>
          </a:p>
          <a:p>
            <a:pPr lvl="1" eaLnBrk="1" hangingPunct="1"/>
            <a:endParaRPr lang="en-US" kern="0" dirty="0">
              <a:latin typeface="Calibri"/>
              <a:ea typeface="Calibri"/>
              <a:cs typeface="Calibri"/>
            </a:endParaRPr>
          </a:p>
          <a:p>
            <a:pPr marL="457200" lvl="1" indent="0" eaLnBrk="1" hangingPunct="1">
              <a:buNone/>
            </a:pPr>
            <a:endParaRPr lang="en-US" kern="0" dirty="0" smtClean="0">
              <a:latin typeface="Calibri"/>
              <a:ea typeface="Calibri"/>
              <a:cs typeface="Calibri"/>
            </a:endParaRPr>
          </a:p>
          <a:p>
            <a:pPr eaLnBrk="1" hangingPunct="1"/>
            <a:r>
              <a:rPr lang="en-US" sz="2800" kern="0" dirty="0" smtClean="0">
                <a:latin typeface="Calibri"/>
                <a:cs typeface="Calibri"/>
              </a:rPr>
              <a:t>Add </a:t>
            </a:r>
            <a:r>
              <a:rPr lang="en-US" sz="2800" kern="0" dirty="0" err="1" smtClean="0">
                <a:latin typeface="Calibri"/>
                <a:cs typeface="Calibri"/>
              </a:rPr>
              <a:t>endmarker</a:t>
            </a:r>
            <a:r>
              <a:rPr lang="en-US" sz="2800" kern="0" dirty="0" smtClean="0">
                <a:latin typeface="Calibri"/>
                <a:cs typeface="Calibri"/>
              </a:rPr>
              <a:t> ((</a:t>
            </a:r>
            <a:r>
              <a:rPr lang="en-US" sz="2800" kern="0" dirty="0" err="1" smtClean="0">
                <a:latin typeface="Calibri"/>
                <a:cs typeface="Calibri"/>
              </a:rPr>
              <a:t>ab</a:t>
            </a:r>
            <a:r>
              <a:rPr lang="en-US" sz="2800" kern="0" dirty="0" smtClean="0">
                <a:latin typeface="Calibri"/>
                <a:cs typeface="Calibri"/>
              </a:rPr>
              <a:t>)|(</a:t>
            </a:r>
            <a:r>
              <a:rPr lang="en-US" sz="2800" kern="0" dirty="0" err="1" smtClean="0">
                <a:latin typeface="Calibri"/>
                <a:cs typeface="Calibri"/>
              </a:rPr>
              <a:t>ba</a:t>
            </a:r>
            <a:r>
              <a:rPr lang="en-US" sz="2800" kern="0" dirty="0" smtClean="0">
                <a:latin typeface="Calibri"/>
                <a:cs typeface="Calibri"/>
              </a:rPr>
              <a:t>))*#</a:t>
            </a:r>
            <a:endParaRPr lang="en-US" sz="2800" kern="0" dirty="0">
              <a:latin typeface="Calibri"/>
              <a:cs typeface="Calibri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41537" y="2348880"/>
            <a:ext cx="584715" cy="1569660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/>
              </a:rPr>
              <a:t>1:a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</a:rPr>
              <a:t>2:b</a:t>
            </a:r>
          </a:p>
          <a:p>
            <a:r>
              <a:rPr lang="en-US" dirty="0">
                <a:solidFill>
                  <a:schemeClr val="accent2"/>
                </a:solidFill>
                <a:latin typeface="Calibri"/>
              </a:rPr>
              <a:t>3:b</a:t>
            </a:r>
          </a:p>
          <a:p>
            <a:r>
              <a:rPr lang="en-US" dirty="0" smtClean="0">
                <a:solidFill>
                  <a:schemeClr val="accent2"/>
                </a:solidFill>
                <a:latin typeface="Calibri"/>
              </a:rPr>
              <a:t>4:a</a:t>
            </a:r>
            <a:endParaRPr lang="en-US" dirty="0">
              <a:solidFill>
                <a:schemeClr val="accent2"/>
              </a:solidFill>
              <a:latin typeface="Calibri"/>
            </a:endParaRPr>
          </a:p>
        </p:txBody>
      </p: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1043608" y="5191465"/>
            <a:ext cx="495921" cy="473797"/>
            <a:chOff x="1200" y="2892"/>
            <a:chExt cx="432" cy="468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200" y="2928"/>
              <a:ext cx="432" cy="43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260" y="2892"/>
              <a:ext cx="317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539528" y="5012951"/>
            <a:ext cx="943628" cy="461356"/>
            <a:chOff x="2553" y="2703"/>
            <a:chExt cx="822" cy="564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880" y="2703"/>
              <a:ext cx="302" cy="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cxnSp>
          <p:nvCxnSpPr>
            <p:cNvPr id="16" name="AutoShape 16"/>
            <p:cNvCxnSpPr>
              <a:cxnSpLocks noChangeShapeType="1"/>
              <a:stCxn id="30" idx="3"/>
              <a:endCxn id="12" idx="6"/>
            </p:cNvCxnSpPr>
            <p:nvPr/>
          </p:nvCxnSpPr>
          <p:spPr bwMode="auto">
            <a:xfrm rot="5400000">
              <a:off x="2732" y="2590"/>
              <a:ext cx="464" cy="82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1539529" y="5444927"/>
            <a:ext cx="1312126" cy="822793"/>
            <a:chOff x="1833" y="3255"/>
            <a:chExt cx="1143" cy="894"/>
          </a:xfrm>
        </p:grpSpPr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2544" y="3647"/>
              <a:ext cx="432" cy="502"/>
              <a:chOff x="2352" y="2687"/>
              <a:chExt cx="432" cy="502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2352" y="2736"/>
                <a:ext cx="432" cy="4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2411" y="2687"/>
                <a:ext cx="232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Calibri"/>
                  </a:rPr>
                  <a:t>C</a:t>
                </a:r>
              </a:p>
            </p:txBody>
          </p:sp>
        </p:grp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304" y="3255"/>
              <a:ext cx="302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</a:t>
              </a:r>
            </a:p>
          </p:txBody>
        </p:sp>
        <p:cxnSp>
          <p:nvCxnSpPr>
            <p:cNvPr id="20" name="AutoShape 22"/>
            <p:cNvCxnSpPr>
              <a:cxnSpLocks noChangeShapeType="1"/>
              <a:stCxn id="12" idx="6"/>
              <a:endCxn id="21" idx="0"/>
            </p:cNvCxnSpPr>
            <p:nvPr/>
          </p:nvCxnSpPr>
          <p:spPr bwMode="auto">
            <a:xfrm>
              <a:off x="1833" y="3257"/>
              <a:ext cx="927" cy="4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291570" y="5665262"/>
            <a:ext cx="1064165" cy="704621"/>
            <a:chOff x="2337" y="3360"/>
            <a:chExt cx="927" cy="696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592" y="3600"/>
              <a:ext cx="28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cxnSp>
          <p:nvCxnSpPr>
            <p:cNvPr id="25" name="AutoShape 25"/>
            <p:cNvCxnSpPr>
              <a:cxnSpLocks noChangeShapeType="1"/>
              <a:stCxn id="21" idx="2"/>
              <a:endCxn id="12" idx="4"/>
            </p:cNvCxnSpPr>
            <p:nvPr/>
          </p:nvCxnSpPr>
          <p:spPr bwMode="auto">
            <a:xfrm rot="10800000">
              <a:off x="2337" y="3360"/>
              <a:ext cx="927" cy="38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1415550" y="4580997"/>
            <a:ext cx="1491209" cy="710696"/>
            <a:chOff x="1725" y="2481"/>
            <a:chExt cx="1299" cy="702"/>
          </a:xfrm>
        </p:grpSpPr>
        <p:grpSp>
          <p:nvGrpSpPr>
            <p:cNvPr id="27" name="Group 27"/>
            <p:cNvGrpSpPr>
              <a:grpSpLocks/>
            </p:cNvGrpSpPr>
            <p:nvPr/>
          </p:nvGrpSpPr>
          <p:grpSpPr bwMode="auto">
            <a:xfrm>
              <a:off x="2592" y="2552"/>
              <a:ext cx="432" cy="472"/>
              <a:chOff x="2352" y="1784"/>
              <a:chExt cx="432" cy="47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432" cy="4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2416" y="1784"/>
                <a:ext cx="307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B</a:t>
                </a:r>
              </a:p>
            </p:txBody>
          </p:sp>
        </p:grp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1920" y="2481"/>
              <a:ext cx="289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</a:t>
              </a:r>
            </a:p>
          </p:txBody>
        </p:sp>
        <p:cxnSp>
          <p:nvCxnSpPr>
            <p:cNvPr id="29" name="AutoShape 31"/>
            <p:cNvCxnSpPr>
              <a:cxnSpLocks noChangeShapeType="1"/>
              <a:stCxn id="12" idx="7"/>
              <a:endCxn id="30" idx="2"/>
            </p:cNvCxnSpPr>
            <p:nvPr/>
          </p:nvCxnSpPr>
          <p:spPr bwMode="auto">
            <a:xfrm rot="5400000" flipH="1" flipV="1">
              <a:off x="1971" y="2562"/>
              <a:ext cx="375" cy="86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2" name="Group 32"/>
          <p:cNvGrpSpPr>
            <a:grpSpLocks/>
          </p:cNvGrpSpPr>
          <p:nvPr/>
        </p:nvGrpSpPr>
        <p:grpSpPr bwMode="auto">
          <a:xfrm>
            <a:off x="1539529" y="5085171"/>
            <a:ext cx="2248867" cy="605408"/>
            <a:chOff x="1833" y="2979"/>
            <a:chExt cx="1959" cy="598"/>
          </a:xfrm>
        </p:grpSpPr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3360" y="3120"/>
              <a:ext cx="432" cy="457"/>
              <a:chOff x="4608" y="2352"/>
              <a:chExt cx="432" cy="457"/>
            </a:xfrm>
          </p:grpSpPr>
          <p:sp>
            <p:nvSpPr>
              <p:cNvPr id="36" name="Oval 34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432" cy="43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37" name="Text Box 35"/>
              <p:cNvSpPr txBox="1">
                <a:spLocks noChangeArrowheads="1"/>
              </p:cNvSpPr>
              <p:nvPr/>
            </p:nvSpPr>
            <p:spPr bwMode="auto">
              <a:xfrm>
                <a:off x="4656" y="2353"/>
                <a:ext cx="292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E</a:t>
                </a:r>
              </a:p>
            </p:txBody>
          </p:sp>
        </p:grp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928" y="2979"/>
              <a:ext cx="295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Calibri"/>
                </a:rPr>
                <a:t>#</a:t>
              </a:r>
              <a:endParaRPr lang="en-US" dirty="0">
                <a:latin typeface="Calibri"/>
              </a:endParaRPr>
            </a:p>
          </p:txBody>
        </p:sp>
        <p:cxnSp>
          <p:nvCxnSpPr>
            <p:cNvPr id="35" name="AutoShape 37"/>
            <p:cNvCxnSpPr>
              <a:cxnSpLocks noChangeShapeType="1"/>
              <a:stCxn id="12" idx="6"/>
              <a:endCxn id="36" idx="2"/>
            </p:cNvCxnSpPr>
            <p:nvPr/>
          </p:nvCxnSpPr>
          <p:spPr bwMode="auto">
            <a:xfrm>
              <a:off x="1833" y="3336"/>
              <a:ext cx="15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8" name="Oval 39"/>
          <p:cNvSpPr>
            <a:spLocks noChangeArrowheads="1"/>
          </p:cNvSpPr>
          <p:nvPr/>
        </p:nvSpPr>
        <p:spPr bwMode="auto">
          <a:xfrm>
            <a:off x="3333288" y="5286352"/>
            <a:ext cx="385717" cy="340162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499992" y="4509116"/>
            <a:ext cx="1888405" cy="1788890"/>
            <a:chOff x="2592860" y="3633785"/>
            <a:chExt cx="2611438" cy="2805118"/>
          </a:xfrm>
        </p:grpSpPr>
        <p:grpSp>
          <p:nvGrpSpPr>
            <p:cNvPr id="45" name="Group 66"/>
            <p:cNvGrpSpPr>
              <a:grpSpLocks/>
            </p:cNvGrpSpPr>
            <p:nvPr/>
          </p:nvGrpSpPr>
          <p:grpSpPr bwMode="auto">
            <a:xfrm>
              <a:off x="2592860" y="4575178"/>
              <a:ext cx="754063" cy="830263"/>
              <a:chOff x="1178" y="2882"/>
              <a:chExt cx="475" cy="523"/>
            </a:xfrm>
          </p:grpSpPr>
          <p:sp>
            <p:nvSpPr>
              <p:cNvPr id="71" name="Oval 70"/>
              <p:cNvSpPr>
                <a:spLocks noChangeArrowheads="1"/>
              </p:cNvSpPr>
              <p:nvPr/>
            </p:nvSpPr>
            <p:spPr bwMode="auto">
              <a:xfrm>
                <a:off x="1178" y="2882"/>
                <a:ext cx="475" cy="52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2" name="Text Box 12"/>
              <p:cNvSpPr txBox="1">
                <a:spLocks noChangeArrowheads="1"/>
              </p:cNvSpPr>
              <p:nvPr/>
            </p:nvSpPr>
            <p:spPr bwMode="auto">
              <a:xfrm>
                <a:off x="1260" y="2892"/>
                <a:ext cx="317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A</a:t>
                </a:r>
              </a:p>
            </p:txBody>
          </p:sp>
        </p:grpSp>
        <p:grpSp>
          <p:nvGrpSpPr>
            <p:cNvPr id="46" name="Group 14"/>
            <p:cNvGrpSpPr>
              <a:grpSpLocks/>
            </p:cNvGrpSpPr>
            <p:nvPr/>
          </p:nvGrpSpPr>
          <p:grpSpPr bwMode="auto">
            <a:xfrm>
              <a:off x="3346921" y="4311129"/>
              <a:ext cx="1271588" cy="723442"/>
              <a:chOff x="2574" y="2703"/>
              <a:chExt cx="801" cy="564"/>
            </a:xfrm>
          </p:grpSpPr>
          <p:sp>
            <p:nvSpPr>
              <p:cNvPr id="69" name="Text Box 15"/>
              <p:cNvSpPr txBox="1">
                <a:spLocks noChangeArrowheads="1"/>
              </p:cNvSpPr>
              <p:nvPr/>
            </p:nvSpPr>
            <p:spPr bwMode="auto">
              <a:xfrm>
                <a:off x="2880" y="2703"/>
                <a:ext cx="302" cy="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b</a:t>
                </a:r>
              </a:p>
            </p:txBody>
          </p:sp>
          <p:cxnSp>
            <p:nvCxnSpPr>
              <p:cNvPr id="70" name="AutoShape 16"/>
              <p:cNvCxnSpPr>
                <a:cxnSpLocks noChangeShapeType="1"/>
                <a:stCxn id="60" idx="3"/>
                <a:endCxn id="71" idx="6"/>
              </p:cNvCxnSpPr>
              <p:nvPr/>
            </p:nvCxnSpPr>
            <p:spPr bwMode="auto">
              <a:xfrm rot="5400000">
                <a:off x="2743" y="2600"/>
                <a:ext cx="464" cy="801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7" name="Group 17"/>
            <p:cNvGrpSpPr>
              <a:grpSpLocks/>
            </p:cNvGrpSpPr>
            <p:nvPr/>
          </p:nvGrpSpPr>
          <p:grpSpPr bwMode="auto">
            <a:xfrm>
              <a:off x="3346921" y="4988500"/>
              <a:ext cx="1781175" cy="1290204"/>
              <a:chOff x="1854" y="3255"/>
              <a:chExt cx="1122" cy="894"/>
            </a:xfrm>
          </p:grpSpPr>
          <p:grpSp>
            <p:nvGrpSpPr>
              <p:cNvPr id="64" name="Group 18"/>
              <p:cNvGrpSpPr>
                <a:grpSpLocks/>
              </p:cNvGrpSpPr>
              <p:nvPr/>
            </p:nvGrpSpPr>
            <p:grpSpPr bwMode="auto">
              <a:xfrm>
                <a:off x="2544" y="3647"/>
                <a:ext cx="432" cy="502"/>
                <a:chOff x="2352" y="2687"/>
                <a:chExt cx="432" cy="502"/>
              </a:xfrm>
            </p:grpSpPr>
            <p:sp>
              <p:nvSpPr>
                <p:cNvPr id="67" name="Oval 19"/>
                <p:cNvSpPr>
                  <a:spLocks noChangeArrowheads="1"/>
                </p:cNvSpPr>
                <p:nvPr/>
              </p:nvSpPr>
              <p:spPr bwMode="auto">
                <a:xfrm>
                  <a:off x="2352" y="2736"/>
                  <a:ext cx="432" cy="43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11" y="2687"/>
                  <a:ext cx="232" cy="50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Calibri"/>
                    </a:rPr>
                    <a:t>C</a:t>
                  </a:r>
                </a:p>
              </p:txBody>
            </p:sp>
          </p:grp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2304" y="3255"/>
                <a:ext cx="302" cy="5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b</a:t>
                </a:r>
              </a:p>
            </p:txBody>
          </p:sp>
          <p:cxnSp>
            <p:nvCxnSpPr>
              <p:cNvPr id="66" name="AutoShape 22"/>
              <p:cNvCxnSpPr>
                <a:cxnSpLocks noChangeShapeType="1"/>
                <a:stCxn id="71" idx="6"/>
                <a:endCxn id="67" idx="0"/>
              </p:cNvCxnSpPr>
              <p:nvPr/>
            </p:nvCxnSpPr>
            <p:spPr bwMode="auto">
              <a:xfrm>
                <a:off x="1854" y="3256"/>
                <a:ext cx="906" cy="44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8" name="Group 23"/>
            <p:cNvGrpSpPr>
              <a:grpSpLocks/>
            </p:cNvGrpSpPr>
            <p:nvPr/>
          </p:nvGrpSpPr>
          <p:grpSpPr bwMode="auto">
            <a:xfrm>
              <a:off x="2970686" y="5405440"/>
              <a:ext cx="1471613" cy="1033463"/>
              <a:chOff x="2337" y="3405"/>
              <a:chExt cx="927" cy="651"/>
            </a:xfrm>
          </p:grpSpPr>
          <p:sp>
            <p:nvSpPr>
              <p:cNvPr id="62" name="Text Box 24"/>
              <p:cNvSpPr txBox="1">
                <a:spLocks noChangeArrowheads="1"/>
              </p:cNvSpPr>
              <p:nvPr/>
            </p:nvSpPr>
            <p:spPr bwMode="auto">
              <a:xfrm>
                <a:off x="2592" y="3600"/>
                <a:ext cx="289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a</a:t>
                </a:r>
              </a:p>
            </p:txBody>
          </p:sp>
          <p:cxnSp>
            <p:nvCxnSpPr>
              <p:cNvPr id="63" name="AutoShape 25"/>
              <p:cNvCxnSpPr>
                <a:cxnSpLocks noChangeShapeType="1"/>
                <a:stCxn id="67" idx="2"/>
                <a:endCxn id="71" idx="4"/>
              </p:cNvCxnSpPr>
              <p:nvPr/>
            </p:nvCxnSpPr>
            <p:spPr bwMode="auto">
              <a:xfrm rot="10800000">
                <a:off x="2337" y="3405"/>
                <a:ext cx="927" cy="335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grpSp>
          <p:nvGrpSpPr>
            <p:cNvPr id="49" name="Group 26"/>
            <p:cNvGrpSpPr>
              <a:grpSpLocks/>
            </p:cNvGrpSpPr>
            <p:nvPr/>
          </p:nvGrpSpPr>
          <p:grpSpPr bwMode="auto">
            <a:xfrm>
              <a:off x="3237385" y="3633785"/>
              <a:ext cx="1966913" cy="1063625"/>
              <a:chOff x="1785" y="2481"/>
              <a:chExt cx="1239" cy="670"/>
            </a:xfrm>
          </p:grpSpPr>
          <p:grpSp>
            <p:nvGrpSpPr>
              <p:cNvPr id="57" name="Group 27"/>
              <p:cNvGrpSpPr>
                <a:grpSpLocks/>
              </p:cNvGrpSpPr>
              <p:nvPr/>
            </p:nvGrpSpPr>
            <p:grpSpPr bwMode="auto">
              <a:xfrm>
                <a:off x="2592" y="2552"/>
                <a:ext cx="432" cy="472"/>
                <a:chOff x="2352" y="1784"/>
                <a:chExt cx="432" cy="472"/>
              </a:xfrm>
            </p:grpSpPr>
            <p:sp>
              <p:nvSpPr>
                <p:cNvPr id="60" name="Oval 28"/>
                <p:cNvSpPr>
                  <a:spLocks noChangeArrowheads="1"/>
                </p:cNvSpPr>
                <p:nvPr/>
              </p:nvSpPr>
              <p:spPr bwMode="auto">
                <a:xfrm>
                  <a:off x="2352" y="1824"/>
                  <a:ext cx="432" cy="43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/>
                  </a:endParaRPr>
                </a:p>
              </p:txBody>
            </p:sp>
            <p:sp>
              <p:nvSpPr>
                <p:cNvPr id="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16" y="1784"/>
                  <a:ext cx="307" cy="4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dirty="0">
                      <a:latin typeface="Calibri"/>
                    </a:rPr>
                    <a:t>B</a:t>
                  </a:r>
                </a:p>
              </p:txBody>
            </p:sp>
          </p:grpSp>
          <p:sp>
            <p:nvSpPr>
              <p:cNvPr id="58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481"/>
                <a:ext cx="289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Calibri"/>
                  </a:rPr>
                  <a:t>a</a:t>
                </a:r>
              </a:p>
            </p:txBody>
          </p:sp>
          <p:cxnSp>
            <p:nvCxnSpPr>
              <p:cNvPr id="59" name="AutoShape 31"/>
              <p:cNvCxnSpPr>
                <a:cxnSpLocks noChangeShapeType="1"/>
                <a:stCxn id="71" idx="7"/>
                <a:endCxn id="60" idx="2"/>
              </p:cNvCxnSpPr>
              <p:nvPr/>
            </p:nvCxnSpPr>
            <p:spPr bwMode="auto">
              <a:xfrm rot="5400000" flipH="1" flipV="1">
                <a:off x="2017" y="2576"/>
                <a:ext cx="343" cy="808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4562476" y="5181983"/>
            <a:ext cx="409852" cy="397592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Calibri"/>
            </a:endParaRPr>
          </a:p>
        </p:txBody>
      </p:sp>
      <p:sp>
        <p:nvSpPr>
          <p:cNvPr id="75" name="Text Box 63"/>
          <p:cNvSpPr txBox="1">
            <a:spLocks noChangeArrowheads="1"/>
          </p:cNvSpPr>
          <p:nvPr/>
        </p:nvSpPr>
        <p:spPr bwMode="auto">
          <a:xfrm>
            <a:off x="5724128" y="3308791"/>
            <a:ext cx="30396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/>
              </a:rPr>
              <a:t>Any state with a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/>
              </a:rPr>
              <a:t>transition on # will be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alibri"/>
              </a:rPr>
              <a:t> marked as final state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28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765</Words>
  <Application>Microsoft Macintosh PowerPoint</Application>
  <PresentationFormat>On-screen Show (4:3)</PresentationFormat>
  <Paragraphs>208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Lexical Analysis</vt:lpstr>
      <vt:lpstr>Regexp with Distinct Symbols</vt:lpstr>
      <vt:lpstr>Regexp to DFA: ((ab)|(ba))*a</vt:lpstr>
      <vt:lpstr>Regexp to DFA: ((ab)|(ba))*a</vt:lpstr>
      <vt:lpstr>Regexp to DFA: followpos</vt:lpstr>
      <vt:lpstr>Regexp to DFA: ((ab)|(ba))*a</vt:lpstr>
      <vt:lpstr>Regexp to DFA: ((ab)|(ba))*a</vt:lpstr>
      <vt:lpstr>End Marker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400</cp:revision>
  <cp:lastPrinted>2010-09-15T00:24:59Z</cp:lastPrinted>
  <dcterms:created xsi:type="dcterms:W3CDTF">2011-09-22T21:27:19Z</dcterms:created>
  <dcterms:modified xsi:type="dcterms:W3CDTF">2016-06-14T17:47:17Z</dcterms:modified>
</cp:coreProperties>
</file>