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70D774E-FEAF-40B0-AA0E-5944BF0AC0D9}">
  <a:tblStyle styleId="{E70D774E-FEAF-40B0-AA0E-5944BF0AC0D9}"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6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483359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Most tools have facility for naming expressions.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6" name="Shape 22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Most tools have facility for naming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Most tools have facility for naming expressions.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7" name="Shape 24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4" name="Shape 25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3" name="Shape 26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4" name="Shape 27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6" name="Shape 28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8" name="Shape 29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9" name="Shape 30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52" name="Shape 152"/>
          <p:cNvSpPr txBox="1">
            <a:spLocks noGrp="1"/>
          </p:cNvSpPr>
          <p:nvPr>
            <p:ph type="body" idx="1"/>
          </p:nvPr>
        </p:nvSpPr>
        <p:spPr>
          <a:xfrm>
            <a:off x="914400" y="4343400"/>
            <a:ext cx="5029199" cy="411480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1" name="Shape 32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3" name="Shape 33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0" name="Shape 34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8" name="Shape 34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Let’s see a more sophisticated example. We want to see that how we can recognize Identifiers using regular expressions.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4" name="Shape 36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Then we wrap the whole union in a paranthesis and put a plus on it and that’ gives us what we need. We have to have a naming for characters which does not have a nice print representation. Not only these characters, there are some chars which have worse representation or does not have any represention at all but still they might embed somewhere in the input program file.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2" name="Shape 37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Then we wrap the whole union in a paranthesis and put a plus on it and that’ gives us what we need. We have to have a naming for characters which does not have a nice print representation. Not only these characters, there are some chars which have worse representation or does not have any represention at all but still they might embed somewhere in the input program file.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
        <p:nvSpPr>
          <p:cNvPr id="383" name="Shape 3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4" name="Shape 384"/>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Then we wrap the whole union in a paranthesis and put a plus on it and that’ gives us what we need. We have to have a naming for characters which does not have a nice print representation. Not only these characters, there are some chars which have worse representation or does not have any represention at all but still they might embed somewhere in the input program file.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Times New Roman"/>
                <a:ea typeface="Times New Roman"/>
                <a:cs typeface="Times New Roman"/>
                <a:sym typeface="Times New Roman"/>
              </a:rPr>
              <a:t>28</a:t>
            </a:fld>
            <a:endParaRPr lang="en-US" sz="1200">
              <a:solidFill>
                <a:schemeClr val="dk1"/>
              </a:solidFill>
              <a:latin typeface="Times New Roman"/>
              <a:ea typeface="Times New Roman"/>
              <a:cs typeface="Times New Roman"/>
              <a:sym typeface="Times New Roman"/>
            </a:endParaRPr>
          </a:p>
        </p:txBody>
      </p:sp>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7" name="Shape 39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05" name="Shape 405"/>
          <p:cNvSpPr txBox="1">
            <a:spLocks noGrp="1"/>
          </p:cNvSpPr>
          <p:nvPr>
            <p:ph type="sldNum" idx="12"/>
          </p:nvPr>
        </p:nvSpPr>
        <p:spPr>
          <a:xfrm>
            <a:off x="3886200" y="8686800"/>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0" name="Shape 16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39" name="Shape 4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
        <p:nvSpPr>
          <p:cNvPr id="452" name="Shape 4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8" name="Shape 16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6" name="Shape 1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4" name="Shape 1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2" name="Shape 19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9" name="Shape 19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sldNum" idx="12"/>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7" name="Shape 20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marL="457200" marR="0" lvl="1" indent="0" algn="ctr" rtl="0">
              <a:spcBef>
                <a:spcPts val="56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ctr" rtl="0">
              <a:spcBef>
                <a:spcPts val="48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ctr"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ctr"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ctr"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74" name="Shape 74"/>
          <p:cNvSpPr txBox="1">
            <a:spLocks noGrp="1"/>
          </p:cNvSpPr>
          <p:nvPr>
            <p:ph type="body" idx="1"/>
          </p:nvPr>
        </p:nvSpPr>
        <p:spPr>
          <a:xfrm rot="5400000">
            <a:off x="2514599" y="152399"/>
            <a:ext cx="4114800" cy="7772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Shape 75"/>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43450" y="2381249"/>
            <a:ext cx="5486399" cy="19431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rot="5400000">
            <a:off x="781050" y="514349"/>
            <a:ext cx="5486399" cy="56769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3" name="Shape 8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8" name="Shape 8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0" name="Shape 9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97" name="Shape 97"/>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98" name="Shape 9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01" name="Shape 10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09" name="Shape 109"/>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10" name="Shape 11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16" name="Shape 116"/>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17" name="Shape 11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Main poin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20" name="Shape 1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3" name="Shape 23"/>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21"/>
        <p:cNvGrpSpPr/>
        <p:nvPr/>
      </p:nvGrpSpPr>
      <p:grpSpPr>
        <a:xfrm>
          <a:off x="0" y="0"/>
          <a:ext cx="0" cy="0"/>
          <a:chOff x="0" y="0"/>
          <a:chExt cx="0" cy="0"/>
        </a:xfrm>
      </p:grpSpPr>
      <p:sp>
        <p:nvSpPr>
          <p:cNvPr id="122" name="Shape 122"/>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123" name="Shape 123"/>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124" name="Shape 124"/>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5" name="Shape 125"/>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129" name="Shape 1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number">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132" name="Shape 132"/>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33" name="Shape 13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4"/>
        <p:cNvGrpSpPr/>
        <p:nvPr/>
      </p:nvGrpSpPr>
      <p:grpSpPr>
        <a:xfrm>
          <a:off x="0" y="0"/>
          <a:ext cx="0" cy="0"/>
          <a:chOff x="0" y="0"/>
          <a:chExt cx="0" cy="0"/>
        </a:xfrm>
      </p:grpSpPr>
      <p:sp>
        <p:nvSpPr>
          <p:cNvPr id="135" name="Shape 13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8" name="Shape 138"/>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spcBef>
                <a:spcPts val="320"/>
              </a:spcBef>
              <a:spcAft>
                <a:spcPts val="0"/>
              </a:spcAft>
              <a:buClr>
                <a:schemeClr val="dk1"/>
              </a:buClr>
              <a:buFont typeface="Calibri"/>
              <a:buNone/>
              <a:defRPr sz="1600" b="0" i="0" u="none" strike="noStrike" cap="none">
                <a:solidFill>
                  <a:schemeClr val="dk1"/>
                </a:solidFill>
                <a:latin typeface="Calibri"/>
                <a:ea typeface="Calibri"/>
                <a:cs typeface="Calibri"/>
                <a:sym typeface="Calibri"/>
              </a:defRPr>
            </a:lvl3pPr>
            <a:lvl4pPr marL="1371600" marR="0" lvl="3"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4pPr>
            <a:lvl5pPr marL="1828800" marR="0" lvl="4"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5pPr>
            <a:lvl6pPr marL="2286000" marR="0" lvl="5"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Calibri"/>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Calibri"/>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Calibri"/>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Calibri"/>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spcAft>
                <a:spcPts val="0"/>
              </a:spcAft>
              <a:buClr>
                <a:schemeClr val="dk1"/>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8" name="Shape 4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Calibri"/>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spcAft>
                <a:spcPts val="0"/>
              </a:spcAft>
              <a:buClr>
                <a:schemeClr val="dk1"/>
              </a:buClr>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Calibri"/>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Calibri"/>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a:t>
            </a:fld>
            <a:endParaRPr lang="en-US" sz="14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Shape 11"/>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Calibri"/>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Calibri"/>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Calibri"/>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a:t>
            </a:fld>
            <a:endParaRPr lang="en-US"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93" name="Shape 93"/>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94" name="Shape 94"/>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311708" y="992766"/>
            <a:ext cx="8520600" cy="27369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a:latin typeface="Calibri"/>
                <a:ea typeface="Calibri"/>
                <a:cs typeface="Calibri"/>
                <a:sym typeface="Calibri"/>
              </a:rPr>
              <a:t>Lexical Analysis</a:t>
            </a:r>
          </a:p>
        </p:txBody>
      </p:sp>
      <p:sp>
        <p:nvSpPr>
          <p:cNvPr id="147" name="Shape 147"/>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148" name="Shape 148"/>
          <p:cNvSpPr/>
          <p:nvPr/>
        </p:nvSpPr>
        <p:spPr>
          <a:xfrm>
            <a:off x="5341325" y="548675"/>
            <a:ext cx="3491100"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dirty="0">
                <a:solidFill>
                  <a:schemeClr val="dk1"/>
                </a:solidFill>
                <a:latin typeface="Calibri"/>
                <a:ea typeface="Calibri"/>
                <a:cs typeface="Calibri"/>
                <a:sym typeface="Calibri"/>
              </a:rPr>
              <a:t>LEX2: Regular Expressions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19" name="Shape 219"/>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20" name="Shape 220"/>
          <p:cNvSpPr txBox="1"/>
          <p:nvPr/>
        </p:nvSpPr>
        <p:spPr>
          <a:xfrm>
            <a:off x="2771800" y="3924344"/>
            <a:ext cx="1584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a:t>
            </a:r>
          </a:p>
        </p:txBody>
      </p:sp>
      <p:sp>
        <p:nvSpPr>
          <p:cNvPr id="221" name="Shape 221"/>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22" name="Shape 22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10</a:t>
            </a:fld>
            <a:endParaRPr lang="en-US"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29" name="Shape 229"/>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30" name="Shape 230"/>
          <p:cNvSpPr txBox="1"/>
          <p:nvPr/>
        </p:nvSpPr>
        <p:spPr>
          <a:xfrm>
            <a:off x="1691680" y="3924344"/>
            <a:ext cx="2664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{digit}{digit}*</a:t>
            </a:r>
          </a:p>
        </p:txBody>
      </p:sp>
      <p:sp>
        <p:nvSpPr>
          <p:cNvPr id="231" name="Shape 231"/>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32" name="Shape 23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11</a:t>
            </a:fld>
            <a:endParaRPr lang="en-US"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ctrTitle"/>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Integer: a non-empty sequence of digits</a:t>
            </a:r>
          </a:p>
        </p:txBody>
      </p:sp>
      <p:sp>
        <p:nvSpPr>
          <p:cNvPr id="239" name="Shape 239"/>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40" name="Shape 240"/>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41" name="Shape 241"/>
          <p:cNvSpPr txBox="1"/>
          <p:nvPr/>
        </p:nvSpPr>
        <p:spPr>
          <a:xfrm>
            <a:off x="1691680" y="3924344"/>
            <a:ext cx="2664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{digit}{digit}*</a:t>
            </a:r>
          </a:p>
        </p:txBody>
      </p:sp>
      <p:sp>
        <p:nvSpPr>
          <p:cNvPr id="242" name="Shape 242"/>
          <p:cNvSpPr txBox="1"/>
          <p:nvPr/>
        </p:nvSpPr>
        <p:spPr>
          <a:xfrm>
            <a:off x="2771800" y="4428401"/>
            <a:ext cx="1656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a:t>
            </a:r>
          </a:p>
        </p:txBody>
      </p:sp>
      <p:sp>
        <p:nvSpPr>
          <p:cNvPr id="243" name="Shape 24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12</a:t>
            </a:fld>
            <a:endParaRPr lang="en-US"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50" name="Shape 25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13</a:t>
            </a:fld>
            <a:endParaRPr lang="en-US" sz="1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57" name="Shape 257"/>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58" name="Shape 258"/>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59" name="Shape 25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14</a:t>
            </a:fld>
            <a:endParaRPr lang="en-US"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66" name="Shape 266"/>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67" name="Shape 267"/>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268" name="Shape 268"/>
          <p:cNvSpPr txBox="1"/>
          <p:nvPr/>
        </p:nvSpPr>
        <p:spPr>
          <a:xfrm>
            <a:off x="2699791" y="2988241"/>
            <a:ext cx="45366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(a|b|c|…|z|A|B|…|Z)</a:t>
            </a:r>
          </a:p>
        </p:txBody>
      </p:sp>
      <p:sp>
        <p:nvSpPr>
          <p:cNvPr id="269" name="Shape 269"/>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70" name="Shape 27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15</a:t>
            </a:fld>
            <a:endParaRPr lang="en-US"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77" name="Shape 277"/>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78" name="Shape 278"/>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279" name="Shape 279"/>
          <p:cNvSpPr txBox="1"/>
          <p:nvPr/>
        </p:nvSpPr>
        <p:spPr>
          <a:xfrm>
            <a:off x="2699791" y="2988241"/>
            <a:ext cx="45366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(a|b|c|…|z|A|B|…|Z)</a:t>
            </a:r>
          </a:p>
        </p:txBody>
      </p:sp>
      <p:sp>
        <p:nvSpPr>
          <p:cNvPr id="280" name="Shape 280"/>
          <p:cNvSpPr txBox="1"/>
          <p:nvPr/>
        </p:nvSpPr>
        <p:spPr>
          <a:xfrm>
            <a:off x="2699791" y="3492296"/>
            <a:ext cx="1728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t>
            </a:r>
          </a:p>
        </p:txBody>
      </p:sp>
      <p:sp>
        <p:nvSpPr>
          <p:cNvPr id="281" name="Shape 281"/>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82" name="Shape 28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16</a:t>
            </a:fld>
            <a:endParaRPr lang="en-US"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89" name="Shape 289"/>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90" name="Shape 290"/>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291" name="Shape 291"/>
          <p:cNvSpPr txBox="1"/>
          <p:nvPr/>
        </p:nvSpPr>
        <p:spPr>
          <a:xfrm>
            <a:off x="2699791" y="2988241"/>
            <a:ext cx="45366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(a|b|c|…|z|A|B|…|Z)</a:t>
            </a:r>
          </a:p>
        </p:txBody>
      </p:sp>
      <p:sp>
        <p:nvSpPr>
          <p:cNvPr id="292" name="Shape 292"/>
          <p:cNvSpPr txBox="1"/>
          <p:nvPr/>
        </p:nvSpPr>
        <p:spPr>
          <a:xfrm>
            <a:off x="2699791" y="3492296"/>
            <a:ext cx="17282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293" name="Shape 293"/>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294" name="Shape 29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17</a:t>
            </a:fld>
            <a:endParaRPr lang="en-US" sz="1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301" name="Shape 301"/>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[0-9]</a:t>
            </a:r>
          </a:p>
        </p:txBody>
      </p:sp>
      <p:sp>
        <p:nvSpPr>
          <p:cNvPr id="302" name="Shape 302"/>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303" name="Shape 303"/>
          <p:cNvSpPr txBox="1"/>
          <p:nvPr/>
        </p:nvSpPr>
        <p:spPr>
          <a:xfrm>
            <a:off x="2699791" y="2996951"/>
            <a:ext cx="1728299"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304" name="Shape 304"/>
          <p:cNvSpPr txBox="1"/>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Identifier: sequence of letters or digits, starting with a letter</a:t>
            </a:r>
          </a:p>
        </p:txBody>
      </p:sp>
      <p:sp>
        <p:nvSpPr>
          <p:cNvPr id="305" name="Shape 305"/>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18</a:t>
            </a:fld>
            <a:endParaRPr lang="en-US"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Identifier: sequence of letters or digits, starting with a letter</a:t>
            </a:r>
          </a:p>
        </p:txBody>
      </p:sp>
      <p:sp>
        <p:nvSpPr>
          <p:cNvPr id="312" name="Shape 312"/>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313" name="Shape 313"/>
          <p:cNvSpPr txBox="1"/>
          <p:nvPr/>
        </p:nvSpPr>
        <p:spPr>
          <a:xfrm>
            <a:off x="1691680" y="4428401"/>
            <a:ext cx="4392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a:t>
            </a:r>
          </a:p>
        </p:txBody>
      </p:sp>
      <p:sp>
        <p:nvSpPr>
          <p:cNvPr id="314" name="Shape 314"/>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315" name="Shape 315"/>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[0-9]</a:t>
            </a:r>
          </a:p>
        </p:txBody>
      </p:sp>
      <p:sp>
        <p:nvSpPr>
          <p:cNvPr id="316" name="Shape 316"/>
          <p:cNvSpPr txBox="1"/>
          <p:nvPr/>
        </p:nvSpPr>
        <p:spPr>
          <a:xfrm>
            <a:off x="2699791" y="2996951"/>
            <a:ext cx="1728299"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317" name="Shape 317"/>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19</a:t>
            </a:fld>
            <a:endParaRPr lang="en-US"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2</a:t>
            </a:fld>
            <a:endParaRPr lang="en-US" sz="1400" b="0" i="0" u="none" strike="noStrike" cap="none">
              <a:solidFill>
                <a:schemeClr val="dk1"/>
              </a:solidFill>
              <a:latin typeface="Calibri"/>
              <a:ea typeface="Calibri"/>
              <a:cs typeface="Calibri"/>
              <a:sym typeface="Calibri"/>
            </a:endParaRPr>
          </a:p>
        </p:txBody>
      </p:sp>
      <p:sp>
        <p:nvSpPr>
          <p:cNvPr id="155" name="Shape 155"/>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Languages</a:t>
            </a:r>
          </a:p>
        </p:txBody>
      </p:sp>
      <p:sp>
        <p:nvSpPr>
          <p:cNvPr id="156" name="Shape 156"/>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The set of regular languages: each element is a regular language</a:t>
            </a:r>
          </a:p>
          <a:p>
            <a:pPr marL="742950" marR="0" lvl="1" indent="-285750" algn="l" rtl="0">
              <a:spcBef>
                <a:spcPts val="560"/>
              </a:spcBef>
              <a:spcAft>
                <a:spcPts val="0"/>
              </a:spcAft>
              <a:buClr>
                <a:schemeClr val="accent2"/>
              </a:buClr>
              <a:buSzPct val="100000"/>
              <a:buFont typeface="Calibri"/>
              <a:buChar char="–"/>
            </a:pPr>
            <a:r>
              <a:rPr lang="en-US" sz="2800" b="0" i="0" u="none" strike="noStrike" cap="none">
                <a:solidFill>
                  <a:schemeClr val="accent2"/>
                </a:solidFill>
                <a:latin typeface="Calibri"/>
                <a:ea typeface="Calibri"/>
                <a:cs typeface="Calibri"/>
                <a:sym typeface="Calibri"/>
              </a:rPr>
              <a:t>R= {R</a:t>
            </a:r>
            <a:r>
              <a:rPr lang="en-US" sz="2800" b="0" i="0" u="none" strike="noStrike" cap="none" baseline="-25000">
                <a:solidFill>
                  <a:schemeClr val="accent2"/>
                </a:solidFill>
                <a:latin typeface="Calibri"/>
                <a:ea typeface="Calibri"/>
                <a:cs typeface="Calibri"/>
                <a:sym typeface="Calibri"/>
              </a:rPr>
              <a:t>1</a:t>
            </a:r>
            <a:r>
              <a:rPr lang="en-US" sz="2800" b="0" i="0" u="none" strike="noStrike" cap="none">
                <a:solidFill>
                  <a:schemeClr val="accent2"/>
                </a:solidFill>
                <a:latin typeface="Calibri"/>
                <a:ea typeface="Calibri"/>
                <a:cs typeface="Calibri"/>
                <a:sym typeface="Calibri"/>
              </a:rPr>
              <a:t> , R</a:t>
            </a:r>
            <a:r>
              <a:rPr lang="en-US" sz="2800" b="0" i="0" u="none" strike="noStrike" cap="none" baseline="-25000">
                <a:solidFill>
                  <a:schemeClr val="accent2"/>
                </a:solidFill>
                <a:latin typeface="Calibri"/>
                <a:ea typeface="Calibri"/>
                <a:cs typeface="Calibri"/>
                <a:sym typeface="Calibri"/>
              </a:rPr>
              <a:t>2 </a:t>
            </a:r>
            <a:r>
              <a:rPr lang="en-US" sz="2800" b="0" i="0" u="none" strike="noStrike" cap="none">
                <a:solidFill>
                  <a:schemeClr val="accent2"/>
                </a:solidFill>
                <a:latin typeface="Calibri"/>
                <a:ea typeface="Calibri"/>
                <a:cs typeface="Calibri"/>
                <a:sym typeface="Calibri"/>
              </a:rPr>
              <a:t>, …, R</a:t>
            </a:r>
            <a:r>
              <a:rPr lang="en-US" sz="2800" b="0" i="0" u="none" strike="noStrike" cap="none" baseline="-25000">
                <a:solidFill>
                  <a:schemeClr val="accent2"/>
                </a:solidFill>
                <a:latin typeface="Calibri"/>
                <a:ea typeface="Calibri"/>
                <a:cs typeface="Calibri"/>
                <a:sym typeface="Calibri"/>
              </a:rPr>
              <a:t>n</a:t>
            </a:r>
            <a:r>
              <a:rPr lang="en-US" sz="2800" b="0" i="0" u="none" strike="noStrike" cap="none">
                <a:solidFill>
                  <a:schemeClr val="accent2"/>
                </a:solidFill>
                <a:latin typeface="Calibri"/>
                <a:ea typeface="Calibri"/>
                <a:cs typeface="Calibri"/>
                <a:sym typeface="Calibri"/>
              </a:rPr>
              <a:t>,…}</a:t>
            </a:r>
          </a:p>
          <a:p>
            <a:pPr marL="342900" marR="0" lvl="0" indent="-342900" algn="l" rtl="0">
              <a:spcBef>
                <a:spcPts val="64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Each regular language is an example of a (formal) language, i.e. a set of strings</a:t>
            </a:r>
          </a:p>
          <a:p>
            <a:pPr marL="742950" marR="0" lvl="1" indent="-285750" algn="l" rtl="0">
              <a:spcBef>
                <a:spcPts val="560"/>
              </a:spcBef>
              <a:spcAft>
                <a:spcPts val="0"/>
              </a:spcAft>
              <a:buClr>
                <a:schemeClr val="accent2"/>
              </a:buClr>
              <a:buSzPct val="25000"/>
              <a:buFont typeface="Calibri"/>
              <a:buNone/>
            </a:pPr>
            <a:r>
              <a:rPr lang="en-US" sz="2800" b="0" i="0" u="none" strike="noStrike" cap="none">
                <a:solidFill>
                  <a:schemeClr val="accent2"/>
                </a:solidFill>
                <a:latin typeface="Calibri"/>
                <a:ea typeface="Calibri"/>
                <a:cs typeface="Calibri"/>
                <a:sym typeface="Calibri"/>
              </a:rPr>
              <a:t>R</a:t>
            </a:r>
            <a:r>
              <a:rPr lang="en-US" sz="2800" b="0" i="0" u="none" strike="noStrike" cap="none" baseline="-25000">
                <a:solidFill>
                  <a:schemeClr val="accent2"/>
                </a:solidFill>
                <a:latin typeface="Calibri"/>
                <a:ea typeface="Calibri"/>
                <a:cs typeface="Calibri"/>
                <a:sym typeface="Calibri"/>
              </a:rPr>
              <a:t>1</a:t>
            </a:r>
            <a:r>
              <a:rPr lang="en-US" sz="2800" b="0" i="0" u="none" strike="noStrike" cap="none">
                <a:solidFill>
                  <a:schemeClr val="accent2"/>
                </a:solidFill>
                <a:latin typeface="Calibri"/>
                <a:ea typeface="Calibri"/>
                <a:cs typeface="Calibri"/>
                <a:sym typeface="Calibri"/>
              </a:rPr>
              <a:t> = {a}, R</a:t>
            </a:r>
            <a:r>
              <a:rPr lang="en-US" sz="2800" b="0" i="0" u="none" strike="noStrike" cap="none" baseline="-25000">
                <a:solidFill>
                  <a:schemeClr val="accent2"/>
                </a:solidFill>
                <a:latin typeface="Calibri"/>
                <a:ea typeface="Calibri"/>
                <a:cs typeface="Calibri"/>
                <a:sym typeface="Calibri"/>
              </a:rPr>
              <a:t>2</a:t>
            </a:r>
            <a:r>
              <a:rPr lang="en-US" sz="2800" b="0" i="0" u="none" strike="noStrike" cap="none">
                <a:solidFill>
                  <a:schemeClr val="accent2"/>
                </a:solidFill>
                <a:latin typeface="Calibri"/>
                <a:ea typeface="Calibri"/>
                <a:cs typeface="Calibri"/>
                <a:sym typeface="Calibri"/>
              </a:rPr>
              <a:t> = {a, aa, aaa, ...}, R</a:t>
            </a:r>
            <a:r>
              <a:rPr lang="en-US" sz="2800" b="0" i="0" u="none" strike="noStrike" cap="none" baseline="-25000">
                <a:solidFill>
                  <a:schemeClr val="accent2"/>
                </a:solidFill>
                <a:latin typeface="Calibri"/>
                <a:ea typeface="Calibri"/>
                <a:cs typeface="Calibri"/>
                <a:sym typeface="Calibri"/>
              </a:rPr>
              <a:t>3</a:t>
            </a:r>
            <a:r>
              <a:rPr lang="en-US" sz="2800" b="0" i="0" u="none" strike="noStrike" cap="none">
                <a:solidFill>
                  <a:schemeClr val="accent2"/>
                </a:solidFill>
                <a:latin typeface="Calibri"/>
                <a:ea typeface="Calibri"/>
                <a:cs typeface="Calibri"/>
                <a:sym typeface="Calibri"/>
              </a:rPr>
              <a:t> = {b},</a:t>
            </a:r>
          </a:p>
          <a:p>
            <a:pPr marL="742950" marR="0" lvl="1" indent="-285750" algn="l" rtl="0">
              <a:spcBef>
                <a:spcPts val="560"/>
              </a:spcBef>
              <a:spcAft>
                <a:spcPts val="0"/>
              </a:spcAft>
              <a:buClr>
                <a:schemeClr val="accent2"/>
              </a:buClr>
              <a:buSzPct val="25000"/>
              <a:buFont typeface="Calibri"/>
              <a:buNone/>
            </a:pPr>
            <a:r>
              <a:rPr lang="en-US" sz="2800" b="0" i="0" u="none" strike="noStrike" cap="none">
                <a:solidFill>
                  <a:schemeClr val="accent2"/>
                </a:solidFill>
                <a:latin typeface="Calibri"/>
                <a:ea typeface="Calibri"/>
                <a:cs typeface="Calibri"/>
                <a:sym typeface="Calibri"/>
              </a:rPr>
              <a:t>R</a:t>
            </a:r>
            <a:r>
              <a:rPr lang="en-US" sz="2800" b="0" i="0" u="none" strike="noStrike" cap="none" baseline="-25000">
                <a:solidFill>
                  <a:schemeClr val="accent2"/>
                </a:solidFill>
                <a:latin typeface="Calibri"/>
                <a:ea typeface="Calibri"/>
                <a:cs typeface="Calibri"/>
                <a:sym typeface="Calibri"/>
              </a:rPr>
              <a:t>4</a:t>
            </a:r>
            <a:r>
              <a:rPr lang="en-US" sz="2800" b="0" i="0" u="none" strike="noStrike" cap="none">
                <a:solidFill>
                  <a:schemeClr val="accent2"/>
                </a:solidFill>
                <a:latin typeface="Calibri"/>
                <a:ea typeface="Calibri"/>
                <a:cs typeface="Calibri"/>
                <a:sym typeface="Calibri"/>
              </a:rPr>
              <a:t> = {ba, ab}, R</a:t>
            </a:r>
            <a:r>
              <a:rPr lang="en-US" sz="2800" b="0" i="0" u="none" strike="noStrike" cap="none" baseline="-25000">
                <a:solidFill>
                  <a:schemeClr val="accent2"/>
                </a:solidFill>
                <a:latin typeface="Calibri"/>
                <a:ea typeface="Calibri"/>
                <a:cs typeface="Calibri"/>
                <a:sym typeface="Calibri"/>
              </a:rPr>
              <a:t>5</a:t>
            </a:r>
            <a:r>
              <a:rPr lang="en-US" sz="2800" b="0" i="0" u="none" strike="noStrike" cap="none">
                <a:solidFill>
                  <a:schemeClr val="accent2"/>
                </a:solidFill>
                <a:latin typeface="Calibri"/>
                <a:ea typeface="Calibri"/>
                <a:cs typeface="Calibri"/>
                <a:sym typeface="Calibri"/>
              </a:rPr>
              <a:t> = {ε, b, bb, bbb, …}, …</a:t>
            </a:r>
          </a:p>
          <a:p>
            <a:pPr marL="742950" marR="0" lvl="1" indent="-285750" algn="l" rtl="0">
              <a:spcBef>
                <a:spcPts val="560"/>
              </a:spcBef>
              <a:spcAft>
                <a:spcPts val="0"/>
              </a:spcAft>
              <a:buClr>
                <a:schemeClr val="accent2"/>
              </a:buClr>
              <a:buSzPct val="25000"/>
              <a:buFont typeface="Calibri"/>
              <a:buNone/>
            </a:pPr>
            <a:r>
              <a:rPr lang="en-US" sz="2800" b="0" i="0" u="none" strike="noStrike" cap="none">
                <a:solidFill>
                  <a:schemeClr val="accent2"/>
                </a:solidFill>
                <a:latin typeface="Calibri"/>
                <a:ea typeface="Calibri"/>
                <a:cs typeface="Calibri"/>
                <a:sym typeface="Calibri"/>
              </a:rPr>
              <a:t> </a:t>
            </a:r>
          </a:p>
          <a:p>
            <a:pPr marL="742950" marR="0" lvl="1" indent="-285750" algn="l" rtl="0">
              <a:spcBef>
                <a:spcPts val="560"/>
              </a:spcBef>
              <a:spcAft>
                <a:spcPts val="0"/>
              </a:spcAft>
              <a:buClr>
                <a:schemeClr val="dk1"/>
              </a:buClr>
              <a:buSzPct val="25000"/>
              <a:buFont typeface="Calibri"/>
              <a:buNone/>
            </a:pPr>
            <a:endParaRPr sz="2800" b="0" i="0" u="none" strike="noStrike" cap="none">
              <a:solidFill>
                <a:schemeClr val="accent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Identifier: sequence of letters or digits, starting with a letter</a:t>
            </a:r>
          </a:p>
        </p:txBody>
      </p:sp>
      <p:sp>
        <p:nvSpPr>
          <p:cNvPr id="324" name="Shape 324"/>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325" name="Shape 325"/>
          <p:cNvSpPr txBox="1"/>
          <p:nvPr/>
        </p:nvSpPr>
        <p:spPr>
          <a:xfrm>
            <a:off x="1691680" y="4428401"/>
            <a:ext cx="4392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{letter}({letter}|{digit})*</a:t>
            </a:r>
          </a:p>
        </p:txBody>
      </p:sp>
      <p:sp>
        <p:nvSpPr>
          <p:cNvPr id="326" name="Shape 326"/>
          <p:cNvSpPr txBox="1"/>
          <p:nvPr/>
        </p:nvSpPr>
        <p:spPr>
          <a:xfrm>
            <a:off x="1259632" y="2988241"/>
            <a:ext cx="1620300"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letter =</a:t>
            </a:r>
          </a:p>
        </p:txBody>
      </p:sp>
      <p:sp>
        <p:nvSpPr>
          <p:cNvPr id="327" name="Shape 327"/>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[0-9]</a:t>
            </a:r>
          </a:p>
        </p:txBody>
      </p:sp>
      <p:sp>
        <p:nvSpPr>
          <p:cNvPr id="328" name="Shape 328"/>
          <p:cNvSpPr txBox="1"/>
          <p:nvPr/>
        </p:nvSpPr>
        <p:spPr>
          <a:xfrm>
            <a:off x="2699791" y="2996951"/>
            <a:ext cx="1728299" cy="584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[a-zA-Z]</a:t>
            </a:r>
          </a:p>
        </p:txBody>
      </p:sp>
      <p:sp>
        <p:nvSpPr>
          <p:cNvPr id="329" name="Shape 32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20</a:t>
            </a:fld>
            <a:endParaRPr lang="en-US"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36" name="Shape 336"/>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21</a:t>
            </a:fld>
            <a:endParaRPr lang="en-US" sz="1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43" name="Shape 343"/>
          <p:cNvSpPr txBox="1"/>
          <p:nvPr/>
        </p:nvSpPr>
        <p:spPr>
          <a:xfrm>
            <a:off x="2771800" y="2420888"/>
            <a:ext cx="12960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a:t>
            </a:r>
          </a:p>
        </p:txBody>
      </p:sp>
      <p:sp>
        <p:nvSpPr>
          <p:cNvPr id="344" name="Shape 34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22</a:t>
            </a:fld>
            <a:endParaRPr lang="en-US"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51" name="Shape 351"/>
          <p:cNvSpPr txBox="1"/>
          <p:nvPr/>
        </p:nvSpPr>
        <p:spPr>
          <a:xfrm>
            <a:off x="2771800" y="2420888"/>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"|"\t"</a:t>
            </a:r>
          </a:p>
        </p:txBody>
      </p:sp>
      <p:sp>
        <p:nvSpPr>
          <p:cNvPr id="352" name="Shape 35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23</a:t>
            </a:fld>
            <a:endParaRPr lang="en-US" sz="1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59" name="Shape 359"/>
          <p:cNvSpPr txBox="1"/>
          <p:nvPr/>
        </p:nvSpPr>
        <p:spPr>
          <a:xfrm>
            <a:off x="2771800" y="2420888"/>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"|"\t"|"\n"</a:t>
            </a:r>
          </a:p>
        </p:txBody>
      </p:sp>
      <p:sp>
        <p:nvSpPr>
          <p:cNvPr id="360" name="Shape 36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24</a:t>
            </a:fld>
            <a:endParaRPr lang="en-US" sz="1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Whitespace: a non-empty sequence of blanks, newlines and tabs</a:t>
            </a:r>
          </a:p>
        </p:txBody>
      </p:sp>
      <p:sp>
        <p:nvSpPr>
          <p:cNvPr id="367" name="Shape 367"/>
          <p:cNvSpPr txBox="1"/>
          <p:nvPr/>
        </p:nvSpPr>
        <p:spPr>
          <a:xfrm>
            <a:off x="2771800" y="2420888"/>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"|"\t"|"\n")+</a:t>
            </a:r>
          </a:p>
        </p:txBody>
      </p:sp>
      <p:sp>
        <p:nvSpPr>
          <p:cNvPr id="368" name="Shape 368"/>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25</a:t>
            </a:fld>
            <a:endParaRPr lang="en-US" sz="1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Definition of Numbers</a:t>
            </a:r>
          </a:p>
        </p:txBody>
      </p:sp>
      <p:sp>
        <p:nvSpPr>
          <p:cNvPr id="375" name="Shape 375"/>
          <p:cNvSpPr txBox="1"/>
          <p:nvPr/>
        </p:nvSpPr>
        <p:spPr>
          <a:xfrm>
            <a:off x="1187624" y="2204864"/>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   [0-9]</a:t>
            </a:r>
          </a:p>
        </p:txBody>
      </p:sp>
      <p:sp>
        <p:nvSpPr>
          <p:cNvPr id="376" name="Shape 376"/>
          <p:cNvSpPr txBox="1"/>
          <p:nvPr/>
        </p:nvSpPr>
        <p:spPr>
          <a:xfrm>
            <a:off x="1187624" y="2916233"/>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digits  =  [0-9]+</a:t>
            </a:r>
          </a:p>
        </p:txBody>
      </p:sp>
      <p:sp>
        <p:nvSpPr>
          <p:cNvPr id="377" name="Shape 377"/>
          <p:cNvSpPr txBox="1"/>
          <p:nvPr/>
        </p:nvSpPr>
        <p:spPr>
          <a:xfrm>
            <a:off x="683568" y="3492296"/>
            <a:ext cx="4680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opt_frac  =  ("."{digits})?</a:t>
            </a:r>
          </a:p>
        </p:txBody>
      </p:sp>
      <p:sp>
        <p:nvSpPr>
          <p:cNvPr id="378" name="Shape 378"/>
          <p:cNvSpPr txBox="1"/>
          <p:nvPr/>
        </p:nvSpPr>
        <p:spPr>
          <a:xfrm>
            <a:off x="683568" y="4068360"/>
            <a:ext cx="8460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opt_exp  =  (E(\+|\-)?{digits})?</a:t>
            </a:r>
          </a:p>
        </p:txBody>
      </p:sp>
      <p:sp>
        <p:nvSpPr>
          <p:cNvPr id="379" name="Shape 379"/>
          <p:cNvSpPr txBox="1"/>
          <p:nvPr/>
        </p:nvSpPr>
        <p:spPr>
          <a:xfrm>
            <a:off x="1403648" y="4644425"/>
            <a:ext cx="6624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num  =  {digits}{opt_frac}{opt_exp}</a:t>
            </a:r>
          </a:p>
        </p:txBody>
      </p:sp>
      <p:sp>
        <p:nvSpPr>
          <p:cNvPr id="380" name="Shape 380"/>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26</a:t>
            </a:fld>
            <a:endParaRPr lang="en-US"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ctrTitle"/>
          </p:nvPr>
        </p:nvSpPr>
        <p:spPr>
          <a:xfrm>
            <a:off x="107504" y="1124744"/>
            <a:ext cx="8458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accent2"/>
                </a:solidFill>
                <a:latin typeface="Calibri"/>
                <a:ea typeface="Calibri"/>
                <a:cs typeface="Calibri"/>
                <a:sym typeface="Calibri"/>
              </a:rPr>
              <a:t>Definition of Numbers</a:t>
            </a:r>
          </a:p>
        </p:txBody>
      </p:sp>
      <p:sp>
        <p:nvSpPr>
          <p:cNvPr id="387" name="Shape 387"/>
          <p:cNvSpPr txBox="1"/>
          <p:nvPr/>
        </p:nvSpPr>
        <p:spPr>
          <a:xfrm>
            <a:off x="1187624" y="2204864"/>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   [0-9]</a:t>
            </a:r>
          </a:p>
        </p:txBody>
      </p:sp>
      <p:sp>
        <p:nvSpPr>
          <p:cNvPr id="388" name="Shape 388"/>
          <p:cNvSpPr txBox="1"/>
          <p:nvPr/>
        </p:nvSpPr>
        <p:spPr>
          <a:xfrm>
            <a:off x="1187624" y="2916233"/>
            <a:ext cx="2952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digits  =  [0-9]+</a:t>
            </a:r>
          </a:p>
        </p:txBody>
      </p:sp>
      <p:sp>
        <p:nvSpPr>
          <p:cNvPr id="389" name="Shape 389"/>
          <p:cNvSpPr txBox="1"/>
          <p:nvPr/>
        </p:nvSpPr>
        <p:spPr>
          <a:xfrm>
            <a:off x="683568" y="3492296"/>
            <a:ext cx="4680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opt_frac  =  ("."{digits})?</a:t>
            </a:r>
          </a:p>
        </p:txBody>
      </p:sp>
      <p:sp>
        <p:nvSpPr>
          <p:cNvPr id="390" name="Shape 390"/>
          <p:cNvSpPr txBox="1"/>
          <p:nvPr/>
        </p:nvSpPr>
        <p:spPr>
          <a:xfrm>
            <a:off x="683568" y="4068360"/>
            <a:ext cx="8460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opt_exp  =  (E(\+|\-)?{digits})?</a:t>
            </a:r>
          </a:p>
        </p:txBody>
      </p:sp>
      <p:sp>
        <p:nvSpPr>
          <p:cNvPr id="391" name="Shape 391"/>
          <p:cNvSpPr txBox="1"/>
          <p:nvPr/>
        </p:nvSpPr>
        <p:spPr>
          <a:xfrm>
            <a:off x="1403648" y="4644425"/>
            <a:ext cx="6624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num  =  {digits}{opt_frac}{opt_exp}</a:t>
            </a:r>
          </a:p>
        </p:txBody>
      </p:sp>
      <p:sp>
        <p:nvSpPr>
          <p:cNvPr id="392" name="Shape 392"/>
          <p:cNvSpPr txBox="1"/>
          <p:nvPr/>
        </p:nvSpPr>
        <p:spPr>
          <a:xfrm>
            <a:off x="1556048" y="5364505"/>
            <a:ext cx="6624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345    ,    345.04  ,   2.14+e7</a:t>
            </a:r>
          </a:p>
        </p:txBody>
      </p:sp>
      <p:sp>
        <p:nvSpPr>
          <p:cNvPr id="393" name="Shape 39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27</a:t>
            </a:fld>
            <a:endParaRPr lang="en-US"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Times New Roman"/>
                <a:ea typeface="Times New Roman"/>
                <a:cs typeface="Times New Roman"/>
                <a:sym typeface="Times New Roman"/>
              </a:rPr>
              <a:t>28</a:t>
            </a:fld>
            <a:endParaRPr lang="en-US" sz="1400">
              <a:solidFill>
                <a:schemeClr val="dk1"/>
              </a:solidFill>
              <a:latin typeface="Times New Roman"/>
              <a:ea typeface="Times New Roman"/>
              <a:cs typeface="Times New Roman"/>
              <a:sym typeface="Times New Roman"/>
            </a:endParaRPr>
          </a:p>
        </p:txBody>
      </p:sp>
      <p:sp>
        <p:nvSpPr>
          <p:cNvPr id="400" name="Shape 400"/>
          <p:cNvSpPr txBox="1">
            <a:spLocks noGrp="1"/>
          </p:cNvSpPr>
          <p:nvPr>
            <p:ph type="title"/>
          </p:nvPr>
        </p:nvSpPr>
        <p:spPr>
          <a:xfrm rot="-5400000">
            <a:off x="-2895600" y="3124200"/>
            <a:ext cx="6858000" cy="6096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0" i="0" u="none" strike="noStrike" cap="none">
                <a:solidFill>
                  <a:schemeClr val="dk2"/>
                </a:solidFill>
                <a:latin typeface="Courier New"/>
                <a:ea typeface="Courier New"/>
                <a:cs typeface="Courier New"/>
                <a:sym typeface="Courier New"/>
              </a:rPr>
              <a:t>Lex</a:t>
            </a:r>
            <a:r>
              <a:rPr lang="en-US" sz="2800" b="0" i="0" u="none" strike="noStrike" cap="none">
                <a:solidFill>
                  <a:schemeClr val="dk2"/>
                </a:solidFill>
                <a:latin typeface="Calibri"/>
                <a:ea typeface="Calibri"/>
                <a:cs typeface="Calibri"/>
                <a:sym typeface="Calibri"/>
              </a:rPr>
              <a:t> regular expressions</a:t>
            </a:r>
          </a:p>
        </p:txBody>
      </p:sp>
      <p:graphicFrame>
        <p:nvGraphicFramePr>
          <p:cNvPr id="401" name="Shape 401"/>
          <p:cNvGraphicFramePr/>
          <p:nvPr/>
        </p:nvGraphicFramePr>
        <p:xfrm>
          <a:off x="1066800" y="152400"/>
          <a:ext cx="3000000" cy="3000000"/>
        </p:xfrm>
        <a:graphic>
          <a:graphicData uri="http://schemas.openxmlformats.org/drawingml/2006/table">
            <a:tbl>
              <a:tblPr>
                <a:noFill/>
                <a:tableStyleId>{E70D774E-FEAF-40B0-AA0E-5944BF0AC0D9}</a:tableStyleId>
              </a:tblPr>
              <a:tblGrid>
                <a:gridCol w="1219200"/>
                <a:gridCol w="3429000"/>
                <a:gridCol w="1143000"/>
                <a:gridCol w="2057400"/>
              </a:tblGrid>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Expression</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Matches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Example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1" i="0" u="none" strike="noStrike" cap="none">
                          <a:solidFill>
                            <a:schemeClr val="dk1"/>
                          </a:solidFill>
                          <a:latin typeface="Times New Roman"/>
                          <a:ea typeface="Times New Roman"/>
                          <a:cs typeface="Times New Roman"/>
                          <a:sym typeface="Times New Roman"/>
                        </a:rPr>
                        <a:t>Using core operators</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1"/>
                    </a:solidFill>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c</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non-operator character 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\c</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character c literally</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string s literally</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any character but newline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beginning of line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used for matching</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end of line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used for matching</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any one of characters in string 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(a|b|c)</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any one character not in string 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(b|c) where  = {a,b,c}</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zero or more strings matching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one or more strings matching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aa*</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zero or one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(a|ε)</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r{m,n}</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between m and n occurences of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a{2,3}</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(aa|aaa)</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1</a:t>
                      </a: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2</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 r</a:t>
                      </a:r>
                      <a:r>
                        <a:rPr lang="en-US" sz="1600" b="0" i="0" u="none" strike="noStrike" cap="none" baseline="-25000">
                          <a:solidFill>
                            <a:schemeClr val="dk1"/>
                          </a:solidFill>
                          <a:latin typeface="Times New Roman"/>
                          <a:ea typeface="Times New Roman"/>
                          <a:cs typeface="Times New Roman"/>
                          <a:sym typeface="Times New Roman"/>
                        </a:rPr>
                        <a:t>1</a:t>
                      </a:r>
                      <a:r>
                        <a:rPr lang="en-US" sz="1600" b="0" i="0" u="none" strike="noStrike" cap="none">
                          <a:solidFill>
                            <a:schemeClr val="dk1"/>
                          </a:solidFill>
                          <a:latin typeface="Times New Roman"/>
                          <a:ea typeface="Times New Roman"/>
                          <a:cs typeface="Times New Roman"/>
                          <a:sym typeface="Times New Roman"/>
                        </a:rPr>
                        <a:t> followed by an r</a:t>
                      </a:r>
                      <a:r>
                        <a:rPr lang="en-US" sz="1600" b="0" i="0" u="none" strike="noStrike" cap="none" baseline="-25000">
                          <a:solidFill>
                            <a:schemeClr val="dk1"/>
                          </a:solidFill>
                          <a:latin typeface="Times New Roman"/>
                          <a:ea typeface="Times New Roman"/>
                          <a:cs typeface="Times New Roman"/>
                          <a:sym typeface="Times New Roman"/>
                        </a:rPr>
                        <a:t>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1</a:t>
                      </a: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2</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an r</a:t>
                      </a:r>
                      <a:r>
                        <a:rPr lang="en-US" sz="1600" b="0" i="0" u="none" strike="noStrike" cap="none" baseline="-25000">
                          <a:solidFill>
                            <a:schemeClr val="dk1"/>
                          </a:solidFill>
                          <a:latin typeface="Times New Roman"/>
                          <a:ea typeface="Times New Roman"/>
                          <a:cs typeface="Times New Roman"/>
                          <a:sym typeface="Times New Roman"/>
                        </a:rPr>
                        <a:t>1</a:t>
                      </a:r>
                      <a:r>
                        <a:rPr lang="en-US" sz="1600" b="0" i="0" u="none" strike="noStrike" cap="none">
                          <a:solidFill>
                            <a:schemeClr val="dk1"/>
                          </a:solidFill>
                          <a:latin typeface="Times New Roman"/>
                          <a:ea typeface="Times New Roman"/>
                          <a:cs typeface="Times New Roman"/>
                          <a:sym typeface="Times New Roman"/>
                        </a:rPr>
                        <a:t> or an r</a:t>
                      </a:r>
                      <a:r>
                        <a:rPr lang="en-US" sz="1600" b="0" i="0" u="none" strike="noStrike" cap="none" baseline="-25000">
                          <a:solidFill>
                            <a:schemeClr val="dk1"/>
                          </a:solidFill>
                          <a:latin typeface="Times New Roman"/>
                          <a:ea typeface="Times New Roman"/>
                          <a:cs typeface="Times New Roman"/>
                          <a:sym typeface="Times New Roman"/>
                        </a:rPr>
                        <a:t>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same as r</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endParaRPr sz="16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9100">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1</a:t>
                      </a:r>
                      <a:r>
                        <a:rPr lang="en-US" sz="1600" b="0" i="1" u="none" strike="noStrike" cap="none">
                          <a:solidFill>
                            <a:schemeClr val="dk1"/>
                          </a:solidFill>
                          <a:latin typeface="Times New Roman"/>
                          <a:ea typeface="Times New Roman"/>
                          <a:cs typeface="Times New Roman"/>
                          <a:sym typeface="Times New Roman"/>
                        </a:rPr>
                        <a:t>/r</a:t>
                      </a:r>
                      <a:r>
                        <a:rPr lang="en-US" sz="1600" b="0" i="1" u="none" strike="noStrike" cap="none" baseline="-25000">
                          <a:solidFill>
                            <a:schemeClr val="dk1"/>
                          </a:solidFill>
                          <a:latin typeface="Times New Roman"/>
                          <a:ea typeface="Times New Roman"/>
                          <a:cs typeface="Times New Roman"/>
                          <a:sym typeface="Times New Roman"/>
                        </a:rPr>
                        <a:t>2</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r</a:t>
                      </a:r>
                      <a:r>
                        <a:rPr lang="en-US" sz="1600" b="0" i="0" u="none" strike="noStrike" cap="none" baseline="-25000">
                          <a:solidFill>
                            <a:schemeClr val="dk1"/>
                          </a:solidFill>
                          <a:latin typeface="Times New Roman"/>
                          <a:ea typeface="Times New Roman"/>
                          <a:cs typeface="Times New Roman"/>
                          <a:sym typeface="Times New Roman"/>
                        </a:rPr>
                        <a:t>1</a:t>
                      </a:r>
                      <a:r>
                        <a:rPr lang="en-US" sz="1600" b="0" i="0" u="none" strike="noStrike" cap="none">
                          <a:solidFill>
                            <a:schemeClr val="dk1"/>
                          </a:solidFill>
                          <a:latin typeface="Times New Roman"/>
                          <a:ea typeface="Times New Roman"/>
                          <a:cs typeface="Times New Roman"/>
                          <a:sym typeface="Times New Roman"/>
                        </a:rPr>
                        <a:t> when followed by an r</a:t>
                      </a:r>
                      <a:r>
                        <a:rPr lang="en-US" sz="1600" b="0" i="0" u="none" strike="noStrike" cap="none" baseline="-25000">
                          <a:solidFill>
                            <a:schemeClr val="dk1"/>
                          </a:solidFill>
                          <a:latin typeface="Times New Roman"/>
                          <a:ea typeface="Times New Roman"/>
                          <a:cs typeface="Times New Roman"/>
                          <a:sym typeface="Times New Roman"/>
                        </a:rPr>
                        <a:t>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ourier New"/>
                        <a:buNone/>
                      </a:pPr>
                      <a:r>
                        <a:rPr lang="en-US" sz="1600" b="0" i="0" u="none" strike="noStrike" cap="none">
                          <a:solidFill>
                            <a:schemeClr val="dk1"/>
                          </a:solidFill>
                          <a:latin typeface="Courier New"/>
                          <a:ea typeface="Courier New"/>
                          <a:cs typeface="Courier New"/>
                          <a:sym typeface="Courier New"/>
                        </a:rPr>
                        <a:t>abc/123</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a:solidFill>
                            <a:schemeClr val="dk1"/>
                          </a:solidFill>
                          <a:latin typeface="Times New Roman"/>
                          <a:ea typeface="Times New Roman"/>
                          <a:cs typeface="Times New Roman"/>
                          <a:sym typeface="Times New Roman"/>
                        </a:rPr>
                        <a:t>used for matching</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sldNum" idx="12"/>
          </p:nvPr>
        </p:nvSpPr>
        <p:spPr>
          <a:xfrm>
            <a:off x="6553200" y="6248400"/>
            <a:ext cx="1905000" cy="4572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
        <p:nvSpPr>
          <p:cNvPr id="408" name="Shape 408"/>
          <p:cNvSpPr txBox="1"/>
          <p:nvPr/>
        </p:nvSpPr>
        <p:spPr>
          <a:xfrm>
            <a:off x="1268250" y="2664075"/>
            <a:ext cx="6607500" cy="1648500"/>
          </a:xfrm>
          <a:prstGeom prst="rect">
            <a:avLst/>
          </a:prstGeom>
          <a:noFill/>
          <a:ln>
            <a:noFill/>
          </a:ln>
        </p:spPr>
        <p:txBody>
          <a:bodyPr lIns="91425" tIns="91425" rIns="91425" bIns="91425" anchor="t" anchorCtr="0">
            <a:noAutofit/>
          </a:bodyPr>
          <a:lstStyle/>
          <a:p>
            <a:pPr lvl="0" algn="ctr">
              <a:spcBef>
                <a:spcPts val="0"/>
              </a:spcBef>
              <a:buNone/>
            </a:pPr>
            <a:r>
              <a:rPr lang="en-US" sz="4800">
                <a:latin typeface="Calibri"/>
                <a:ea typeface="Calibri"/>
                <a:cs typeface="Calibri"/>
                <a:sym typeface="Calibri"/>
              </a:rPr>
              <a:t>Regular Expressions for Lexical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 Definition</a:t>
            </a:r>
          </a:p>
        </p:txBody>
      </p:sp>
      <p:sp>
        <p:nvSpPr>
          <p:cNvPr id="163" name="Shape 163"/>
          <p:cNvSpPr txBox="1">
            <a:spLocks noGrp="1"/>
          </p:cNvSpPr>
          <p:nvPr>
            <p:ph type="body" idx="1"/>
          </p:nvPr>
        </p:nvSpPr>
        <p:spPr>
          <a:xfrm>
            <a:off x="685800" y="1981200"/>
            <a:ext cx="7772400" cy="45867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Meaning function L maps syntax to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L(</a:t>
            </a:r>
            <a:r>
              <a:rPr lang="en-US"/>
              <a:t>r</a:t>
            </a:r>
            <a:r>
              <a:rPr lang="en-US" sz="2800" b="0" i="0" u="none" strike="noStrike" cap="none">
                <a:solidFill>
                  <a:schemeClr val="dk1"/>
                </a:solidFill>
                <a:latin typeface="Calibri"/>
                <a:ea typeface="Calibri"/>
                <a:cs typeface="Calibri"/>
                <a:sym typeface="Calibri"/>
              </a:rPr>
              <a:t>)  = Meaning of regexp r (a regular language)</a:t>
            </a:r>
          </a:p>
          <a:p>
            <a:pPr marL="742950" marR="0" lvl="1" indent="-285750" algn="l" rtl="0">
              <a:lnSpc>
                <a:spcPct val="90000"/>
              </a:lnSpc>
              <a:spcBef>
                <a:spcPts val="560"/>
              </a:spcBef>
              <a:spcAft>
                <a:spcPts val="0"/>
              </a:spcAft>
              <a:buClr>
                <a:schemeClr val="dk1"/>
              </a:buClr>
              <a:buSzPct val="100000"/>
              <a:buFont typeface="Calibri"/>
              <a:buChar char="–"/>
            </a:pPr>
            <a:r>
              <a:rPr lang="en-US"/>
              <a:t>   </a:t>
            </a:r>
            <a:r>
              <a:rPr lang="en-US" sz="2800" b="0" i="0" u="none" strike="noStrike" cap="none">
                <a:solidFill>
                  <a:schemeClr val="dk1"/>
                </a:solidFill>
                <a:latin typeface="Calibri"/>
                <a:ea typeface="Calibri"/>
                <a:cs typeface="Calibri"/>
                <a:sym typeface="Calibri"/>
              </a:rPr>
              <a:t>a*</a:t>
            </a:r>
            <a:r>
              <a:rPr lang="en-US"/>
              <a:t> </a:t>
            </a:r>
            <a:r>
              <a:rPr lang="en-US" sz="2800" b="0" i="0" u="none" strike="noStrike" cap="none">
                <a:solidFill>
                  <a:schemeClr val="dk1"/>
                </a:solidFill>
                <a:latin typeface="Calibri"/>
                <a:ea typeface="Calibri"/>
                <a:cs typeface="Calibri"/>
                <a:sym typeface="Calibri"/>
              </a:rPr>
              <a:t> = {ε, a, aa, aaa, …}</a:t>
            </a:r>
          </a:p>
          <a:p>
            <a:pPr marL="742950" marR="0" lvl="1" indent="-285750" algn="l" rtl="0">
              <a:lnSpc>
                <a:spcPct val="90000"/>
              </a:lnSpc>
              <a:spcBef>
                <a:spcPts val="560"/>
              </a:spcBef>
              <a:spcAft>
                <a:spcPts val="0"/>
              </a:spcAft>
              <a:buClr>
                <a:schemeClr val="dk1"/>
              </a:buClr>
              <a:buSzPct val="100000"/>
              <a:buFont typeface="Calibri"/>
              <a:buChar char="–"/>
            </a:pPr>
            <a:r>
              <a:rPr lang="en-US"/>
              <a:t>    𝜖    =  ‘’</a:t>
            </a:r>
          </a:p>
          <a:p>
            <a:pPr marL="742950" marR="0" lvl="1" indent="-285750" algn="l" rtl="0">
              <a:lnSpc>
                <a:spcPct val="90000"/>
              </a:lnSpc>
              <a:spcBef>
                <a:spcPts val="560"/>
              </a:spcBef>
              <a:spcAft>
                <a:spcPts val="0"/>
              </a:spcAft>
              <a:buClr>
                <a:schemeClr val="dk1"/>
              </a:buClr>
              <a:buSzPct val="100000"/>
              <a:buFont typeface="Calibri"/>
              <a:buChar char="–"/>
            </a:pPr>
            <a:r>
              <a:rPr lang="en-US"/>
              <a:t>    c     =  c</a:t>
            </a:r>
          </a:p>
          <a:p>
            <a:pPr marL="742950" marR="0" lvl="1" indent="-285750" algn="l" rtl="0">
              <a:lnSpc>
                <a:spcPct val="90000"/>
              </a:lnSpc>
              <a:spcBef>
                <a:spcPts val="560"/>
              </a:spcBef>
              <a:spcAft>
                <a:spcPts val="0"/>
              </a:spcAft>
              <a:buClr>
                <a:schemeClr val="dk1"/>
              </a:buClr>
              <a:buSzPct val="100000"/>
              <a:buFont typeface="Calibri"/>
              <a:buChar char="–"/>
            </a:pPr>
            <a:r>
              <a:rPr lang="en-US"/>
              <a:t>   A|B = A ⋃ B</a:t>
            </a:r>
          </a:p>
          <a:p>
            <a:pPr marL="742950" marR="0" lvl="1" indent="-285750" algn="l" rtl="0">
              <a:lnSpc>
                <a:spcPct val="90000"/>
              </a:lnSpc>
              <a:spcBef>
                <a:spcPts val="560"/>
              </a:spcBef>
              <a:spcAft>
                <a:spcPts val="0"/>
              </a:spcAft>
              <a:buClr>
                <a:schemeClr val="dk1"/>
              </a:buClr>
              <a:buSzPct val="100000"/>
              <a:buFont typeface="Calibri"/>
              <a:buChar char="–"/>
            </a:pPr>
            <a:r>
              <a:rPr lang="en-US"/>
              <a:t>   AB   =   ab | a ∈ A and b ∈ B</a:t>
            </a:r>
          </a:p>
          <a:p>
            <a:pPr marL="742950" marR="0" lvl="1" indent="-285750" algn="l" rtl="0">
              <a:lnSpc>
                <a:spcPct val="90000"/>
              </a:lnSpc>
              <a:spcBef>
                <a:spcPts val="560"/>
              </a:spcBef>
              <a:spcAft>
                <a:spcPts val="0"/>
              </a:spcAft>
              <a:buClr>
                <a:schemeClr val="dk1"/>
              </a:buClr>
              <a:buSzPct val="100000"/>
              <a:buFont typeface="Calibri"/>
              <a:buChar char="–"/>
            </a:pPr>
            <a:r>
              <a:rPr lang="en-US"/>
              <a:t>   A</a:t>
            </a:r>
            <a:r>
              <a:rPr lang="en-US" baseline="30000"/>
              <a:t>2</a:t>
            </a:r>
            <a:r>
              <a:rPr lang="en-US"/>
              <a:t>    =   xy  | x ∈ A and y ∈ A</a:t>
            </a:r>
          </a:p>
          <a:p>
            <a:pPr marL="742950" marR="0" lvl="1" indent="-285750" algn="l" rtl="0">
              <a:lnSpc>
                <a:spcPct val="90000"/>
              </a:lnSpc>
              <a:spcBef>
                <a:spcPts val="560"/>
              </a:spcBef>
              <a:spcAft>
                <a:spcPts val="0"/>
              </a:spcAft>
              <a:buClr>
                <a:schemeClr val="dk1"/>
              </a:buClr>
              <a:buSzPct val="100000"/>
              <a:buFont typeface="Calibri"/>
              <a:buChar char="–"/>
            </a:pPr>
            <a:r>
              <a:rPr lang="en-US"/>
              <a:t>   A*   = A</a:t>
            </a:r>
            <a:r>
              <a:rPr lang="en-US" baseline="30000"/>
              <a:t>0</a:t>
            </a:r>
            <a:r>
              <a:rPr lang="en-US"/>
              <a:t> ⋃ A</a:t>
            </a:r>
            <a:r>
              <a:rPr lang="en-US" baseline="30000"/>
              <a:t>1</a:t>
            </a:r>
            <a:r>
              <a:rPr lang="en-US"/>
              <a:t> ⋃ A</a:t>
            </a:r>
            <a:r>
              <a:rPr lang="en-US" baseline="30000"/>
              <a:t>2</a:t>
            </a:r>
            <a:r>
              <a:rPr lang="en-US"/>
              <a:t> ⋃ A</a:t>
            </a:r>
            <a:r>
              <a:rPr lang="en-US" baseline="30000"/>
              <a:t>3</a:t>
            </a:r>
            <a:r>
              <a:rPr lang="en-US"/>
              <a:t> ...</a:t>
            </a:r>
          </a:p>
        </p:txBody>
      </p:sp>
      <p:sp>
        <p:nvSpPr>
          <p:cNvPr id="164" name="Shape 16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a:t>
            </a:fld>
            <a:endParaRPr lang="en-US" sz="1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1052736"/>
            <a:ext cx="7772400" cy="4114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Write a regexp for the lexemes of each token class</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Integer     =  digit+</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Identifier  =  letter(letter|digit)+</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OpenPar   =  ‘(‘</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  . . .</a:t>
            </a:r>
          </a:p>
          <a:p>
            <a:pPr marL="342900" marR="0" lvl="0" indent="-342900" algn="l" rtl="0">
              <a:spcBef>
                <a:spcPts val="64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Construct </a:t>
            </a:r>
            <a:r>
              <a:rPr lang="en-US" sz="3200" b="0" i="0" u="none" strike="noStrike" cap="none">
                <a:solidFill>
                  <a:srgbClr val="0070C0"/>
                </a:solidFill>
                <a:latin typeface="Calibri"/>
                <a:ea typeface="Calibri"/>
                <a:cs typeface="Calibri"/>
                <a:sym typeface="Calibri"/>
              </a:rPr>
              <a:t>R</a:t>
            </a:r>
            <a:r>
              <a:rPr lang="en-US" sz="3200" b="0" i="0" u="none" strike="noStrike" cap="none">
                <a:solidFill>
                  <a:schemeClr val="dk1"/>
                </a:solidFill>
                <a:latin typeface="Calibri"/>
                <a:ea typeface="Calibri"/>
                <a:cs typeface="Calibri"/>
                <a:sym typeface="Calibri"/>
              </a:rPr>
              <a:t>, matching all lexemes for all tokens.</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R = Integer | identifier | . . .</a:t>
            </a:r>
          </a:p>
          <a:p>
            <a:pPr marL="457200" marR="0" lvl="1" indent="0" algn="l" rtl="0">
              <a:spcBef>
                <a:spcPts val="560"/>
              </a:spcBef>
              <a:spcAft>
                <a:spcPts val="0"/>
              </a:spcAft>
              <a:buClr>
                <a:srgbClr val="0070C0"/>
              </a:buClr>
              <a:buSzPct val="25000"/>
              <a:buFont typeface="Calibri"/>
              <a:buNone/>
            </a:pPr>
            <a:r>
              <a:rPr lang="en-US" sz="2800" b="0" i="0" u="none" strike="noStrike" cap="none">
                <a:solidFill>
                  <a:srgbClr val="0070C0"/>
                </a:solidFill>
                <a:latin typeface="Calibri"/>
                <a:ea typeface="Calibri"/>
                <a:cs typeface="Calibri"/>
                <a:sym typeface="Calibri"/>
              </a:rPr>
              <a:t>        = R</a:t>
            </a:r>
            <a:r>
              <a:rPr lang="en-US" sz="2800" b="0" i="0" u="none" strike="noStrike" cap="none" baseline="-25000">
                <a:solidFill>
                  <a:srgbClr val="0070C0"/>
                </a:solidFill>
                <a:latin typeface="Calibri"/>
                <a:ea typeface="Calibri"/>
                <a:cs typeface="Calibri"/>
                <a:sym typeface="Calibri"/>
              </a:rPr>
              <a:t>1</a:t>
            </a:r>
            <a:r>
              <a:rPr lang="en-US" sz="2800" b="0" i="0" u="none" strike="noStrike" cap="none">
                <a:solidFill>
                  <a:srgbClr val="0070C0"/>
                </a:solidFill>
                <a:latin typeface="Calibri"/>
                <a:ea typeface="Calibri"/>
                <a:cs typeface="Calibri"/>
                <a:sym typeface="Calibri"/>
              </a:rPr>
              <a:t> | R</a:t>
            </a:r>
            <a:r>
              <a:rPr lang="en-US" sz="2800" b="0" i="0" u="none" strike="noStrike" cap="none" baseline="-25000">
                <a:solidFill>
                  <a:srgbClr val="0070C0"/>
                </a:solidFill>
                <a:latin typeface="Calibri"/>
                <a:ea typeface="Calibri"/>
                <a:cs typeface="Calibri"/>
                <a:sym typeface="Calibri"/>
              </a:rPr>
              <a:t>2</a:t>
            </a:r>
            <a:r>
              <a:rPr lang="en-US" sz="2800" b="0" i="0" u="none" strike="noStrike" cap="none">
                <a:solidFill>
                  <a:srgbClr val="0070C0"/>
                </a:solidFill>
                <a:latin typeface="Calibri"/>
                <a:ea typeface="Calibri"/>
                <a:cs typeface="Calibri"/>
                <a:sym typeface="Calibri"/>
              </a:rPr>
              <a:t> | R</a:t>
            </a:r>
            <a:r>
              <a:rPr lang="en-US" sz="2800" b="0" i="0" u="none" strike="noStrike" cap="none" baseline="-25000">
                <a:solidFill>
                  <a:srgbClr val="0070C0"/>
                </a:solidFill>
                <a:latin typeface="Calibri"/>
                <a:ea typeface="Calibri"/>
                <a:cs typeface="Calibri"/>
                <a:sym typeface="Calibri"/>
              </a:rPr>
              <a:t>3</a:t>
            </a:r>
            <a:r>
              <a:rPr lang="en-US" sz="2800" b="0" i="0" u="none" strike="noStrike" cap="none">
                <a:solidFill>
                  <a:srgbClr val="0070C0"/>
                </a:solidFill>
                <a:latin typeface="Calibri"/>
                <a:ea typeface="Calibri"/>
                <a:cs typeface="Calibri"/>
                <a:sym typeface="Calibri"/>
              </a:rPr>
              <a:t> | …</a:t>
            </a:r>
          </a:p>
          <a:p>
            <a:pPr marL="342900" marR="0" lvl="0" indent="-342900" algn="l" rtl="0">
              <a:spcBef>
                <a:spcPts val="640"/>
              </a:spcBef>
              <a:spcAft>
                <a:spcPts val="0"/>
              </a:spcAft>
              <a:buClr>
                <a:schemeClr val="dk1"/>
              </a:buClr>
              <a:buSzPct val="100000"/>
              <a:buFont typeface="Calibri"/>
              <a:buNone/>
            </a:pPr>
            <a:endParaRPr sz="3200" b="0" i="0" u="none" strike="noStrike" cap="none">
              <a:solidFill>
                <a:schemeClr val="dk1"/>
              </a:solidFill>
              <a:latin typeface="Calibri"/>
              <a:ea typeface="Calibri"/>
              <a:cs typeface="Calibri"/>
              <a:sym typeface="Calibri"/>
            </a:endParaRPr>
          </a:p>
        </p:txBody>
      </p:sp>
      <p:sp>
        <p:nvSpPr>
          <p:cNvPr id="414" name="Shape 41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Calibri"/>
                <a:ea typeface="Calibri"/>
                <a:cs typeface="Calibri"/>
                <a:sym typeface="Calibri"/>
              </a:rPr>
              <a:t>30</a:t>
            </a:fld>
            <a:endParaRPr lang="en-US"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1869100"/>
            <a:ext cx="7772400" cy="42270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spcAft>
                <a:spcPts val="0"/>
              </a:spcAft>
              <a:buNone/>
            </a:pPr>
            <a:r>
              <a:rPr lang="en-US"/>
              <a:t>  </a:t>
            </a:r>
          </a:p>
        </p:txBody>
      </p:sp>
      <p:sp>
        <p:nvSpPr>
          <p:cNvPr id="420" name="Shape 420"/>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 </a:t>
            </a:r>
          </a:p>
        </p:txBody>
      </p:sp>
      <p:sp>
        <p:nvSpPr>
          <p:cNvPr id="421" name="Shape 421"/>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lvl="0" rtl="0">
              <a:spcBef>
                <a:spcPts val="0"/>
              </a:spcBef>
              <a:buNone/>
            </a:pPr>
            <a:fld id="{00000000-1234-1234-1234-123412341234}" type="slidenum">
              <a:rPr lang="en-US"/>
              <a:t>31</a:t>
            </a:fld>
            <a:endParaRPr lang="en-US"/>
          </a:p>
        </p:txBody>
      </p:sp>
      <p:sp>
        <p:nvSpPr>
          <p:cNvPr id="422" name="Shape 422"/>
          <p:cNvSpPr txBox="1"/>
          <p:nvPr/>
        </p:nvSpPr>
        <p:spPr>
          <a:xfrm>
            <a:off x="5499598" y="2924950"/>
            <a:ext cx="3320700" cy="954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a:solidFill>
                  <a:srgbClr val="FF0000"/>
                </a:solidFill>
                <a:latin typeface="Calibri"/>
                <a:ea typeface="Calibri"/>
                <a:cs typeface="Calibri"/>
                <a:sym typeface="Calibri"/>
              </a:rPr>
              <a:t>R = R</a:t>
            </a:r>
            <a:r>
              <a:rPr lang="en-US" sz="2800" b="0" i="0" u="none" strike="noStrike" cap="none" baseline="-25000">
                <a:solidFill>
                  <a:srgbClr val="FF0000"/>
                </a:solidFill>
                <a:latin typeface="Calibri"/>
                <a:ea typeface="Calibri"/>
                <a:cs typeface="Calibri"/>
                <a:sym typeface="Calibri"/>
              </a:rPr>
              <a:t>1</a:t>
            </a:r>
            <a:r>
              <a:rPr lang="en-US" sz="2800" b="0" i="0" u="none" strike="noStrike" cap="none">
                <a:solidFill>
                  <a:srgbClr val="FF0000"/>
                </a:solidFill>
                <a:latin typeface="Calibri"/>
                <a:ea typeface="Calibri"/>
                <a:cs typeface="Calibri"/>
                <a:sym typeface="Calibri"/>
              </a:rPr>
              <a:t> | R</a:t>
            </a:r>
            <a:r>
              <a:rPr lang="en-US" sz="2800" b="0" i="0" u="none" strike="noStrike" cap="none" baseline="-25000">
                <a:solidFill>
                  <a:srgbClr val="FF0000"/>
                </a:solidFill>
                <a:latin typeface="Calibri"/>
                <a:ea typeface="Calibri"/>
                <a:cs typeface="Calibri"/>
                <a:sym typeface="Calibri"/>
              </a:rPr>
              <a:t>2</a:t>
            </a:r>
            <a:r>
              <a:rPr lang="en-US" sz="2800" b="0" i="0" u="none" strike="noStrike" cap="none">
                <a:solidFill>
                  <a:srgbClr val="FF0000"/>
                </a:solidFill>
                <a:latin typeface="Calibri"/>
                <a:ea typeface="Calibri"/>
                <a:cs typeface="Calibri"/>
                <a:sym typeface="Calibri"/>
              </a:rPr>
              <a:t> | . . . | R</a:t>
            </a:r>
            <a:r>
              <a:rPr lang="en-US" sz="2800" b="0" i="0" u="none" strike="noStrike" cap="none" baseline="-25000">
                <a:solidFill>
                  <a:srgbClr val="FF0000"/>
                </a:solidFill>
                <a:latin typeface="Calibri"/>
                <a:ea typeface="Calibri"/>
                <a:cs typeface="Calibri"/>
                <a:sym typeface="Calibri"/>
              </a:rPr>
              <a:t>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 </a:t>
            </a:r>
          </a:p>
        </p:txBody>
      </p:sp>
      <p:sp>
        <p:nvSpPr>
          <p:cNvPr id="428" name="Shape 428"/>
          <p:cNvSpPr txBox="1">
            <a:spLocks noGrp="1"/>
          </p:cNvSpPr>
          <p:nvPr>
            <p:ph type="body" idx="1"/>
          </p:nvPr>
        </p:nvSpPr>
        <p:spPr>
          <a:xfrm>
            <a:off x="685800" y="1981200"/>
            <a:ext cx="7772400" cy="4114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latin typeface="Calibri"/>
                <a:ea typeface="Calibri"/>
                <a:cs typeface="Calibri"/>
                <a:sym typeface="Calibri"/>
              </a:rPr>
              <a:t> </a:t>
            </a:r>
          </a:p>
        </p:txBody>
      </p:sp>
      <p:sp>
        <p:nvSpPr>
          <p:cNvPr id="429" name="Shape 429"/>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32</a:t>
            </a:fld>
            <a:endParaRPr lang="en-US" sz="1400">
              <a:solidFill>
                <a:schemeClr val="dk1"/>
              </a:solidFill>
              <a:latin typeface="Calibri"/>
              <a:ea typeface="Calibri"/>
              <a:cs typeface="Calibri"/>
              <a:sym typeface="Calibri"/>
            </a:endParaRPr>
          </a:p>
        </p:txBody>
      </p:sp>
      <p:sp>
        <p:nvSpPr>
          <p:cNvPr id="430" name="Shape 430"/>
          <p:cNvSpPr txBox="1"/>
          <p:nvPr/>
        </p:nvSpPr>
        <p:spPr>
          <a:xfrm>
            <a:off x="5580112" y="3933055"/>
            <a:ext cx="1512299"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b="1">
                <a:solidFill>
                  <a:srgbClr val="FF0000"/>
                </a:solidFill>
                <a:latin typeface="Calibri"/>
                <a:ea typeface="Calibri"/>
                <a:cs typeface="Calibri"/>
                <a:sym typeface="Calibri"/>
              </a:rPr>
              <a:t>==</a:t>
            </a:r>
          </a:p>
        </p:txBody>
      </p:sp>
      <p:sp>
        <p:nvSpPr>
          <p:cNvPr id="431" name="Shape 431"/>
          <p:cNvSpPr txBox="1"/>
          <p:nvPr/>
        </p:nvSpPr>
        <p:spPr>
          <a:xfrm>
            <a:off x="4370626" y="4827898"/>
            <a:ext cx="1482900" cy="461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Calibri"/>
                <a:ea typeface="Calibri"/>
                <a:cs typeface="Calibri"/>
                <a:sym typeface="Calibri"/>
              </a:rPr>
              <a:t>T_ASSIGN</a:t>
            </a:r>
          </a:p>
        </p:txBody>
      </p:sp>
      <p:sp>
        <p:nvSpPr>
          <p:cNvPr id="432" name="Shape 432"/>
          <p:cNvSpPr txBox="1"/>
          <p:nvPr/>
        </p:nvSpPr>
        <p:spPr>
          <a:xfrm>
            <a:off x="6444207" y="4797151"/>
            <a:ext cx="11520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Calibri"/>
                <a:ea typeface="Calibri"/>
                <a:cs typeface="Calibri"/>
                <a:sym typeface="Calibri"/>
              </a:rPr>
              <a:t>T_EQ</a:t>
            </a:r>
          </a:p>
        </p:txBody>
      </p:sp>
      <p:sp>
        <p:nvSpPr>
          <p:cNvPr id="433" name="Shape 433"/>
          <p:cNvSpPr/>
          <p:nvPr/>
        </p:nvSpPr>
        <p:spPr>
          <a:xfrm>
            <a:off x="4985944" y="3140967"/>
            <a:ext cx="34310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1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2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3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4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5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6 </a:t>
            </a:r>
            <a:r>
              <a:rPr lang="en-US" sz="3200">
                <a:solidFill>
                  <a:srgbClr val="0070C0"/>
                </a:solidFill>
                <a:latin typeface="Calibri"/>
                <a:ea typeface="Calibri"/>
                <a:cs typeface="Calibri"/>
                <a:sym typeface="Calibri"/>
              </a:rPr>
              <a:t>x</a:t>
            </a:r>
            <a:r>
              <a:rPr lang="en-US" sz="3200" baseline="-25000">
                <a:solidFill>
                  <a:srgbClr val="0070C0"/>
                </a:solidFill>
                <a:latin typeface="Calibri"/>
                <a:ea typeface="Calibri"/>
                <a:cs typeface="Calibri"/>
                <a:sym typeface="Calibri"/>
              </a:rPr>
              <a:t>7</a:t>
            </a:r>
            <a:r>
              <a:rPr lang="en-US" sz="3200">
                <a:solidFill>
                  <a:srgbClr val="0070C0"/>
                </a:solidFill>
                <a:latin typeface="Calibri"/>
                <a:ea typeface="Calibri"/>
                <a:cs typeface="Calibri"/>
                <a:sym typeface="Calibri"/>
              </a:rPr>
              <a:t> . . .</a:t>
            </a:r>
          </a:p>
        </p:txBody>
      </p:sp>
      <p:sp>
        <p:nvSpPr>
          <p:cNvPr id="434" name="Shape 434"/>
          <p:cNvSpPr/>
          <p:nvPr/>
        </p:nvSpPr>
        <p:spPr>
          <a:xfrm rot="5400000">
            <a:off x="5605039" y="2690967"/>
            <a:ext cx="144000" cy="1044000"/>
          </a:xfrm>
          <a:prstGeom prst="leftBracket">
            <a:avLst>
              <a:gd name="adj" fmla="val 8333"/>
            </a:avLst>
          </a:prstGeom>
          <a:noFill/>
          <a:ln w="2857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a:solidFill>
                <a:schemeClr val="dk1"/>
              </a:solidFill>
              <a:latin typeface="Calibri"/>
              <a:ea typeface="Calibri"/>
              <a:cs typeface="Calibri"/>
              <a:sym typeface="Calibri"/>
            </a:endParaRPr>
          </a:p>
        </p:txBody>
      </p:sp>
      <p:sp>
        <p:nvSpPr>
          <p:cNvPr id="435" name="Shape 435"/>
          <p:cNvSpPr/>
          <p:nvPr/>
        </p:nvSpPr>
        <p:spPr>
          <a:xfrm rot="-5400000">
            <a:off x="5832214" y="2960889"/>
            <a:ext cx="144000" cy="1512300"/>
          </a:xfrm>
          <a:prstGeom prst="leftBracket">
            <a:avLst>
              <a:gd name="adj" fmla="val 8333"/>
            </a:avLst>
          </a:prstGeom>
          <a:noFill/>
          <a:ln w="2857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a:solidFill>
                <a:schemeClr val="dk1"/>
              </a:solidFill>
              <a:latin typeface="Calibri"/>
              <a:ea typeface="Calibri"/>
              <a:cs typeface="Calibri"/>
              <a:sym typeface="Calibri"/>
            </a:endParaRPr>
          </a:p>
        </p:txBody>
      </p:sp>
      <p:sp>
        <p:nvSpPr>
          <p:cNvPr id="436" name="Shape 436"/>
          <p:cNvSpPr txBox="1"/>
          <p:nvPr/>
        </p:nvSpPr>
        <p:spPr>
          <a:xfrm>
            <a:off x="1475655" y="5085183"/>
            <a:ext cx="2304300" cy="461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Calibri"/>
                <a:ea typeface="Calibri"/>
                <a:cs typeface="Calibri"/>
                <a:sym typeface="Calibri"/>
              </a:rPr>
              <a:t>Maximal Munch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 </a:t>
            </a:r>
          </a:p>
        </p:txBody>
      </p:sp>
      <p:sp>
        <p:nvSpPr>
          <p:cNvPr id="442" name="Shape 442"/>
          <p:cNvSpPr txBox="1">
            <a:spLocks noGrp="1"/>
          </p:cNvSpPr>
          <p:nvPr>
            <p:ph type="body" idx="1"/>
          </p:nvPr>
        </p:nvSpPr>
        <p:spPr>
          <a:xfrm>
            <a:off x="685800" y="1981200"/>
            <a:ext cx="8189400" cy="4114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latin typeface="Calibri"/>
                <a:ea typeface="Calibri"/>
                <a:cs typeface="Calibri"/>
                <a:sym typeface="Calibri"/>
              </a:rPr>
              <a:t> </a:t>
            </a:r>
          </a:p>
        </p:txBody>
      </p:sp>
      <p:sp>
        <p:nvSpPr>
          <p:cNvPr id="443" name="Shape 44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33</a:t>
            </a:fld>
            <a:endParaRPr lang="en-US" sz="1400">
              <a:solidFill>
                <a:schemeClr val="dk1"/>
              </a:solidFill>
              <a:latin typeface="Calibri"/>
              <a:ea typeface="Calibri"/>
              <a:cs typeface="Calibri"/>
              <a:sym typeface="Calibri"/>
            </a:endParaRPr>
          </a:p>
        </p:txBody>
      </p:sp>
      <p:sp>
        <p:nvSpPr>
          <p:cNvPr id="444" name="Shape 444"/>
          <p:cNvSpPr txBox="1"/>
          <p:nvPr/>
        </p:nvSpPr>
        <p:spPr>
          <a:xfrm>
            <a:off x="4644007" y="2924943"/>
            <a:ext cx="34563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FF0000"/>
                </a:solidFill>
                <a:latin typeface="Calibri"/>
                <a:ea typeface="Calibri"/>
                <a:cs typeface="Calibri"/>
                <a:sym typeface="Calibri"/>
              </a:rPr>
              <a:t>R = R</a:t>
            </a:r>
            <a:r>
              <a:rPr lang="en-US" sz="2800" baseline="-25000">
                <a:solidFill>
                  <a:srgbClr val="FF0000"/>
                </a:solidFill>
                <a:latin typeface="Calibri"/>
                <a:ea typeface="Calibri"/>
                <a:cs typeface="Calibri"/>
                <a:sym typeface="Calibri"/>
              </a:rPr>
              <a:t>1</a:t>
            </a:r>
            <a:r>
              <a:rPr lang="en-US" sz="2800">
                <a:solidFill>
                  <a:srgbClr val="FF0000"/>
                </a:solidFill>
                <a:latin typeface="Calibri"/>
                <a:ea typeface="Calibri"/>
                <a:cs typeface="Calibri"/>
                <a:sym typeface="Calibri"/>
              </a:rPr>
              <a:t> | R</a:t>
            </a:r>
            <a:r>
              <a:rPr lang="en-US" sz="2800" baseline="-25000">
                <a:solidFill>
                  <a:srgbClr val="FF0000"/>
                </a:solidFill>
                <a:latin typeface="Calibri"/>
                <a:ea typeface="Calibri"/>
                <a:cs typeface="Calibri"/>
                <a:sym typeface="Calibri"/>
              </a:rPr>
              <a:t>2</a:t>
            </a:r>
            <a:r>
              <a:rPr lang="en-US" sz="2800">
                <a:solidFill>
                  <a:srgbClr val="FF0000"/>
                </a:solidFill>
                <a:latin typeface="Calibri"/>
                <a:ea typeface="Calibri"/>
                <a:cs typeface="Calibri"/>
                <a:sym typeface="Calibri"/>
              </a:rPr>
              <a:t> | . . . | R</a:t>
            </a:r>
            <a:r>
              <a:rPr lang="en-US" sz="2800" baseline="-25000">
                <a:solidFill>
                  <a:srgbClr val="FF0000"/>
                </a:solidFill>
                <a:latin typeface="Calibri"/>
                <a:ea typeface="Calibri"/>
                <a:cs typeface="Calibri"/>
                <a:sym typeface="Calibri"/>
              </a:rPr>
              <a:t>n</a:t>
            </a:r>
          </a:p>
        </p:txBody>
      </p:sp>
      <p:sp>
        <p:nvSpPr>
          <p:cNvPr id="445" name="Shape 445"/>
          <p:cNvSpPr txBox="1"/>
          <p:nvPr/>
        </p:nvSpPr>
        <p:spPr>
          <a:xfrm>
            <a:off x="4355976" y="3841883"/>
            <a:ext cx="3024299"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FF0000"/>
                </a:solidFill>
                <a:latin typeface="Calibri"/>
                <a:ea typeface="Calibri"/>
                <a:cs typeface="Calibri"/>
                <a:sym typeface="Calibri"/>
              </a:rPr>
              <a:t>IF = if</a:t>
            </a:r>
          </a:p>
        </p:txBody>
      </p:sp>
      <p:sp>
        <p:nvSpPr>
          <p:cNvPr id="446" name="Shape 446"/>
          <p:cNvSpPr txBox="1"/>
          <p:nvPr/>
        </p:nvSpPr>
        <p:spPr>
          <a:xfrm>
            <a:off x="4355976" y="4273932"/>
            <a:ext cx="5256599"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FF0000"/>
                </a:solidFill>
                <a:latin typeface="Calibri"/>
                <a:ea typeface="Calibri"/>
                <a:cs typeface="Calibri"/>
                <a:sym typeface="Calibri"/>
              </a:rPr>
              <a:t>identifier = letter(letter|digit)*</a:t>
            </a:r>
          </a:p>
        </p:txBody>
      </p:sp>
      <p:sp>
        <p:nvSpPr>
          <p:cNvPr id="447" name="Shape 447"/>
          <p:cNvSpPr txBox="1"/>
          <p:nvPr/>
        </p:nvSpPr>
        <p:spPr>
          <a:xfrm>
            <a:off x="2339751" y="4725144"/>
            <a:ext cx="1295999"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0070C0"/>
                </a:solidFill>
                <a:latin typeface="Calibri"/>
                <a:ea typeface="Calibri"/>
                <a:cs typeface="Calibri"/>
                <a:sym typeface="Calibri"/>
              </a:rPr>
              <a:t>L(IF)</a:t>
            </a:r>
          </a:p>
        </p:txBody>
      </p:sp>
      <p:sp>
        <p:nvSpPr>
          <p:cNvPr id="448" name="Shape 448"/>
          <p:cNvSpPr txBox="1"/>
          <p:nvPr/>
        </p:nvSpPr>
        <p:spPr>
          <a:xfrm>
            <a:off x="2339751" y="5282044"/>
            <a:ext cx="33123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rgbClr val="0070C0"/>
                </a:solidFill>
                <a:latin typeface="Calibri"/>
                <a:ea typeface="Calibri"/>
                <a:cs typeface="Calibri"/>
                <a:sym typeface="Calibri"/>
              </a:rPr>
              <a:t>L(Identifier)</a:t>
            </a:r>
          </a:p>
        </p:txBody>
      </p:sp>
      <p:sp>
        <p:nvSpPr>
          <p:cNvPr id="449" name="Shape 449"/>
          <p:cNvSpPr txBox="1"/>
          <p:nvPr/>
        </p:nvSpPr>
        <p:spPr>
          <a:xfrm>
            <a:off x="4932039" y="1916832"/>
            <a:ext cx="3492000" cy="831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00B050"/>
                </a:solidFill>
                <a:latin typeface="Calibri"/>
                <a:ea typeface="Calibri"/>
                <a:cs typeface="Calibri"/>
                <a:sym typeface="Calibri"/>
              </a:rPr>
              <a:t>Choose the one listed first!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Lexical Analyzer</a:t>
            </a:r>
          </a:p>
        </p:txBody>
      </p:sp>
      <p:sp>
        <p:nvSpPr>
          <p:cNvPr id="455" name="Shape 455"/>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What if no rule matches?</a:t>
            </a:r>
          </a:p>
          <a:p>
            <a:pPr marL="342900" marR="0" lvl="0" indent="-342900" algn="l" rtl="0">
              <a:spcBef>
                <a:spcPts val="640"/>
              </a:spcBef>
              <a:spcAft>
                <a:spcPts val="0"/>
              </a:spcAft>
              <a:buClr>
                <a:schemeClr val="dk1"/>
              </a:buClr>
              <a:buSzPct val="100000"/>
              <a:buFont typeface="Calibri"/>
              <a:buNone/>
            </a:pPr>
            <a:endParaRPr sz="3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SzPct val="25000"/>
              <a:buFont typeface="Calibri"/>
              <a:buNone/>
            </a:pPr>
            <a:r>
              <a:rPr lang="en-US" sz="3200" b="0" i="0" u="none" strike="noStrike" cap="none">
                <a:solidFill>
                  <a:schemeClr val="dk1"/>
                </a:solidFill>
                <a:latin typeface="Calibri"/>
                <a:ea typeface="Calibri"/>
                <a:cs typeface="Calibri"/>
                <a:sym typeface="Calibri"/>
              </a:rPr>
              <a:t>            </a:t>
            </a:r>
            <a:r>
              <a:rPr lang="en-US" sz="3200" b="0" i="0" u="none" strike="noStrike" cap="none">
                <a:solidFill>
                  <a:srgbClr val="0070C0"/>
                </a:solidFill>
                <a:latin typeface="Calibri"/>
                <a:ea typeface="Calibri"/>
                <a:cs typeface="Calibri"/>
                <a:sym typeface="Calibri"/>
              </a:rPr>
              <a:t>x</a:t>
            </a:r>
            <a:r>
              <a:rPr lang="en-US" sz="3200" b="0" i="0" u="none" strike="noStrike" cap="none" baseline="-25000">
                <a:solidFill>
                  <a:srgbClr val="0070C0"/>
                </a:solidFill>
                <a:latin typeface="Calibri"/>
                <a:ea typeface="Calibri"/>
                <a:cs typeface="Calibri"/>
                <a:sym typeface="Calibri"/>
              </a:rPr>
              <a:t>1</a:t>
            </a:r>
            <a:r>
              <a:rPr lang="en-US" sz="3200" b="0" i="0" u="none" strike="noStrike" cap="none">
                <a:solidFill>
                  <a:srgbClr val="0070C0"/>
                </a:solidFill>
                <a:latin typeface="Calibri"/>
                <a:ea typeface="Calibri"/>
                <a:cs typeface="Calibri"/>
                <a:sym typeface="Calibri"/>
              </a:rPr>
              <a:t>…x</a:t>
            </a:r>
            <a:r>
              <a:rPr lang="en-US" sz="3200" b="0" i="0" u="none" strike="noStrike" cap="none" baseline="-25000">
                <a:solidFill>
                  <a:srgbClr val="0070C0"/>
                </a:solidFill>
                <a:latin typeface="Calibri"/>
                <a:ea typeface="Calibri"/>
                <a:cs typeface="Calibri"/>
                <a:sym typeface="Calibri"/>
              </a:rPr>
              <a:t>i</a:t>
            </a:r>
            <a:r>
              <a:rPr lang="en-US" sz="3200" b="0" i="0" u="none" strike="noStrike" cap="none">
                <a:solidFill>
                  <a:srgbClr val="0070C0"/>
                </a:solidFill>
                <a:latin typeface="Calibri"/>
                <a:ea typeface="Calibri"/>
                <a:cs typeface="Calibri"/>
                <a:sym typeface="Calibri"/>
              </a:rPr>
              <a:t>  </a:t>
            </a:r>
            <a:r>
              <a:rPr lang="en-US">
                <a:solidFill>
                  <a:srgbClr val="0070C0"/>
                </a:solidFill>
              </a:rPr>
              <a:t>∉</a:t>
            </a:r>
            <a:r>
              <a:rPr lang="en-US" sz="3200" b="0" i="0" u="none" strike="noStrike" cap="none">
                <a:solidFill>
                  <a:srgbClr val="0070C0"/>
                </a:solidFill>
                <a:latin typeface="Calibri"/>
                <a:ea typeface="Calibri"/>
                <a:cs typeface="Calibri"/>
                <a:sym typeface="Calibri"/>
              </a:rPr>
              <a:t> </a:t>
            </a:r>
            <a:r>
              <a:rPr lang="en-US">
                <a:solidFill>
                  <a:srgbClr val="0070C0"/>
                </a:solidFill>
              </a:rPr>
              <a:t> </a:t>
            </a:r>
            <a:r>
              <a:rPr lang="en-US" sz="3200" b="0" i="0" u="none" strike="noStrike" cap="none">
                <a:solidFill>
                  <a:srgbClr val="0070C0"/>
                </a:solidFill>
                <a:latin typeface="Calibri"/>
                <a:ea typeface="Calibri"/>
                <a:cs typeface="Calibri"/>
                <a:sym typeface="Calibri"/>
              </a:rPr>
              <a:t>L(R)</a:t>
            </a:r>
          </a:p>
          <a:p>
            <a:pPr marL="0" marR="0" lvl="0" indent="0" algn="l" rtl="0">
              <a:spcBef>
                <a:spcPts val="640"/>
              </a:spcBef>
              <a:spcAft>
                <a:spcPts val="0"/>
              </a:spcAft>
              <a:buClr>
                <a:schemeClr val="dk1"/>
              </a:buClr>
              <a:buSzPct val="25000"/>
              <a:buFont typeface="Calibri"/>
              <a:buNone/>
            </a:pPr>
            <a:endParaRPr sz="3200" b="0" i="0" u="none" strike="noStrike" cap="none">
              <a:solidFill>
                <a:srgbClr val="0070C0"/>
              </a:solidFill>
              <a:latin typeface="Calibri"/>
              <a:ea typeface="Calibri"/>
              <a:cs typeface="Calibri"/>
              <a:sym typeface="Calibri"/>
            </a:endParaRPr>
          </a:p>
          <a:p>
            <a:pPr marL="0" marR="0" lvl="0" indent="0" algn="l" rtl="0">
              <a:spcBef>
                <a:spcPts val="640"/>
              </a:spcBef>
              <a:spcAft>
                <a:spcPts val="0"/>
              </a:spcAft>
              <a:buClr>
                <a:srgbClr val="0070C0"/>
              </a:buClr>
              <a:buSzPct val="25000"/>
              <a:buFont typeface="Calibri"/>
              <a:buNone/>
            </a:pPr>
            <a:r>
              <a:rPr lang="en-US" sz="3200" b="0" i="0" u="none" strike="noStrike" cap="none">
                <a:solidFill>
                  <a:srgbClr val="0070C0"/>
                </a:solidFill>
                <a:latin typeface="Calibri"/>
                <a:ea typeface="Calibri"/>
                <a:cs typeface="Calibri"/>
                <a:sym typeface="Calibri"/>
              </a:rPr>
              <a:t>	Error = all strings not in spec</a:t>
            </a:r>
            <a:r>
              <a:rPr lang="en-US">
                <a:solidFill>
                  <a:srgbClr val="0070C0"/>
                </a:solidFill>
              </a:rPr>
              <a:t>ification</a:t>
            </a:r>
            <a:r>
              <a:rPr lang="en-US" sz="3200" b="0" i="0" u="none" strike="noStrike" cap="none">
                <a:solidFill>
                  <a:srgbClr val="0070C0"/>
                </a:solidFill>
                <a:latin typeface="Calibri"/>
                <a:ea typeface="Calibri"/>
                <a:cs typeface="Calibri"/>
                <a:sym typeface="Calibri"/>
              </a:rPr>
              <a:t> </a:t>
            </a:r>
          </a:p>
        </p:txBody>
      </p:sp>
      <p:sp>
        <p:nvSpPr>
          <p:cNvPr id="456" name="Shape 456"/>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34</a:t>
            </a:fld>
            <a:endParaRPr lang="en-US" sz="1400">
              <a:solidFill>
                <a:schemeClr val="dk1"/>
              </a:solidFill>
              <a:latin typeface="Calibri"/>
              <a:ea typeface="Calibri"/>
              <a:cs typeface="Calibri"/>
              <a:sym typeface="Calibri"/>
            </a:endParaRPr>
          </a:p>
        </p:txBody>
      </p:sp>
      <p:sp>
        <p:nvSpPr>
          <p:cNvPr id="457" name="Shape 457"/>
          <p:cNvSpPr txBox="1"/>
          <p:nvPr/>
        </p:nvSpPr>
        <p:spPr>
          <a:xfrm>
            <a:off x="2411759" y="5118282"/>
            <a:ext cx="3492000" cy="4617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00B050"/>
                </a:solidFill>
                <a:latin typeface="Calibri"/>
                <a:ea typeface="Calibri"/>
                <a:cs typeface="Calibri"/>
                <a:sym typeface="Calibri"/>
              </a:rPr>
              <a:t>Put it last in priority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Regexps in Lexical Analysis</a:t>
            </a:r>
          </a:p>
        </p:txBody>
      </p:sp>
      <p:sp>
        <p:nvSpPr>
          <p:cNvPr id="463" name="Shape 463"/>
          <p:cNvSpPr txBox="1">
            <a:spLocks noGrp="1"/>
          </p:cNvSpPr>
          <p:nvPr>
            <p:ph type="body" idx="1"/>
          </p:nvPr>
        </p:nvSpPr>
        <p:spPr>
          <a:xfrm>
            <a:off x="685800" y="1700798"/>
            <a:ext cx="7772400" cy="48690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Regular expressions are a concise notation for string patterns</a:t>
            </a:r>
          </a:p>
          <a:p>
            <a:pPr marL="342900" marR="0" lvl="0" indent="-342900" algn="l" rtl="0">
              <a:spcBef>
                <a:spcPts val="64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Use in lexical analysis requires small extensions</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Resolve ambiguities</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Handle errors</a:t>
            </a:r>
          </a:p>
          <a:p>
            <a:pPr marL="342900" marR="0" lvl="0" indent="-342900" algn="l" rtl="0">
              <a:spcBef>
                <a:spcPts val="64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Good Algorithm known</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Require only single pass over the input</a:t>
            </a:r>
          </a:p>
          <a:p>
            <a:pPr marL="742950" marR="0" lvl="1" indent="-285750" algn="l" rtl="0">
              <a:spcBef>
                <a:spcPts val="560"/>
              </a:spcBef>
              <a:spcAft>
                <a:spcPts val="0"/>
              </a:spcAft>
              <a:buClr>
                <a:srgbClr val="0070C0"/>
              </a:buClr>
              <a:buSzPct val="100000"/>
              <a:buFont typeface="Calibri"/>
              <a:buChar char="–"/>
            </a:pPr>
            <a:r>
              <a:rPr lang="en-US" sz="2800" b="0" i="0" u="none" strike="noStrike" cap="none">
                <a:solidFill>
                  <a:srgbClr val="0070C0"/>
                </a:solidFill>
                <a:latin typeface="Calibri"/>
                <a:ea typeface="Calibri"/>
                <a:cs typeface="Calibri"/>
                <a:sym typeface="Calibri"/>
              </a:rPr>
              <a:t>Few operations  per character (lookup table)</a:t>
            </a:r>
          </a:p>
        </p:txBody>
      </p:sp>
      <p:sp>
        <p:nvSpPr>
          <p:cNvPr id="464" name="Shape 464"/>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35</a:t>
            </a:fld>
            <a:endParaRPr lang="en-US"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 Definition</a:t>
            </a:r>
          </a:p>
        </p:txBody>
      </p:sp>
      <p:sp>
        <p:nvSpPr>
          <p:cNvPr id="171" name="Shape 171"/>
          <p:cNvSpPr txBox="1">
            <a:spLocks noGrp="1"/>
          </p:cNvSpPr>
          <p:nvPr>
            <p:ph type="body" idx="1"/>
          </p:nvPr>
        </p:nvSpPr>
        <p:spPr>
          <a:xfrm>
            <a:off x="685800" y="1981200"/>
            <a:ext cx="7772400" cy="45867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Meaning function L maps syntax to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L(</a:t>
            </a:r>
            <a:r>
              <a:rPr lang="en-US"/>
              <a:t>r</a:t>
            </a:r>
            <a:r>
              <a:rPr lang="en-US" sz="2800" b="0" i="0" u="none" strike="noStrike" cap="none">
                <a:solidFill>
                  <a:schemeClr val="dk1"/>
                </a:solidFill>
                <a:latin typeface="Calibri"/>
                <a:ea typeface="Calibri"/>
                <a:cs typeface="Calibri"/>
                <a:sym typeface="Calibri"/>
              </a:rPr>
              <a:t>) = Meaning of regexp r (a regular language)</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L(a*) = {ε, a, aa, aaa, …}</a:t>
            </a:r>
          </a:p>
          <a:p>
            <a:pPr marL="742950" marR="0" lvl="1" indent="-285750" algn="l" rtl="0">
              <a:lnSpc>
                <a:spcPct val="90000"/>
              </a:lnSpc>
              <a:spcBef>
                <a:spcPts val="560"/>
              </a:spcBef>
              <a:spcAft>
                <a:spcPts val="0"/>
              </a:spcAft>
              <a:buClr>
                <a:schemeClr val="dk1"/>
              </a:buClr>
              <a:buSzPct val="100000"/>
              <a:buFont typeface="Calibri"/>
              <a:buChar char="–"/>
            </a:pPr>
            <a:r>
              <a:rPr lang="en-US"/>
              <a:t>L(𝜖)    = {‘’}</a:t>
            </a:r>
          </a:p>
          <a:p>
            <a:pPr marL="742950" marR="0" lvl="1" indent="-285750" algn="l" rtl="0">
              <a:lnSpc>
                <a:spcPct val="90000"/>
              </a:lnSpc>
              <a:spcBef>
                <a:spcPts val="560"/>
              </a:spcBef>
              <a:spcAft>
                <a:spcPts val="0"/>
              </a:spcAft>
              <a:buClr>
                <a:schemeClr val="dk1"/>
              </a:buClr>
              <a:buSzPct val="100000"/>
              <a:buFont typeface="Calibri"/>
              <a:buChar char="–"/>
            </a:pPr>
            <a:r>
              <a:rPr lang="en-US"/>
              <a:t>L(c)    = {c}</a:t>
            </a:r>
          </a:p>
          <a:p>
            <a:pPr marL="742950" marR="0" lvl="1" indent="-285750" algn="l" rtl="0">
              <a:lnSpc>
                <a:spcPct val="90000"/>
              </a:lnSpc>
              <a:spcBef>
                <a:spcPts val="560"/>
              </a:spcBef>
              <a:spcAft>
                <a:spcPts val="0"/>
              </a:spcAft>
              <a:buClr>
                <a:schemeClr val="dk1"/>
              </a:buClr>
              <a:buSzPct val="100000"/>
              <a:buFont typeface="Calibri"/>
              <a:buChar char="–"/>
            </a:pPr>
            <a:r>
              <a:rPr lang="en-US"/>
              <a:t>L(A|B) = L(A) ⋃ L(B)</a:t>
            </a:r>
          </a:p>
          <a:p>
            <a:pPr marL="742950" marR="0" lvl="1" indent="-285750" algn="l" rtl="0">
              <a:lnSpc>
                <a:spcPct val="90000"/>
              </a:lnSpc>
              <a:spcBef>
                <a:spcPts val="560"/>
              </a:spcBef>
              <a:spcAft>
                <a:spcPts val="0"/>
              </a:spcAft>
              <a:buClr>
                <a:schemeClr val="dk1"/>
              </a:buClr>
              <a:buSzPct val="100000"/>
              <a:buFont typeface="Calibri"/>
              <a:buChar char="–"/>
            </a:pPr>
            <a:r>
              <a:rPr lang="en-US"/>
              <a:t>L(AB)   = { ab | a ∈ L(A) and b ∈ L(B) }</a:t>
            </a:r>
          </a:p>
          <a:p>
            <a:pPr marL="742950" marR="0" lvl="1" indent="-285750" algn="l" rtl="0">
              <a:lnSpc>
                <a:spcPct val="90000"/>
              </a:lnSpc>
              <a:spcBef>
                <a:spcPts val="560"/>
              </a:spcBef>
              <a:spcAft>
                <a:spcPts val="0"/>
              </a:spcAft>
              <a:buClr>
                <a:schemeClr val="dk1"/>
              </a:buClr>
              <a:buSzPct val="100000"/>
              <a:buFont typeface="Calibri"/>
              <a:buChar char="–"/>
            </a:pPr>
            <a:r>
              <a:rPr lang="en-US"/>
              <a:t>L(A</a:t>
            </a:r>
            <a:r>
              <a:rPr lang="en-US" baseline="30000"/>
              <a:t>2</a:t>
            </a:r>
            <a:r>
              <a:rPr lang="en-US"/>
              <a:t>)   = { xy | x ∈ L(A) and y ∈ L(A) }</a:t>
            </a:r>
          </a:p>
          <a:p>
            <a:pPr marL="742950" marR="0" lvl="1" indent="-285750" algn="l" rtl="0">
              <a:lnSpc>
                <a:spcPct val="90000"/>
              </a:lnSpc>
              <a:spcBef>
                <a:spcPts val="560"/>
              </a:spcBef>
              <a:spcAft>
                <a:spcPts val="0"/>
              </a:spcAft>
              <a:buClr>
                <a:schemeClr val="dk1"/>
              </a:buClr>
              <a:buSzPct val="100000"/>
              <a:buFont typeface="Calibri"/>
              <a:buChar char="–"/>
            </a:pPr>
            <a:r>
              <a:rPr lang="en-US"/>
              <a:t>L(A*)   = L(A</a:t>
            </a:r>
            <a:r>
              <a:rPr lang="en-US" baseline="30000"/>
              <a:t>0</a:t>
            </a:r>
            <a:r>
              <a:rPr lang="en-US"/>
              <a:t>) ⋃ L(A</a:t>
            </a:r>
            <a:r>
              <a:rPr lang="en-US" baseline="30000"/>
              <a:t>1</a:t>
            </a:r>
            <a:r>
              <a:rPr lang="en-US"/>
              <a:t>) ⋃ L(A</a:t>
            </a:r>
            <a:r>
              <a:rPr lang="en-US" baseline="30000"/>
              <a:t>2</a:t>
            </a:r>
            <a:r>
              <a:rPr lang="en-US"/>
              <a:t>) ⋃ L(A</a:t>
            </a:r>
            <a:r>
              <a:rPr lang="en-US" baseline="30000"/>
              <a:t>3</a:t>
            </a:r>
            <a:r>
              <a:rPr lang="en-US"/>
              <a:t>) ...</a:t>
            </a:r>
          </a:p>
        </p:txBody>
      </p:sp>
      <p:sp>
        <p:nvSpPr>
          <p:cNvPr id="172" name="Shape 17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4</a:t>
            </a:fld>
            <a:endParaRPr lang="en-US"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a:t>
            </a:r>
          </a:p>
        </p:txBody>
      </p:sp>
      <p:sp>
        <p:nvSpPr>
          <p:cNvPr id="179" name="Shape 179"/>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Why use meaning function?</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Make clear what is syntax and what is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Allow us to consider notation as a separate issue</a:t>
            </a:r>
          </a:p>
        </p:txBody>
      </p:sp>
      <p:sp>
        <p:nvSpPr>
          <p:cNvPr id="180" name="Shape 180"/>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5</a:t>
            </a:fld>
            <a:endParaRPr lang="en-US"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2"/>
                </a:solidFill>
                <a:latin typeface="Calibri"/>
                <a:ea typeface="Calibri"/>
                <a:cs typeface="Calibri"/>
                <a:sym typeface="Calibri"/>
              </a:rPr>
              <a:t>Regular Expressions</a:t>
            </a:r>
          </a:p>
        </p:txBody>
      </p:sp>
      <p:sp>
        <p:nvSpPr>
          <p:cNvPr id="187" name="Shape 187"/>
          <p:cNvSpPr txBox="1">
            <a:spLocks noGrp="1"/>
          </p:cNvSpPr>
          <p:nvPr>
            <p:ph type="body" idx="1"/>
          </p:nvPr>
        </p:nvSpPr>
        <p:spPr>
          <a:xfrm>
            <a:off x="685800" y="1981200"/>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Calibri"/>
              <a:buChar char="•"/>
            </a:pPr>
            <a:r>
              <a:rPr lang="en-US" sz="3200" b="0" i="0" u="none" strike="noStrike" cap="none">
                <a:solidFill>
                  <a:schemeClr val="dk1"/>
                </a:solidFill>
                <a:latin typeface="Calibri"/>
                <a:ea typeface="Calibri"/>
                <a:cs typeface="Calibri"/>
                <a:sym typeface="Calibri"/>
              </a:rPr>
              <a:t>Why use meaning function?</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Make clear what is syntax and what is semantics</a:t>
            </a:r>
          </a:p>
          <a:p>
            <a:pPr marL="742950" marR="0" lvl="1" indent="-285750" algn="l" rtl="0">
              <a:lnSpc>
                <a:spcPct val="90000"/>
              </a:lnSpc>
              <a:spcBef>
                <a:spcPts val="560"/>
              </a:spcBef>
              <a:spcAft>
                <a:spcPts val="0"/>
              </a:spcAft>
              <a:buClr>
                <a:schemeClr val="dk1"/>
              </a:buClr>
              <a:buSzPct val="100000"/>
              <a:buFont typeface="Calibri"/>
              <a:buChar char="–"/>
            </a:pPr>
            <a:r>
              <a:rPr lang="en-US" sz="2800" b="0" i="0" u="none" strike="noStrike" cap="none">
                <a:solidFill>
                  <a:schemeClr val="dk1"/>
                </a:solidFill>
                <a:latin typeface="Calibri"/>
                <a:ea typeface="Calibri"/>
                <a:cs typeface="Calibri"/>
                <a:sym typeface="Calibri"/>
              </a:rPr>
              <a:t>Allow us to consider notation as a separate issue</a:t>
            </a:r>
          </a:p>
          <a:p>
            <a:pPr marL="1143000" marR="0" lvl="2" indent="-228600" algn="l" rtl="0">
              <a:lnSpc>
                <a:spcPct val="90000"/>
              </a:lnSpc>
              <a:spcBef>
                <a:spcPts val="480"/>
              </a:spcBef>
              <a:spcAft>
                <a:spcPts val="0"/>
              </a:spcAft>
              <a:buClr>
                <a:schemeClr val="dk1"/>
              </a:buClr>
              <a:buSzPct val="100000"/>
              <a:buFont typeface="Calibri"/>
              <a:buChar char="•"/>
            </a:pPr>
            <a:r>
              <a:rPr lang="en-US" sz="2400" b="0" i="0" u="none" strike="noStrike" cap="none">
                <a:solidFill>
                  <a:schemeClr val="dk1"/>
                </a:solidFill>
                <a:latin typeface="Calibri"/>
                <a:ea typeface="Calibri"/>
                <a:cs typeface="Calibri"/>
                <a:sym typeface="Calibri"/>
              </a:rPr>
              <a:t>Identifier:</a:t>
            </a:r>
          </a:p>
          <a:p>
            <a:pPr marL="1600200" marR="0" lvl="3" indent="-228600" algn="l" rtl="0">
              <a:lnSpc>
                <a:spcPct val="90000"/>
              </a:lnSpc>
              <a:spcBef>
                <a:spcPts val="560"/>
              </a:spcBef>
              <a:spcAft>
                <a:spcPts val="0"/>
              </a:spcAft>
              <a:buClr>
                <a:srgbClr val="6868CF"/>
              </a:buClr>
              <a:buSzPct val="100000"/>
              <a:buFont typeface="Calibri"/>
              <a:buChar char="–"/>
            </a:pPr>
            <a:r>
              <a:rPr lang="en-US" sz="2800" b="0" i="0" u="none" strike="noStrike" cap="none">
                <a:solidFill>
                  <a:srgbClr val="6868CF"/>
                </a:solidFill>
                <a:latin typeface="Calibri"/>
                <a:ea typeface="Calibri"/>
                <a:cs typeface="Calibri"/>
                <a:sym typeface="Calibri"/>
              </a:rPr>
              <a:t>Sequence of letters   r</a:t>
            </a:r>
            <a:r>
              <a:rPr lang="en-US" sz="2800" b="0" i="0" u="none" strike="noStrike" cap="none" baseline="-25000">
                <a:solidFill>
                  <a:srgbClr val="6868CF"/>
                </a:solidFill>
                <a:latin typeface="Calibri"/>
                <a:ea typeface="Calibri"/>
                <a:cs typeface="Calibri"/>
                <a:sym typeface="Calibri"/>
              </a:rPr>
              <a:t>1</a:t>
            </a:r>
          </a:p>
          <a:p>
            <a:pPr marL="1600200" marR="0" lvl="3" indent="-228600" algn="l" rtl="0">
              <a:lnSpc>
                <a:spcPct val="90000"/>
              </a:lnSpc>
              <a:spcBef>
                <a:spcPts val="560"/>
              </a:spcBef>
              <a:spcAft>
                <a:spcPts val="0"/>
              </a:spcAft>
              <a:buClr>
                <a:srgbClr val="6868CF"/>
              </a:buClr>
              <a:buSzPct val="100000"/>
              <a:buFont typeface="Calibri"/>
              <a:buChar char="–"/>
            </a:pPr>
            <a:r>
              <a:rPr lang="en-US" sz="2800" b="0" i="0" u="none" strike="noStrike" cap="none">
                <a:solidFill>
                  <a:srgbClr val="6868CF"/>
                </a:solidFill>
                <a:latin typeface="Calibri"/>
                <a:ea typeface="Calibri"/>
                <a:cs typeface="Calibri"/>
                <a:sym typeface="Calibri"/>
              </a:rPr>
              <a:t>Sequence of letters and digits</a:t>
            </a:r>
            <a:r>
              <a:rPr lang="en-US" sz="2800" b="0" i="0" u="none" strike="noStrike" cap="none">
                <a:solidFill>
                  <a:schemeClr val="dk1"/>
                </a:solidFill>
                <a:latin typeface="Calibri"/>
                <a:ea typeface="Calibri"/>
                <a:cs typeface="Calibri"/>
                <a:sym typeface="Calibri"/>
              </a:rPr>
              <a:t>   </a:t>
            </a:r>
            <a:r>
              <a:rPr lang="en-US" sz="2800" b="0" i="0" u="none" strike="noStrike" cap="none">
                <a:solidFill>
                  <a:srgbClr val="FF0000"/>
                </a:solidFill>
                <a:latin typeface="Calibri"/>
                <a:ea typeface="Calibri"/>
                <a:cs typeface="Calibri"/>
                <a:sym typeface="Calibri"/>
              </a:rPr>
              <a:t>r</a:t>
            </a:r>
            <a:r>
              <a:rPr lang="en-US" sz="2800" b="0" i="0" u="none" strike="noStrike" cap="none" baseline="-25000">
                <a:solidFill>
                  <a:srgbClr val="FF0000"/>
                </a:solidFill>
                <a:latin typeface="Calibri"/>
                <a:ea typeface="Calibri"/>
                <a:cs typeface="Calibri"/>
                <a:sym typeface="Calibri"/>
              </a:rPr>
              <a:t>2</a:t>
            </a:r>
          </a:p>
        </p:txBody>
      </p:sp>
      <p:sp>
        <p:nvSpPr>
          <p:cNvPr id="188" name="Shape 188"/>
          <p:cNvSpPr txBox="1">
            <a:spLocks noGrp="1"/>
          </p:cNvSpPr>
          <p:nvPr>
            <p:ph type="sldNum" idx="12"/>
          </p:nvPr>
        </p:nvSpPr>
        <p:spPr>
          <a:xfrm>
            <a:off x="6553200" y="6248400"/>
            <a:ext cx="19049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6</a:t>
            </a:fld>
            <a:endParaRPr lang="en-US"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195" name="Shape 195"/>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7</a:t>
            </a:fld>
            <a:endParaRPr lang="en-US"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02" name="Shape 202"/>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03" name="Shape 203"/>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8</a:t>
            </a:fld>
            <a:endParaRPr lang="en-US"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1475655" y="2420888"/>
            <a:ext cx="13683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digit =</a:t>
            </a:r>
          </a:p>
        </p:txBody>
      </p:sp>
      <p:sp>
        <p:nvSpPr>
          <p:cNvPr id="210" name="Shape 210"/>
          <p:cNvSpPr txBox="1"/>
          <p:nvPr/>
        </p:nvSpPr>
        <p:spPr>
          <a:xfrm>
            <a:off x="2771800" y="2420888"/>
            <a:ext cx="4536600"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chemeClr val="dk1"/>
                </a:solidFill>
                <a:latin typeface="Calibri"/>
                <a:ea typeface="Calibri"/>
                <a:cs typeface="Calibri"/>
                <a:sym typeface="Calibri"/>
              </a:rPr>
              <a:t>(0|1|2|3|4|5|6|7|8|9)</a:t>
            </a:r>
          </a:p>
        </p:txBody>
      </p:sp>
      <p:sp>
        <p:nvSpPr>
          <p:cNvPr id="211" name="Shape 211"/>
          <p:cNvSpPr txBox="1"/>
          <p:nvPr/>
        </p:nvSpPr>
        <p:spPr>
          <a:xfrm>
            <a:off x="685800" y="1268759"/>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a:solidFill>
                  <a:schemeClr val="accent2"/>
                </a:solidFill>
                <a:latin typeface="Calibri"/>
                <a:ea typeface="Calibri"/>
                <a:cs typeface="Calibri"/>
                <a:sym typeface="Calibri"/>
              </a:rPr>
              <a:t>Integer: a non-empty sequence of digits</a:t>
            </a:r>
          </a:p>
        </p:txBody>
      </p:sp>
      <p:sp>
        <p:nvSpPr>
          <p:cNvPr id="212" name="Shape 212"/>
          <p:cNvSpPr txBox="1">
            <a:spLocks noGrp="1"/>
          </p:cNvSpPr>
          <p:nvPr>
            <p:ph type="sldNum" idx="12"/>
          </p:nvPr>
        </p:nvSpPr>
        <p:spPr>
          <a:xfrm>
            <a:off x="6553200" y="6248400"/>
            <a:ext cx="1905000"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Calibri"/>
                <a:ea typeface="Calibri"/>
                <a:cs typeface="Calibri"/>
                <a:sym typeface="Calibri"/>
              </a:rPr>
              <a:t>9</a:t>
            </a:fld>
            <a:endParaRPr lang="en-US"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2130</Words>
  <Application>Microsoft Macintosh PowerPoint</Application>
  <PresentationFormat>On-screen Show (4:3)</PresentationFormat>
  <Paragraphs>305</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Blank Presentation</vt:lpstr>
      <vt:lpstr>simple-light-2</vt:lpstr>
      <vt:lpstr>Lexical Analysis</vt:lpstr>
      <vt:lpstr>Regular Languages</vt:lpstr>
      <vt:lpstr>Regular Expressions: Definition</vt:lpstr>
      <vt:lpstr>Regular Expressions: Definition</vt:lpstr>
      <vt:lpstr>Regular Expressions</vt:lpstr>
      <vt:lpstr>Regular Expressions</vt:lpstr>
      <vt:lpstr>PowerPoint Presentation</vt:lpstr>
      <vt:lpstr>PowerPoint Presentation</vt:lpstr>
      <vt:lpstr>PowerPoint Presentation</vt:lpstr>
      <vt:lpstr>PowerPoint Presentation</vt:lpstr>
      <vt:lpstr>PowerPoint Presentation</vt:lpstr>
      <vt:lpstr>Integer: a non-empty sequence of digits</vt:lpstr>
      <vt:lpstr>PowerPoint Presentation</vt:lpstr>
      <vt:lpstr>PowerPoint Presentation</vt:lpstr>
      <vt:lpstr>PowerPoint Presentation</vt:lpstr>
      <vt:lpstr>PowerPoint Presentation</vt:lpstr>
      <vt:lpstr>PowerPoint Presentation</vt:lpstr>
      <vt:lpstr>PowerPoint Presentation</vt:lpstr>
      <vt:lpstr>Identifier: sequence of letters or digits, starting with a letter</vt:lpstr>
      <vt:lpstr>Identifier: sequence of letters or digits, starting with a letter</vt:lpstr>
      <vt:lpstr>Whitespace: a non-empty sequence of blanks, newlines and tabs</vt:lpstr>
      <vt:lpstr>Whitespace: a non-empty sequence of blanks, newlines and tabs</vt:lpstr>
      <vt:lpstr>Whitespace: a non-empty sequence of blanks, newlines and tabs</vt:lpstr>
      <vt:lpstr>Whitespace: a non-empty sequence of blanks, newlines and tabs</vt:lpstr>
      <vt:lpstr>Whitespace: a non-empty sequence of blanks, newlines and tabs</vt:lpstr>
      <vt:lpstr>Definition of Numbers</vt:lpstr>
      <vt:lpstr>Definition of Numbers</vt:lpstr>
      <vt:lpstr>Lex regular expressions</vt:lpstr>
      <vt:lpstr>PowerPoint Presentation</vt:lpstr>
      <vt:lpstr>PowerPoint Presentation</vt:lpstr>
      <vt:lpstr>Lexical Analyzer </vt:lpstr>
      <vt:lpstr>Lexical Analyzer </vt:lpstr>
      <vt:lpstr>Lexical Analyzer </vt:lpstr>
      <vt:lpstr>Lexical Analyzer</vt:lpstr>
      <vt:lpstr>Regexps in Lexical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cp:lastModifiedBy>Anoop Sarkar</cp:lastModifiedBy>
  <cp:revision>1</cp:revision>
  <dcterms:modified xsi:type="dcterms:W3CDTF">2016-06-14T17:38:09Z</dcterms:modified>
</cp:coreProperties>
</file>