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" name="Shape 35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" name="Shape 3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5" name="Shape 42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4" name="Shape 46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77" name="Shape 1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58" name="Shape 2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514599" y="152399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743450" y="2381249"/>
            <a:ext cx="5486399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781050" y="514349"/>
            <a:ext cx="5486399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AndObj">
  <p:cSld name="Title, Text, and Conte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19812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2" type="body"/>
          </p:nvPr>
        </p:nvSpPr>
        <p:spPr>
          <a:xfrm>
            <a:off x="4648200" y="19812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09" name="Shape 109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24" name="Shape 124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25" name="Shape 125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19812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648200" y="19812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Lexical Analysis</a:t>
            </a:r>
          </a:p>
        </p:txBody>
      </p:sp>
      <p:sp>
        <p:nvSpPr>
          <p:cNvPr id="147" name="Shape 147"/>
          <p:cNvSpPr txBox="1"/>
          <p:nvPr>
            <p:ph idx="1" type="subTitle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 indent="0" lvl="0" marL="0" marR="0" rtl="0" algn="ctr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indent="0" lvl="0" marL="0" marR="0" rtl="0" algn="ctr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148" name="Shape 148"/>
          <p:cNvSpPr/>
          <p:nvPr/>
        </p:nvSpPr>
        <p:spPr>
          <a:xfrm>
            <a:off x="5143500" y="548675"/>
            <a:ext cx="3688800" cy="5109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LEX4: Regexps as Automata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Nondeterministic Finite State Automata (NFA)</a:t>
            </a:r>
          </a:p>
        </p:txBody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have multiple transitions for one input in a given state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have ε-moves</a:t>
            </a:r>
          </a:p>
        </p:txBody>
      </p:sp>
      <p:sp>
        <p:nvSpPr>
          <p:cNvPr id="354" name="Shape 354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grpSp>
        <p:nvGrpSpPr>
          <p:cNvPr id="355" name="Shape 355"/>
          <p:cNvGrpSpPr/>
          <p:nvPr/>
        </p:nvGrpSpPr>
        <p:grpSpPr>
          <a:xfrm>
            <a:off x="5234360" y="2940935"/>
            <a:ext cx="1425872" cy="1424168"/>
            <a:chOff x="1360216" y="2636911"/>
            <a:chExt cx="1425872" cy="1424168"/>
          </a:xfrm>
        </p:grpSpPr>
        <p:sp>
          <p:nvSpPr>
            <p:cNvPr id="356" name="Shape 356"/>
            <p:cNvSpPr/>
            <p:nvPr/>
          </p:nvSpPr>
          <p:spPr>
            <a:xfrm>
              <a:off x="1360216" y="3183264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357" name="Shape 357"/>
            <p:cNvSpPr/>
            <p:nvPr/>
          </p:nvSpPr>
          <p:spPr>
            <a:xfrm>
              <a:off x="2339751" y="2636911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358" name="Shape 358"/>
            <p:cNvSpPr/>
            <p:nvPr/>
          </p:nvSpPr>
          <p:spPr>
            <a:xfrm>
              <a:off x="2354040" y="3655798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cxnSp>
          <p:nvCxnSpPr>
            <p:cNvPr id="359" name="Shape 359"/>
            <p:cNvCxnSpPr>
              <a:stCxn id="356" idx="7"/>
            </p:cNvCxnSpPr>
            <p:nvPr/>
          </p:nvCxnSpPr>
          <p:spPr>
            <a:xfrm flipH="1" rot="10800000">
              <a:off x="1728992" y="2839416"/>
              <a:ext cx="610800" cy="403200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360" name="Shape 360"/>
            <p:cNvCxnSpPr>
              <a:stCxn id="356" idx="5"/>
              <a:endCxn id="358" idx="2"/>
            </p:cNvCxnSpPr>
            <p:nvPr/>
          </p:nvCxnSpPr>
          <p:spPr>
            <a:xfrm>
              <a:off x="1728992" y="3529193"/>
              <a:ext cx="624900" cy="329100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sp>
          <p:nvSpPr>
            <p:cNvPr id="361" name="Shape 361"/>
            <p:cNvSpPr txBox="1"/>
            <p:nvPr/>
          </p:nvSpPr>
          <p:spPr>
            <a:xfrm>
              <a:off x="1800426" y="2636911"/>
              <a:ext cx="332092" cy="461664"/>
            </a:xfrm>
            <a:prstGeom prst="rect">
              <a:avLst/>
            </a:prstGeom>
            <a:noFill/>
            <a:ln cap="flat" cmpd="sng" w="2857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362" name="Shape 362"/>
            <p:cNvSpPr txBox="1"/>
            <p:nvPr/>
          </p:nvSpPr>
          <p:spPr>
            <a:xfrm>
              <a:off x="1826905" y="3543398"/>
              <a:ext cx="332092" cy="461664"/>
            </a:xfrm>
            <a:prstGeom prst="rect">
              <a:avLst/>
            </a:prstGeom>
            <a:noFill/>
            <a:ln cap="flat" cmpd="sng" w="2857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</p:grpSp>
      <p:grpSp>
        <p:nvGrpSpPr>
          <p:cNvPr id="363" name="Shape 363"/>
          <p:cNvGrpSpPr/>
          <p:nvPr/>
        </p:nvGrpSpPr>
        <p:grpSpPr>
          <a:xfrm>
            <a:off x="5248648" y="4753719"/>
            <a:ext cx="2491703" cy="1771623"/>
            <a:chOff x="5248648" y="4753719"/>
            <a:chExt cx="2491703" cy="1771623"/>
          </a:xfrm>
        </p:grpSpPr>
        <p:sp>
          <p:nvSpPr>
            <p:cNvPr id="364" name="Shape 364"/>
            <p:cNvSpPr/>
            <p:nvPr/>
          </p:nvSpPr>
          <p:spPr>
            <a:xfrm>
              <a:off x="5248648" y="5503512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365" name="Shape 365"/>
            <p:cNvSpPr/>
            <p:nvPr/>
          </p:nvSpPr>
          <p:spPr>
            <a:xfrm>
              <a:off x="6228183" y="4957160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Shape 366"/>
            <p:cNvSpPr/>
            <p:nvPr/>
          </p:nvSpPr>
          <p:spPr>
            <a:xfrm>
              <a:off x="6242471" y="5976046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7" name="Shape 367"/>
            <p:cNvCxnSpPr>
              <a:stCxn id="364" idx="7"/>
            </p:cNvCxnSpPr>
            <p:nvPr/>
          </p:nvCxnSpPr>
          <p:spPr>
            <a:xfrm flipH="1" rot="10800000">
              <a:off x="5617424" y="5159664"/>
              <a:ext cx="610800" cy="403200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368" name="Shape 368"/>
            <p:cNvCxnSpPr>
              <a:stCxn id="364" idx="5"/>
              <a:endCxn id="366" idx="2"/>
            </p:cNvCxnSpPr>
            <p:nvPr/>
          </p:nvCxnSpPr>
          <p:spPr>
            <a:xfrm>
              <a:off x="5617424" y="5849441"/>
              <a:ext cx="624900" cy="329100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sp>
          <p:nvSpPr>
            <p:cNvPr id="369" name="Shape 369"/>
            <p:cNvSpPr txBox="1"/>
            <p:nvPr/>
          </p:nvSpPr>
          <p:spPr>
            <a:xfrm>
              <a:off x="5692466" y="4957160"/>
              <a:ext cx="324878" cy="461664"/>
            </a:xfrm>
            <a:prstGeom prst="rect">
              <a:avLst/>
            </a:prstGeom>
            <a:noFill/>
            <a:ln cap="flat" cmpd="sng" w="2857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  <p:sp>
          <p:nvSpPr>
            <p:cNvPr id="370" name="Shape 370"/>
            <p:cNvSpPr txBox="1"/>
            <p:nvPr/>
          </p:nvSpPr>
          <p:spPr>
            <a:xfrm>
              <a:off x="6837781" y="6063678"/>
              <a:ext cx="332092" cy="461664"/>
            </a:xfrm>
            <a:prstGeom prst="rect">
              <a:avLst/>
            </a:prstGeom>
            <a:noFill/>
            <a:ln cap="flat" cmpd="sng" w="2857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371" name="Shape 371"/>
            <p:cNvSpPr/>
            <p:nvPr/>
          </p:nvSpPr>
          <p:spPr>
            <a:xfrm>
              <a:off x="7308303" y="4953646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372" name="Shape 372"/>
            <p:cNvSpPr/>
            <p:nvPr/>
          </p:nvSpPr>
          <p:spPr>
            <a:xfrm>
              <a:off x="7308303" y="5978423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cxnSp>
          <p:nvCxnSpPr>
            <p:cNvPr id="373" name="Shape 373"/>
            <p:cNvCxnSpPr>
              <a:stCxn id="365" idx="6"/>
              <a:endCxn id="371" idx="2"/>
            </p:cNvCxnSpPr>
            <p:nvPr/>
          </p:nvCxnSpPr>
          <p:spPr>
            <a:xfrm flipH="1" rot="10800000">
              <a:off x="6660231" y="5156201"/>
              <a:ext cx="648000" cy="3600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374" name="Shape 374"/>
            <p:cNvCxnSpPr>
              <a:stCxn id="366" idx="6"/>
              <a:endCxn id="372" idx="2"/>
            </p:cNvCxnSpPr>
            <p:nvPr/>
          </p:nvCxnSpPr>
          <p:spPr>
            <a:xfrm>
              <a:off x="6674519" y="6178687"/>
              <a:ext cx="633900" cy="2400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sp>
          <p:nvSpPr>
            <p:cNvPr id="375" name="Shape 375"/>
            <p:cNvSpPr txBox="1"/>
            <p:nvPr/>
          </p:nvSpPr>
          <p:spPr>
            <a:xfrm>
              <a:off x="6798663" y="4753719"/>
              <a:ext cx="332092" cy="461664"/>
            </a:xfrm>
            <a:prstGeom prst="rect">
              <a:avLst/>
            </a:prstGeom>
            <a:noFill/>
            <a:ln cap="flat" cmpd="sng" w="2857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376" name="Shape 376"/>
            <p:cNvSpPr txBox="1"/>
            <p:nvPr/>
          </p:nvSpPr>
          <p:spPr>
            <a:xfrm>
              <a:off x="5722150" y="5847655"/>
              <a:ext cx="324878" cy="461664"/>
            </a:xfrm>
            <a:prstGeom prst="rect">
              <a:avLst/>
            </a:prstGeom>
            <a:noFill/>
            <a:ln cap="flat" cmpd="sng" w="2857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Nondeterministic Finite State Automata (NFA)</a:t>
            </a:r>
          </a:p>
        </p:txBody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DFA takes only one path through the state graph (per input)</a:t>
            </a: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NFA can choose!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–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An NFA accepts if some choices lead to a final state</a:t>
            </a:r>
          </a:p>
        </p:txBody>
      </p:sp>
      <p:sp>
        <p:nvSpPr>
          <p:cNvPr id="383" name="Shape 383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grpSp>
        <p:nvGrpSpPr>
          <p:cNvPr id="384" name="Shape 384"/>
          <p:cNvGrpSpPr/>
          <p:nvPr/>
        </p:nvGrpSpPr>
        <p:grpSpPr>
          <a:xfrm>
            <a:off x="4716016" y="3094022"/>
            <a:ext cx="3571824" cy="623009"/>
            <a:chOff x="5248648" y="2478608"/>
            <a:chExt cx="3571824" cy="623009"/>
          </a:xfrm>
        </p:grpSpPr>
        <p:sp>
          <p:nvSpPr>
            <p:cNvPr id="385" name="Shape 385"/>
            <p:cNvSpPr/>
            <p:nvPr/>
          </p:nvSpPr>
          <p:spPr>
            <a:xfrm>
              <a:off x="5248648" y="2694632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386" name="Shape 386"/>
            <p:cNvSpPr/>
            <p:nvPr/>
          </p:nvSpPr>
          <p:spPr>
            <a:xfrm>
              <a:off x="6285335" y="2696335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cxnSp>
          <p:nvCxnSpPr>
            <p:cNvPr id="387" name="Shape 387"/>
            <p:cNvCxnSpPr>
              <a:stCxn id="385" idx="6"/>
              <a:endCxn id="386" idx="2"/>
            </p:cNvCxnSpPr>
            <p:nvPr/>
          </p:nvCxnSpPr>
          <p:spPr>
            <a:xfrm>
              <a:off x="5680696" y="2897273"/>
              <a:ext cx="604500" cy="1800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sp>
          <p:nvSpPr>
            <p:cNvPr id="388" name="Shape 388"/>
            <p:cNvSpPr txBox="1"/>
            <p:nvPr/>
          </p:nvSpPr>
          <p:spPr>
            <a:xfrm>
              <a:off x="5746010" y="2492896"/>
              <a:ext cx="332092" cy="461664"/>
            </a:xfrm>
            <a:prstGeom prst="rect">
              <a:avLst/>
            </a:prstGeom>
            <a:noFill/>
            <a:ln cap="flat" cmpd="sng" w="2857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389" name="Shape 389"/>
            <p:cNvSpPr/>
            <p:nvPr/>
          </p:nvSpPr>
          <p:spPr>
            <a:xfrm>
              <a:off x="7308303" y="2692822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cxnSp>
          <p:nvCxnSpPr>
            <p:cNvPr id="390" name="Shape 390"/>
            <p:cNvCxnSpPr>
              <a:stCxn id="386" idx="6"/>
              <a:endCxn id="389" idx="2"/>
            </p:cNvCxnSpPr>
            <p:nvPr/>
          </p:nvCxnSpPr>
          <p:spPr>
            <a:xfrm flipH="1" rot="10800000">
              <a:off x="6717383" y="2895376"/>
              <a:ext cx="591000" cy="3600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sp>
          <p:nvSpPr>
            <p:cNvPr id="391" name="Shape 391"/>
            <p:cNvSpPr txBox="1"/>
            <p:nvPr/>
          </p:nvSpPr>
          <p:spPr>
            <a:xfrm>
              <a:off x="6791525" y="2492896"/>
              <a:ext cx="346369" cy="461664"/>
            </a:xfrm>
            <a:prstGeom prst="rect">
              <a:avLst/>
            </a:prstGeom>
            <a:noFill/>
            <a:ln cap="flat" cmpd="sng" w="2857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392" name="Shape 392"/>
            <p:cNvSpPr/>
            <p:nvPr/>
          </p:nvSpPr>
          <p:spPr>
            <a:xfrm>
              <a:off x="8388424" y="2692253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cxnSp>
          <p:nvCxnSpPr>
            <p:cNvPr id="393" name="Shape 393"/>
            <p:cNvCxnSpPr>
              <a:stCxn id="389" idx="6"/>
              <a:endCxn id="392" idx="2"/>
            </p:cNvCxnSpPr>
            <p:nvPr/>
          </p:nvCxnSpPr>
          <p:spPr>
            <a:xfrm flipH="1" rot="10800000">
              <a:off x="7740351" y="2894863"/>
              <a:ext cx="648000" cy="600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sp>
          <p:nvSpPr>
            <p:cNvPr id="394" name="Shape 394"/>
            <p:cNvSpPr txBox="1"/>
            <p:nvPr/>
          </p:nvSpPr>
          <p:spPr>
            <a:xfrm>
              <a:off x="7956375" y="2478608"/>
              <a:ext cx="320921" cy="461664"/>
            </a:xfrm>
            <a:prstGeom prst="rect">
              <a:avLst/>
            </a:prstGeom>
            <a:noFill/>
            <a:ln cap="flat" cmpd="sng" w="2857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</p:grpSp>
      <p:grpSp>
        <p:nvGrpSpPr>
          <p:cNvPr id="395" name="Shape 395"/>
          <p:cNvGrpSpPr/>
          <p:nvPr/>
        </p:nvGrpSpPr>
        <p:grpSpPr>
          <a:xfrm>
            <a:off x="3635897" y="4766166"/>
            <a:ext cx="2844315" cy="2047209"/>
            <a:chOff x="3745396" y="4581128"/>
            <a:chExt cx="3042260" cy="2199456"/>
          </a:xfrm>
        </p:grpSpPr>
        <p:sp>
          <p:nvSpPr>
            <p:cNvPr id="396" name="Shape 396"/>
            <p:cNvSpPr/>
            <p:nvPr/>
          </p:nvSpPr>
          <p:spPr>
            <a:xfrm>
              <a:off x="3745396" y="5538680"/>
              <a:ext cx="357065" cy="334944"/>
            </a:xfrm>
            <a:prstGeom prst="flowChartConnector">
              <a:avLst/>
            </a:prstGeom>
            <a:solidFill>
              <a:srgbClr val="FF9900"/>
            </a:soli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4724932" y="4787078"/>
              <a:ext cx="357065" cy="334944"/>
            </a:xfrm>
            <a:prstGeom prst="flowChartConnector">
              <a:avLst/>
            </a:prstGeom>
            <a:solidFill>
              <a:srgbClr val="FF9900"/>
            </a:soli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4739219" y="6128464"/>
              <a:ext cx="357065" cy="334944"/>
            </a:xfrm>
            <a:prstGeom prst="flowChartConnector">
              <a:avLst/>
            </a:prstGeom>
            <a:solidFill>
              <a:srgbClr val="FF9900"/>
            </a:soli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99" name="Shape 399"/>
            <p:cNvCxnSpPr>
              <a:stCxn id="396" idx="7"/>
              <a:endCxn id="397" idx="2"/>
            </p:cNvCxnSpPr>
            <p:nvPr/>
          </p:nvCxnSpPr>
          <p:spPr>
            <a:xfrm flipH="1" rot="10800000">
              <a:off x="4050170" y="4954432"/>
              <a:ext cx="674700" cy="633300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400" name="Shape 400"/>
            <p:cNvCxnSpPr>
              <a:stCxn id="396" idx="5"/>
              <a:endCxn id="398" idx="2"/>
            </p:cNvCxnSpPr>
            <p:nvPr/>
          </p:nvCxnSpPr>
          <p:spPr>
            <a:xfrm>
              <a:off x="4050170" y="5824573"/>
              <a:ext cx="688800" cy="471300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sp>
          <p:nvSpPr>
            <p:cNvPr id="401" name="Shape 401"/>
            <p:cNvSpPr txBox="1"/>
            <p:nvPr/>
          </p:nvSpPr>
          <p:spPr>
            <a:xfrm>
              <a:off x="4136560" y="4957160"/>
              <a:ext cx="355202" cy="495997"/>
            </a:xfrm>
            <a:prstGeom prst="rect">
              <a:avLst/>
            </a:prstGeom>
            <a:noFill/>
            <a:ln cap="flat" cmpd="sng" w="2857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402" name="Shape 402"/>
            <p:cNvSpPr/>
            <p:nvPr/>
          </p:nvSpPr>
          <p:spPr>
            <a:xfrm>
              <a:off x="5471530" y="4581128"/>
              <a:ext cx="324605" cy="304495"/>
            </a:xfrm>
            <a:prstGeom prst="flowChartConnector">
              <a:avLst/>
            </a:prstGeom>
            <a:solidFill>
              <a:srgbClr val="FF9900"/>
            </a:soli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>
              <a:off x="5445012" y="6445641"/>
              <a:ext cx="357065" cy="334944"/>
            </a:xfrm>
            <a:prstGeom prst="flowChartConnector">
              <a:avLst/>
            </a:prstGeom>
            <a:solidFill>
              <a:srgbClr val="FF9900"/>
            </a:soli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04" name="Shape 404"/>
            <p:cNvCxnSpPr>
              <a:stCxn id="397" idx="6"/>
              <a:endCxn id="402" idx="2"/>
            </p:cNvCxnSpPr>
            <p:nvPr/>
          </p:nvCxnSpPr>
          <p:spPr>
            <a:xfrm flipH="1" rot="10800000">
              <a:off x="5081997" y="4733450"/>
              <a:ext cx="389400" cy="221100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405" name="Shape 405"/>
            <p:cNvCxnSpPr>
              <a:stCxn id="398" idx="6"/>
              <a:endCxn id="403" idx="1"/>
            </p:cNvCxnSpPr>
            <p:nvPr/>
          </p:nvCxnSpPr>
          <p:spPr>
            <a:xfrm>
              <a:off x="5096284" y="6295936"/>
              <a:ext cx="401100" cy="198900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sp>
          <p:nvSpPr>
            <p:cNvPr id="406" name="Shape 406"/>
            <p:cNvSpPr txBox="1"/>
            <p:nvPr/>
          </p:nvSpPr>
          <p:spPr>
            <a:xfrm>
              <a:off x="4170100" y="5847655"/>
              <a:ext cx="347488" cy="495997"/>
            </a:xfrm>
            <a:prstGeom prst="rect">
              <a:avLst/>
            </a:prstGeom>
            <a:noFill/>
            <a:ln cap="flat" cmpd="sng" w="2857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  <p:sp>
          <p:nvSpPr>
            <p:cNvPr id="407" name="Shape 407"/>
            <p:cNvSpPr/>
            <p:nvPr/>
          </p:nvSpPr>
          <p:spPr>
            <a:xfrm>
              <a:off x="4753507" y="5536303"/>
              <a:ext cx="357065" cy="334944"/>
            </a:xfrm>
            <a:prstGeom prst="flowChartConnector">
              <a:avLst/>
            </a:prstGeom>
            <a:solidFill>
              <a:srgbClr val="FF9900"/>
            </a:soli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08" name="Shape 408"/>
            <p:cNvCxnSpPr>
              <a:stCxn id="396" idx="6"/>
              <a:endCxn id="407" idx="2"/>
            </p:cNvCxnSpPr>
            <p:nvPr/>
          </p:nvCxnSpPr>
          <p:spPr>
            <a:xfrm flipH="1" rot="10800000">
              <a:off x="4102461" y="5703752"/>
              <a:ext cx="651000" cy="2400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sp>
          <p:nvSpPr>
            <p:cNvPr id="409" name="Shape 409"/>
            <p:cNvSpPr txBox="1"/>
            <p:nvPr/>
          </p:nvSpPr>
          <p:spPr>
            <a:xfrm>
              <a:off x="4288960" y="5343598"/>
              <a:ext cx="355202" cy="495997"/>
            </a:xfrm>
            <a:prstGeom prst="rect">
              <a:avLst/>
            </a:prstGeom>
            <a:noFill/>
            <a:ln cap="flat" cmpd="sng" w="2857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410" name="Shape 410"/>
            <p:cNvCxnSpPr>
              <a:stCxn id="398" idx="6"/>
            </p:cNvCxnSpPr>
            <p:nvPr/>
          </p:nvCxnSpPr>
          <p:spPr>
            <a:xfrm>
              <a:off x="5096284" y="6295936"/>
              <a:ext cx="430500" cy="13500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sp>
          <p:nvSpPr>
            <p:cNvPr id="411" name="Shape 411"/>
            <p:cNvSpPr/>
            <p:nvPr/>
          </p:nvSpPr>
          <p:spPr>
            <a:xfrm>
              <a:off x="5617603" y="5536303"/>
              <a:ext cx="357065" cy="334944"/>
            </a:xfrm>
            <a:prstGeom prst="flowChartConnector">
              <a:avLst/>
            </a:prstGeom>
            <a:solidFill>
              <a:srgbClr val="FF9900"/>
            </a:soli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12" name="Shape 412"/>
            <p:cNvCxnSpPr>
              <a:stCxn id="407" idx="6"/>
              <a:endCxn id="411" idx="2"/>
            </p:cNvCxnSpPr>
            <p:nvPr/>
          </p:nvCxnSpPr>
          <p:spPr>
            <a:xfrm>
              <a:off x="5110572" y="5703775"/>
              <a:ext cx="507000" cy="0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413" name="Shape 413"/>
            <p:cNvCxnSpPr>
              <a:stCxn id="411" idx="6"/>
              <a:endCxn id="414" idx="2"/>
            </p:cNvCxnSpPr>
            <p:nvPr/>
          </p:nvCxnSpPr>
          <p:spPr>
            <a:xfrm>
              <a:off x="5974668" y="5703775"/>
              <a:ext cx="481200" cy="3300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415" name="Shape 415"/>
            <p:cNvCxnSpPr>
              <a:stCxn id="397" idx="6"/>
            </p:cNvCxnSpPr>
            <p:nvPr/>
          </p:nvCxnSpPr>
          <p:spPr>
            <a:xfrm>
              <a:off x="5081997" y="4954550"/>
              <a:ext cx="335400" cy="233400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416" name="Shape 416"/>
            <p:cNvCxnSpPr>
              <a:stCxn id="397" idx="6"/>
            </p:cNvCxnSpPr>
            <p:nvPr/>
          </p:nvCxnSpPr>
          <p:spPr>
            <a:xfrm>
              <a:off x="5081997" y="4954550"/>
              <a:ext cx="446400" cy="38400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417" name="Shape 417"/>
            <p:cNvCxnSpPr>
              <a:stCxn id="407" idx="6"/>
            </p:cNvCxnSpPr>
            <p:nvPr/>
          </p:nvCxnSpPr>
          <p:spPr>
            <a:xfrm>
              <a:off x="5110572" y="5703775"/>
              <a:ext cx="429300" cy="246900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418" name="Shape 418"/>
            <p:cNvCxnSpPr>
              <a:stCxn id="411" idx="7"/>
              <a:endCxn id="419" idx="2"/>
            </p:cNvCxnSpPr>
            <p:nvPr/>
          </p:nvCxnSpPr>
          <p:spPr>
            <a:xfrm flipH="1" rot="10800000">
              <a:off x="5922377" y="5293154"/>
              <a:ext cx="413400" cy="292200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sp>
          <p:nvSpPr>
            <p:cNvPr id="414" name="Shape 414"/>
            <p:cNvSpPr/>
            <p:nvPr/>
          </p:nvSpPr>
          <p:spPr>
            <a:xfrm>
              <a:off x="6455839" y="5538366"/>
              <a:ext cx="331817" cy="337356"/>
            </a:xfrm>
            <a:prstGeom prst="flowChartConnector">
              <a:avLst/>
            </a:prstGeom>
            <a:solidFill>
              <a:srgbClr val="FF9900"/>
            </a:solidFill>
            <a:ln cap="flat" cmpd="dbl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20" name="Shape 420"/>
            <p:cNvCxnSpPr>
              <a:stCxn id="398" idx="6"/>
            </p:cNvCxnSpPr>
            <p:nvPr/>
          </p:nvCxnSpPr>
          <p:spPr>
            <a:xfrm flipH="1" rot="10800000">
              <a:off x="5096284" y="6142636"/>
              <a:ext cx="361500" cy="153300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sp>
          <p:nvSpPr>
            <p:cNvPr id="419" name="Shape 419"/>
            <p:cNvSpPr/>
            <p:nvPr/>
          </p:nvSpPr>
          <p:spPr>
            <a:xfrm>
              <a:off x="6335626" y="5140728"/>
              <a:ext cx="324605" cy="304495"/>
            </a:xfrm>
            <a:prstGeom prst="flowChartConnector">
              <a:avLst/>
            </a:prstGeom>
            <a:solidFill>
              <a:srgbClr val="FF9900"/>
            </a:soli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Shape 421"/>
            <p:cNvSpPr/>
            <p:nvPr/>
          </p:nvSpPr>
          <p:spPr>
            <a:xfrm>
              <a:off x="6084167" y="6334416"/>
              <a:ext cx="357065" cy="334944"/>
            </a:xfrm>
            <a:prstGeom prst="flowChartConnector">
              <a:avLst/>
            </a:prstGeom>
            <a:solidFill>
              <a:srgbClr val="FF9900"/>
            </a:soli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22" name="Shape 422"/>
            <p:cNvCxnSpPr>
              <a:stCxn id="403" idx="6"/>
              <a:endCxn id="421" idx="2"/>
            </p:cNvCxnSpPr>
            <p:nvPr/>
          </p:nvCxnSpPr>
          <p:spPr>
            <a:xfrm flipH="1" rot="10800000">
              <a:off x="5802077" y="6501813"/>
              <a:ext cx="282000" cy="111300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Nondeterministic Finite State Automata (NFA)</a:t>
            </a:r>
          </a:p>
        </p:txBody>
      </p:sp>
      <p:sp>
        <p:nvSpPr>
          <p:cNvPr id="428" name="Shape 428"/>
          <p:cNvSpPr txBox="1"/>
          <p:nvPr>
            <p:ph idx="1" type="body"/>
          </p:nvPr>
        </p:nvSpPr>
        <p:spPr>
          <a:xfrm>
            <a:off x="685800" y="1981200"/>
            <a:ext cx="7772400" cy="7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NFA can get into multiple states </a:t>
            </a:r>
          </a:p>
        </p:txBody>
      </p:sp>
      <p:sp>
        <p:nvSpPr>
          <p:cNvPr id="429" name="Shape 429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grpSp>
        <p:nvGrpSpPr>
          <p:cNvPr id="430" name="Shape 430"/>
          <p:cNvGrpSpPr/>
          <p:nvPr/>
        </p:nvGrpSpPr>
        <p:grpSpPr>
          <a:xfrm>
            <a:off x="211328" y="2979300"/>
            <a:ext cx="4314409" cy="1613171"/>
            <a:chOff x="108734" y="2979300"/>
            <a:chExt cx="4314409" cy="1613171"/>
          </a:xfrm>
        </p:grpSpPr>
        <p:sp>
          <p:nvSpPr>
            <p:cNvPr id="431" name="Shape 431"/>
            <p:cNvSpPr/>
            <p:nvPr/>
          </p:nvSpPr>
          <p:spPr>
            <a:xfrm>
              <a:off x="621406" y="3513324"/>
              <a:ext cx="559500" cy="547500"/>
            </a:xfrm>
            <a:prstGeom prst="flowChartConnector">
              <a:avLst/>
            </a:prstGeom>
            <a:solidFill>
              <a:srgbClr val="FF9900"/>
            </a:soli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1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432" name="Shape 432"/>
            <p:cNvSpPr/>
            <p:nvPr/>
          </p:nvSpPr>
          <p:spPr>
            <a:xfrm>
              <a:off x="2159781" y="3513324"/>
              <a:ext cx="559500" cy="547500"/>
            </a:xfrm>
            <a:prstGeom prst="flowChartConnector">
              <a:avLst/>
            </a:prstGeom>
            <a:solidFill>
              <a:srgbClr val="FF9900"/>
            </a:soli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1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433" name="Shape 433"/>
            <p:cNvSpPr/>
            <p:nvPr/>
          </p:nvSpPr>
          <p:spPr>
            <a:xfrm>
              <a:off x="3863644" y="3513324"/>
              <a:ext cx="559500" cy="547500"/>
            </a:xfrm>
            <a:prstGeom prst="flowChartConnector">
              <a:avLst/>
            </a:prstGeom>
            <a:solidFill>
              <a:srgbClr val="FF9900"/>
            </a:solidFill>
            <a:ln cap="flat" cmpd="dbl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cxnSp>
          <p:nvCxnSpPr>
            <p:cNvPr id="434" name="Shape 434"/>
            <p:cNvCxnSpPr>
              <a:stCxn id="431" idx="6"/>
              <a:endCxn id="432" idx="2"/>
            </p:cNvCxnSpPr>
            <p:nvPr/>
          </p:nvCxnSpPr>
          <p:spPr>
            <a:xfrm>
              <a:off x="1180906" y="3787074"/>
              <a:ext cx="978899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435" name="Shape 435"/>
            <p:cNvCxnSpPr>
              <a:stCxn id="432" idx="6"/>
              <a:endCxn id="433" idx="2"/>
            </p:cNvCxnSpPr>
            <p:nvPr/>
          </p:nvCxnSpPr>
          <p:spPr>
            <a:xfrm>
              <a:off x="2719281" y="3787074"/>
              <a:ext cx="11445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436" name="Shape 436"/>
            <p:cNvSpPr txBox="1"/>
            <p:nvPr/>
          </p:nvSpPr>
          <p:spPr>
            <a:xfrm>
              <a:off x="1499944" y="3325371"/>
              <a:ext cx="340800" cy="461700"/>
            </a:xfrm>
            <a:prstGeom prst="rect">
              <a:avLst/>
            </a:prstGeom>
            <a:noFill/>
            <a:ln cap="flat" cmpd="sng" w="2857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437" name="Shape 437"/>
            <p:cNvSpPr txBox="1"/>
            <p:nvPr/>
          </p:nvSpPr>
          <p:spPr>
            <a:xfrm>
              <a:off x="3063925" y="3325396"/>
              <a:ext cx="340800" cy="461700"/>
            </a:xfrm>
            <a:prstGeom prst="rect">
              <a:avLst/>
            </a:prstGeom>
            <a:noFill/>
            <a:ln cap="flat" cmpd="sng" w="2857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cxnSp>
          <p:nvCxnSpPr>
            <p:cNvPr id="438" name="Shape 438"/>
            <p:cNvCxnSpPr>
              <a:stCxn id="431" idx="2"/>
              <a:endCxn id="431" idx="0"/>
            </p:cNvCxnSpPr>
            <p:nvPr/>
          </p:nvCxnSpPr>
          <p:spPr>
            <a:xfrm flipH="1" rot="10800000">
              <a:off x="621406" y="3513474"/>
              <a:ext cx="279900" cy="273600"/>
            </a:xfrm>
            <a:prstGeom prst="curvedConnector4">
              <a:avLst>
                <a:gd fmla="val -85166" name="adj1"/>
                <a:gd fmla="val 187089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439" name="Shape 439"/>
            <p:cNvSpPr txBox="1"/>
            <p:nvPr/>
          </p:nvSpPr>
          <p:spPr>
            <a:xfrm>
              <a:off x="108734" y="2979300"/>
              <a:ext cx="340658" cy="461664"/>
            </a:xfrm>
            <a:prstGeom prst="rect">
              <a:avLst/>
            </a:prstGeom>
            <a:noFill/>
            <a:ln cap="flat" cmpd="sng" w="2857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cxnSp>
          <p:nvCxnSpPr>
            <p:cNvPr id="440" name="Shape 440"/>
            <p:cNvCxnSpPr>
              <a:stCxn id="431" idx="5"/>
              <a:endCxn id="431" idx="2"/>
            </p:cNvCxnSpPr>
            <p:nvPr/>
          </p:nvCxnSpPr>
          <p:spPr>
            <a:xfrm flipH="1" rot="5400000">
              <a:off x="763420" y="3645094"/>
              <a:ext cx="193500" cy="477600"/>
            </a:xfrm>
            <a:prstGeom prst="curvedConnector4">
              <a:avLst>
                <a:gd fmla="val -164498" name="adj1"/>
                <a:gd fmla="val 149851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441" name="Shape 441"/>
            <p:cNvSpPr txBox="1"/>
            <p:nvPr/>
          </p:nvSpPr>
          <p:spPr>
            <a:xfrm>
              <a:off x="901008" y="4130771"/>
              <a:ext cx="340800" cy="461700"/>
            </a:xfrm>
            <a:prstGeom prst="rect">
              <a:avLst/>
            </a:prstGeom>
            <a:noFill/>
            <a:ln cap="flat" cmpd="sng" w="2857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</p:grpSp>
      <p:grpSp>
        <p:nvGrpSpPr>
          <p:cNvPr id="442" name="Shape 442"/>
          <p:cNvGrpSpPr/>
          <p:nvPr/>
        </p:nvGrpSpPr>
        <p:grpSpPr>
          <a:xfrm>
            <a:off x="5670092" y="3442814"/>
            <a:ext cx="1564463" cy="461665"/>
            <a:chOff x="5670092" y="3442814"/>
            <a:chExt cx="1564463" cy="461665"/>
          </a:xfrm>
        </p:grpSpPr>
        <p:sp>
          <p:nvSpPr>
            <p:cNvPr id="443" name="Shape 443"/>
            <p:cNvSpPr txBox="1"/>
            <p:nvPr/>
          </p:nvSpPr>
          <p:spPr>
            <a:xfrm>
              <a:off x="5670092" y="3442814"/>
              <a:ext cx="556563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{A}</a:t>
              </a:r>
            </a:p>
          </p:txBody>
        </p:sp>
        <p:sp>
          <p:nvSpPr>
            <p:cNvPr id="444" name="Shape 444"/>
            <p:cNvSpPr txBox="1"/>
            <p:nvPr/>
          </p:nvSpPr>
          <p:spPr>
            <a:xfrm>
              <a:off x="6588224" y="3442814"/>
              <a:ext cx="646331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100</a:t>
              </a:r>
            </a:p>
          </p:txBody>
        </p:sp>
        <p:cxnSp>
          <p:nvCxnSpPr>
            <p:cNvPr id="445" name="Shape 445"/>
            <p:cNvCxnSpPr/>
            <p:nvPr/>
          </p:nvCxnSpPr>
          <p:spPr>
            <a:xfrm rot="10800000">
              <a:off x="6660232" y="3688456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</p:grpSp>
      <p:grpSp>
        <p:nvGrpSpPr>
          <p:cNvPr id="446" name="Shape 446"/>
          <p:cNvGrpSpPr/>
          <p:nvPr/>
        </p:nvGrpSpPr>
        <p:grpSpPr>
          <a:xfrm>
            <a:off x="5676492" y="3961631"/>
            <a:ext cx="1601494" cy="547488"/>
            <a:chOff x="5676492" y="3889623"/>
            <a:chExt cx="1601494" cy="547488"/>
          </a:xfrm>
        </p:grpSpPr>
        <p:sp>
          <p:nvSpPr>
            <p:cNvPr id="447" name="Shape 447"/>
            <p:cNvSpPr txBox="1"/>
            <p:nvPr/>
          </p:nvSpPr>
          <p:spPr>
            <a:xfrm>
              <a:off x="6631656" y="3889623"/>
              <a:ext cx="646331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100</a:t>
              </a:r>
            </a:p>
          </p:txBody>
        </p:sp>
        <p:sp>
          <p:nvSpPr>
            <p:cNvPr id="448" name="Shape 448"/>
            <p:cNvSpPr txBox="1"/>
            <p:nvPr/>
          </p:nvSpPr>
          <p:spPr>
            <a:xfrm>
              <a:off x="5676492" y="3889623"/>
              <a:ext cx="556563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{A}</a:t>
              </a:r>
            </a:p>
          </p:txBody>
        </p:sp>
        <p:cxnSp>
          <p:nvCxnSpPr>
            <p:cNvPr id="449" name="Shape 449"/>
            <p:cNvCxnSpPr/>
            <p:nvPr/>
          </p:nvCxnSpPr>
          <p:spPr>
            <a:xfrm rot="10800000">
              <a:off x="6876256" y="4221088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</p:grpSp>
      <p:grpSp>
        <p:nvGrpSpPr>
          <p:cNvPr id="450" name="Shape 450"/>
          <p:cNvGrpSpPr/>
          <p:nvPr/>
        </p:nvGrpSpPr>
        <p:grpSpPr>
          <a:xfrm>
            <a:off x="5004048" y="3039815"/>
            <a:ext cx="2845089" cy="461664"/>
            <a:chOff x="5446735" y="2852935"/>
            <a:chExt cx="2845089" cy="461664"/>
          </a:xfrm>
        </p:grpSpPr>
        <p:sp>
          <p:nvSpPr>
            <p:cNvPr id="451" name="Shape 451"/>
            <p:cNvSpPr txBox="1"/>
            <p:nvPr/>
          </p:nvSpPr>
          <p:spPr>
            <a:xfrm>
              <a:off x="5990564" y="2852935"/>
              <a:ext cx="811791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state</a:t>
              </a:r>
            </a:p>
          </p:txBody>
        </p:sp>
        <p:sp>
          <p:nvSpPr>
            <p:cNvPr id="452" name="Shape 452"/>
            <p:cNvSpPr txBox="1"/>
            <p:nvPr/>
          </p:nvSpPr>
          <p:spPr>
            <a:xfrm>
              <a:off x="7044189" y="2852935"/>
              <a:ext cx="843500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input</a:t>
              </a:r>
            </a:p>
          </p:txBody>
        </p:sp>
        <p:cxnSp>
          <p:nvCxnSpPr>
            <p:cNvPr id="453" name="Shape 453"/>
            <p:cNvCxnSpPr/>
            <p:nvPr/>
          </p:nvCxnSpPr>
          <p:spPr>
            <a:xfrm>
              <a:off x="5446735" y="3284983"/>
              <a:ext cx="2845089" cy="0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54" name="Shape 454"/>
          <p:cNvGrpSpPr/>
          <p:nvPr/>
        </p:nvGrpSpPr>
        <p:grpSpPr>
          <a:xfrm>
            <a:off x="5602143" y="4465687"/>
            <a:ext cx="1690131" cy="547488"/>
            <a:chOff x="5561657" y="4321671"/>
            <a:chExt cx="1690131" cy="547488"/>
          </a:xfrm>
        </p:grpSpPr>
        <p:sp>
          <p:nvSpPr>
            <p:cNvPr id="455" name="Shape 455"/>
            <p:cNvSpPr txBox="1"/>
            <p:nvPr/>
          </p:nvSpPr>
          <p:spPr>
            <a:xfrm>
              <a:off x="6605457" y="4321671"/>
              <a:ext cx="646331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100</a:t>
              </a:r>
            </a:p>
          </p:txBody>
        </p:sp>
        <p:sp>
          <p:nvSpPr>
            <p:cNvPr id="456" name="Shape 456"/>
            <p:cNvSpPr txBox="1"/>
            <p:nvPr/>
          </p:nvSpPr>
          <p:spPr>
            <a:xfrm>
              <a:off x="5561657" y="4321671"/>
              <a:ext cx="800520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{A,B}</a:t>
              </a:r>
            </a:p>
          </p:txBody>
        </p:sp>
        <p:cxnSp>
          <p:nvCxnSpPr>
            <p:cNvPr id="457" name="Shape 457"/>
            <p:cNvCxnSpPr/>
            <p:nvPr/>
          </p:nvCxnSpPr>
          <p:spPr>
            <a:xfrm rot="10800000">
              <a:off x="7034560" y="4653136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</p:grpSp>
      <p:grpSp>
        <p:nvGrpSpPr>
          <p:cNvPr id="458" name="Shape 458"/>
          <p:cNvGrpSpPr/>
          <p:nvPr/>
        </p:nvGrpSpPr>
        <p:grpSpPr>
          <a:xfrm>
            <a:off x="5440546" y="5041751"/>
            <a:ext cx="1866206" cy="547487"/>
            <a:chOff x="5440546" y="4797151"/>
            <a:chExt cx="1866206" cy="547487"/>
          </a:xfrm>
        </p:grpSpPr>
        <p:sp>
          <p:nvSpPr>
            <p:cNvPr id="459" name="Shape 459"/>
            <p:cNvSpPr txBox="1"/>
            <p:nvPr/>
          </p:nvSpPr>
          <p:spPr>
            <a:xfrm>
              <a:off x="6660422" y="4797151"/>
              <a:ext cx="646331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100</a:t>
              </a:r>
            </a:p>
          </p:txBody>
        </p:sp>
        <p:sp>
          <p:nvSpPr>
            <p:cNvPr id="460" name="Shape 460"/>
            <p:cNvSpPr txBox="1"/>
            <p:nvPr/>
          </p:nvSpPr>
          <p:spPr>
            <a:xfrm>
              <a:off x="5440546" y="4797151"/>
              <a:ext cx="1043875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{A,B,</a:t>
              </a:r>
              <a:r>
                <a:rPr b="1" lang="en-US" sz="24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}</a:t>
              </a:r>
            </a:p>
          </p:txBody>
        </p:sp>
        <p:cxnSp>
          <p:nvCxnSpPr>
            <p:cNvPr id="461" name="Shape 461"/>
            <p:cNvCxnSpPr/>
            <p:nvPr/>
          </p:nvCxnSpPr>
          <p:spPr>
            <a:xfrm rot="10800000">
              <a:off x="7251152" y="5128615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NFAs vs DFAs</a:t>
            </a:r>
          </a:p>
        </p:txBody>
      </p:sp>
      <p:sp>
        <p:nvSpPr>
          <p:cNvPr id="467" name="Shape 467"/>
          <p:cNvSpPr txBox="1"/>
          <p:nvPr>
            <p:ph idx="1" type="body"/>
          </p:nvPr>
        </p:nvSpPr>
        <p:spPr>
          <a:xfrm>
            <a:off x="685800" y="1752600"/>
            <a:ext cx="7772400" cy="47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NFAs and DFAs recognize the same set of languages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–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Regular expressions 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DFAs are faster to execute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–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There are no choices to consider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/>
              <a:t>D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 are </a:t>
            </a:r>
            <a:r>
              <a:rPr lang="en-US"/>
              <a:t>usually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smaller than NFAs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/>
              <a:t>But in a worst case analysis, DFAs can be larger than NFAs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–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Exponentially </a:t>
            </a:r>
            <a:r>
              <a:rPr lang="en-US">
                <a:solidFill>
                  <a:schemeClr val="accent2"/>
                </a:solidFill>
              </a:rPr>
              <a:t>larger</a:t>
            </a:r>
          </a:p>
        </p:txBody>
      </p:sp>
      <p:sp>
        <p:nvSpPr>
          <p:cNvPr id="468" name="Shape 468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55" name="Shape 15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Regular Expressions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3200" u="none" cap="none" strike="noStrike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63" name="Shape 16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Finite State Automata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alphabet ∑ of input symbols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finite set of states S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–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One start state q</a:t>
            </a:r>
            <a:r>
              <a:rPr b="0" baseline="-25000" i="0" lang="en-US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–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zero or more final (accepting) states F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transition function: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–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δ: S x Σ ⇒ S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δ(1, a) = 2</a:t>
            </a:r>
          </a:p>
        </p:txBody>
      </p:sp>
      <p:sp>
        <p:nvSpPr>
          <p:cNvPr id="165" name="Shape 165"/>
          <p:cNvSpPr/>
          <p:nvPr/>
        </p:nvSpPr>
        <p:spPr>
          <a:xfrm>
            <a:off x="5042500" y="2617225"/>
            <a:ext cx="465600" cy="457200"/>
          </a:xfrm>
          <a:prstGeom prst="flowChartConnector">
            <a:avLst/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</a:p>
        </p:txBody>
      </p:sp>
      <p:sp>
        <p:nvSpPr>
          <p:cNvPr id="166" name="Shape 166"/>
          <p:cNvSpPr/>
          <p:nvPr/>
        </p:nvSpPr>
        <p:spPr>
          <a:xfrm>
            <a:off x="4283125" y="3200403"/>
            <a:ext cx="465600" cy="457200"/>
          </a:xfrm>
          <a:prstGeom prst="flowChartConnector">
            <a:avLst/>
          </a:prstGeom>
          <a:solidFill>
            <a:srgbClr val="FF9900"/>
          </a:soli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</a:p>
        </p:txBody>
      </p:sp>
      <p:sp>
        <p:nvSpPr>
          <p:cNvPr id="167" name="Shape 167"/>
          <p:cNvSpPr/>
          <p:nvPr/>
        </p:nvSpPr>
        <p:spPr>
          <a:xfrm>
            <a:off x="7049528" y="3657607"/>
            <a:ext cx="432900" cy="398400"/>
          </a:xfrm>
          <a:prstGeom prst="flowChartConnector">
            <a:avLst/>
          </a:prstGeom>
          <a:solidFill>
            <a:srgbClr val="FF9900"/>
          </a:solidFill>
          <a:ln cap="flat" cmpd="dbl" w="730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5508103" y="5261512"/>
            <a:ext cx="465584" cy="476071"/>
          </a:xfrm>
          <a:prstGeom prst="flowChartConnector">
            <a:avLst/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69" name="Shape 169"/>
          <p:cNvSpPr/>
          <p:nvPr/>
        </p:nvSpPr>
        <p:spPr>
          <a:xfrm>
            <a:off x="6842720" y="5253448"/>
            <a:ext cx="465584" cy="476071"/>
          </a:xfrm>
          <a:prstGeom prst="flowChartConnector">
            <a:avLst/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cxnSp>
        <p:nvCxnSpPr>
          <p:cNvPr id="170" name="Shape 170"/>
          <p:cNvCxnSpPr>
            <a:stCxn id="168" idx="7"/>
            <a:endCxn id="169" idx="1"/>
          </p:cNvCxnSpPr>
          <p:nvPr/>
        </p:nvCxnSpPr>
        <p:spPr>
          <a:xfrm rot="-5400000">
            <a:off x="6404104" y="4824531"/>
            <a:ext cx="8100" cy="1005300"/>
          </a:xfrm>
          <a:prstGeom prst="curvedConnector3">
            <a:avLst>
              <a:gd fmla="val 3782512" name="adj1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71" name="Shape 171"/>
          <p:cNvSpPr txBox="1"/>
          <p:nvPr/>
        </p:nvSpPr>
        <p:spPr>
          <a:xfrm>
            <a:off x="6228183" y="4623519"/>
            <a:ext cx="432047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grpSp>
        <p:nvGrpSpPr>
          <p:cNvPr id="172" name="Shape 172"/>
          <p:cNvGrpSpPr/>
          <p:nvPr/>
        </p:nvGrpSpPr>
        <p:grpSpPr>
          <a:xfrm>
            <a:off x="3521175" y="4623498"/>
            <a:ext cx="916800" cy="461700"/>
            <a:chOff x="7543650" y="3130248"/>
            <a:chExt cx="916800" cy="461700"/>
          </a:xfrm>
        </p:grpSpPr>
        <p:sp>
          <p:nvSpPr>
            <p:cNvPr id="173" name="Shape 173"/>
            <p:cNvSpPr/>
            <p:nvPr/>
          </p:nvSpPr>
          <p:spPr>
            <a:xfrm>
              <a:off x="7994850" y="3130248"/>
              <a:ext cx="465600" cy="461700"/>
            </a:xfrm>
            <a:prstGeom prst="flowChartConnector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1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</a:t>
              </a:r>
            </a:p>
          </p:txBody>
        </p:sp>
        <p:cxnSp>
          <p:nvCxnSpPr>
            <p:cNvPr id="174" name="Shape 174"/>
            <p:cNvCxnSpPr>
              <a:endCxn id="173" idx="2"/>
            </p:cNvCxnSpPr>
            <p:nvPr/>
          </p:nvCxnSpPr>
          <p:spPr>
            <a:xfrm flipH="1" rot="10800000">
              <a:off x="7543650" y="3361098"/>
              <a:ext cx="451200" cy="67800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81" name="Shape 18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FA: Example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finite automaton that accepts only ‘1’</a:t>
            </a:r>
          </a:p>
        </p:txBody>
      </p:sp>
      <p:sp>
        <p:nvSpPr>
          <p:cNvPr id="183" name="Shape 183"/>
          <p:cNvSpPr/>
          <p:nvPr/>
        </p:nvSpPr>
        <p:spPr>
          <a:xfrm>
            <a:off x="2233016" y="3576662"/>
            <a:ext cx="609599" cy="649188"/>
          </a:xfrm>
          <a:prstGeom prst="flowChartConnector">
            <a:avLst/>
          </a:prstGeom>
          <a:solidFill>
            <a:srgbClr val="FF9900"/>
          </a:soli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184" name="Shape 184"/>
          <p:cNvSpPr/>
          <p:nvPr/>
        </p:nvSpPr>
        <p:spPr>
          <a:xfrm>
            <a:off x="4068167" y="3596457"/>
            <a:ext cx="609599" cy="609599"/>
          </a:xfrm>
          <a:prstGeom prst="flowChartConnector">
            <a:avLst/>
          </a:prstGeom>
          <a:solidFill>
            <a:srgbClr val="FF9900"/>
          </a:solidFill>
          <a:ln cap="flat" cmpd="dbl" w="730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cxnSp>
        <p:nvCxnSpPr>
          <p:cNvPr id="185" name="Shape 185"/>
          <p:cNvCxnSpPr>
            <a:endCxn id="184" idx="2"/>
          </p:cNvCxnSpPr>
          <p:nvPr/>
        </p:nvCxnSpPr>
        <p:spPr>
          <a:xfrm>
            <a:off x="2885567" y="3901257"/>
            <a:ext cx="1182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86" name="Shape 186"/>
          <p:cNvSpPr txBox="1"/>
          <p:nvPr/>
        </p:nvSpPr>
        <p:spPr>
          <a:xfrm>
            <a:off x="3237438" y="3331344"/>
            <a:ext cx="340658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1259632" y="4725144"/>
            <a:ext cx="3230489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Language of a FA: set of accepted strings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7812792" y="3659312"/>
            <a:ext cx="1055096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7843156" y="4407494"/>
            <a:ext cx="964928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Reject 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7852635" y="5559623"/>
            <a:ext cx="964928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Reject </a:t>
            </a:r>
          </a:p>
        </p:txBody>
      </p:sp>
      <p:grpSp>
        <p:nvGrpSpPr>
          <p:cNvPr id="191" name="Shape 191"/>
          <p:cNvGrpSpPr/>
          <p:nvPr/>
        </p:nvGrpSpPr>
        <p:grpSpPr>
          <a:xfrm>
            <a:off x="6203717" y="3327375"/>
            <a:ext cx="1420858" cy="461664"/>
            <a:chOff x="6203717" y="3327375"/>
            <a:chExt cx="1420858" cy="461664"/>
          </a:xfrm>
        </p:grpSpPr>
        <p:sp>
          <p:nvSpPr>
            <p:cNvPr id="192" name="Shape 192"/>
            <p:cNvSpPr txBox="1"/>
            <p:nvPr/>
          </p:nvSpPr>
          <p:spPr>
            <a:xfrm>
              <a:off x="6203717" y="3327375"/>
              <a:ext cx="3642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193" name="Shape 193"/>
            <p:cNvSpPr txBox="1"/>
            <p:nvPr/>
          </p:nvSpPr>
          <p:spPr>
            <a:xfrm>
              <a:off x="7286021" y="3327375"/>
              <a:ext cx="338554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cxnSp>
          <p:nvCxnSpPr>
            <p:cNvPr id="194" name="Shape 194"/>
            <p:cNvCxnSpPr/>
            <p:nvPr/>
          </p:nvCxnSpPr>
          <p:spPr>
            <a:xfrm rot="10800000">
              <a:off x="7308303" y="3573015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</p:grpSp>
      <p:grpSp>
        <p:nvGrpSpPr>
          <p:cNvPr id="195" name="Shape 195"/>
          <p:cNvGrpSpPr/>
          <p:nvPr/>
        </p:nvGrpSpPr>
        <p:grpSpPr>
          <a:xfrm>
            <a:off x="6221421" y="3687414"/>
            <a:ext cx="1396294" cy="491282"/>
            <a:chOff x="6221421" y="3687414"/>
            <a:chExt cx="1396294" cy="491282"/>
          </a:xfrm>
        </p:grpSpPr>
        <p:sp>
          <p:nvSpPr>
            <p:cNvPr id="196" name="Shape 196"/>
            <p:cNvSpPr txBox="1"/>
            <p:nvPr/>
          </p:nvSpPr>
          <p:spPr>
            <a:xfrm>
              <a:off x="6221421" y="3717032"/>
              <a:ext cx="352080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197" name="Shape 197"/>
            <p:cNvSpPr txBox="1"/>
            <p:nvPr/>
          </p:nvSpPr>
          <p:spPr>
            <a:xfrm>
              <a:off x="7279160" y="3687414"/>
              <a:ext cx="338554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cxnSp>
          <p:nvCxnSpPr>
            <p:cNvPr id="198" name="Shape 198"/>
            <p:cNvCxnSpPr/>
            <p:nvPr/>
          </p:nvCxnSpPr>
          <p:spPr>
            <a:xfrm rot="10800000">
              <a:off x="7553471" y="3933056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</p:grpSp>
      <p:grpSp>
        <p:nvGrpSpPr>
          <p:cNvPr id="199" name="Shape 199"/>
          <p:cNvGrpSpPr/>
          <p:nvPr/>
        </p:nvGrpSpPr>
        <p:grpSpPr>
          <a:xfrm>
            <a:off x="6022798" y="4292351"/>
            <a:ext cx="2845089" cy="577376"/>
            <a:chOff x="6022798" y="4292351"/>
            <a:chExt cx="2845089" cy="577376"/>
          </a:xfrm>
        </p:grpSpPr>
        <p:cxnSp>
          <p:nvCxnSpPr>
            <p:cNvPr id="200" name="Shape 200"/>
            <p:cNvCxnSpPr/>
            <p:nvPr/>
          </p:nvCxnSpPr>
          <p:spPr>
            <a:xfrm>
              <a:off x="6022798" y="4292351"/>
              <a:ext cx="2845089" cy="0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1" name="Shape 201"/>
            <p:cNvSpPr txBox="1"/>
            <p:nvPr/>
          </p:nvSpPr>
          <p:spPr>
            <a:xfrm>
              <a:off x="6202380" y="4407494"/>
              <a:ext cx="3642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202" name="Shape 202"/>
            <p:cNvSpPr txBox="1"/>
            <p:nvPr/>
          </p:nvSpPr>
          <p:spPr>
            <a:xfrm>
              <a:off x="7279160" y="4407494"/>
              <a:ext cx="338554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cxnSp>
          <p:nvCxnSpPr>
            <p:cNvPr id="203" name="Shape 203"/>
            <p:cNvCxnSpPr/>
            <p:nvPr/>
          </p:nvCxnSpPr>
          <p:spPr>
            <a:xfrm rot="10800000">
              <a:off x="7294584" y="4653704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</p:grpSp>
      <p:grpSp>
        <p:nvGrpSpPr>
          <p:cNvPr id="204" name="Shape 204"/>
          <p:cNvGrpSpPr/>
          <p:nvPr/>
        </p:nvGrpSpPr>
        <p:grpSpPr>
          <a:xfrm>
            <a:off x="6047389" y="5013176"/>
            <a:ext cx="2845089" cy="576063"/>
            <a:chOff x="6047389" y="5013176"/>
            <a:chExt cx="2845089" cy="576063"/>
          </a:xfrm>
        </p:grpSpPr>
        <p:cxnSp>
          <p:nvCxnSpPr>
            <p:cNvPr id="205" name="Shape 205"/>
            <p:cNvCxnSpPr/>
            <p:nvPr/>
          </p:nvCxnSpPr>
          <p:spPr>
            <a:xfrm>
              <a:off x="6047389" y="5013176"/>
              <a:ext cx="2845089" cy="0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6" name="Shape 206"/>
            <p:cNvSpPr txBox="1"/>
            <p:nvPr/>
          </p:nvSpPr>
          <p:spPr>
            <a:xfrm>
              <a:off x="6206392" y="5127575"/>
              <a:ext cx="3642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207" name="Shape 207"/>
            <p:cNvSpPr txBox="1"/>
            <p:nvPr/>
          </p:nvSpPr>
          <p:spPr>
            <a:xfrm>
              <a:off x="7167757" y="5127575"/>
              <a:ext cx="569387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1 0</a:t>
              </a:r>
            </a:p>
          </p:txBody>
        </p:sp>
        <p:cxnSp>
          <p:nvCxnSpPr>
            <p:cNvPr id="208" name="Shape 208"/>
            <p:cNvCxnSpPr/>
            <p:nvPr/>
          </p:nvCxnSpPr>
          <p:spPr>
            <a:xfrm rot="10800000">
              <a:off x="7208288" y="5373215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</p:grpSp>
      <p:grpSp>
        <p:nvGrpSpPr>
          <p:cNvPr id="209" name="Shape 209"/>
          <p:cNvGrpSpPr/>
          <p:nvPr/>
        </p:nvGrpSpPr>
        <p:grpSpPr>
          <a:xfrm>
            <a:off x="6226742" y="5559623"/>
            <a:ext cx="1524690" cy="490808"/>
            <a:chOff x="6226742" y="5559623"/>
            <a:chExt cx="1524690" cy="490808"/>
          </a:xfrm>
        </p:grpSpPr>
        <p:sp>
          <p:nvSpPr>
            <p:cNvPr id="210" name="Shape 210"/>
            <p:cNvSpPr txBox="1"/>
            <p:nvPr/>
          </p:nvSpPr>
          <p:spPr>
            <a:xfrm>
              <a:off x="6226742" y="5559623"/>
              <a:ext cx="352080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211" name="Shape 211"/>
            <p:cNvSpPr txBox="1"/>
            <p:nvPr/>
          </p:nvSpPr>
          <p:spPr>
            <a:xfrm>
              <a:off x="7182045" y="5559623"/>
              <a:ext cx="569387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1 0</a:t>
              </a:r>
            </a:p>
          </p:txBody>
        </p:sp>
        <p:cxnSp>
          <p:nvCxnSpPr>
            <p:cNvPr id="212" name="Shape 212"/>
            <p:cNvCxnSpPr/>
            <p:nvPr/>
          </p:nvCxnSpPr>
          <p:spPr>
            <a:xfrm rot="10800000">
              <a:off x="7452320" y="5834408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</p:grpSp>
      <p:grpSp>
        <p:nvGrpSpPr>
          <p:cNvPr id="213" name="Shape 213"/>
          <p:cNvGrpSpPr/>
          <p:nvPr/>
        </p:nvGrpSpPr>
        <p:grpSpPr>
          <a:xfrm>
            <a:off x="5990564" y="2852935"/>
            <a:ext cx="2909549" cy="461664"/>
            <a:chOff x="5990564" y="2852935"/>
            <a:chExt cx="2909549" cy="461664"/>
          </a:xfrm>
        </p:grpSpPr>
        <p:sp>
          <p:nvSpPr>
            <p:cNvPr id="214" name="Shape 214"/>
            <p:cNvSpPr txBox="1"/>
            <p:nvPr/>
          </p:nvSpPr>
          <p:spPr>
            <a:xfrm>
              <a:off x="5990564" y="2852935"/>
              <a:ext cx="811791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state</a:t>
              </a:r>
            </a:p>
          </p:txBody>
        </p:sp>
        <p:sp>
          <p:nvSpPr>
            <p:cNvPr id="215" name="Shape 215"/>
            <p:cNvSpPr txBox="1"/>
            <p:nvPr/>
          </p:nvSpPr>
          <p:spPr>
            <a:xfrm>
              <a:off x="7044189" y="2852935"/>
              <a:ext cx="843500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input</a:t>
              </a:r>
            </a:p>
          </p:txBody>
        </p:sp>
        <p:cxnSp>
          <p:nvCxnSpPr>
            <p:cNvPr id="216" name="Shape 216"/>
            <p:cNvCxnSpPr/>
            <p:nvPr/>
          </p:nvCxnSpPr>
          <p:spPr>
            <a:xfrm>
              <a:off x="6055023" y="3284983"/>
              <a:ext cx="2845089" cy="0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FA: Example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1981200"/>
            <a:ext cx="7772400" cy="12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finite automaton accepting any number of 1’s followed by a single 0</a:t>
            </a:r>
          </a:p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24" name="Shape 224"/>
          <p:cNvSpPr/>
          <p:nvPr/>
        </p:nvSpPr>
        <p:spPr>
          <a:xfrm>
            <a:off x="3347864" y="3865439"/>
            <a:ext cx="609600" cy="649200"/>
          </a:xfrm>
          <a:prstGeom prst="flowChartConnector">
            <a:avLst/>
          </a:prstGeom>
          <a:solidFill>
            <a:srgbClr val="FF9900"/>
          </a:soli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225" name="Shape 225"/>
          <p:cNvSpPr/>
          <p:nvPr/>
        </p:nvSpPr>
        <p:spPr>
          <a:xfrm>
            <a:off x="5183014" y="3885232"/>
            <a:ext cx="609599" cy="609599"/>
          </a:xfrm>
          <a:prstGeom prst="flowChartConnector">
            <a:avLst/>
          </a:prstGeom>
          <a:solidFill>
            <a:srgbClr val="FF9900"/>
          </a:solidFill>
          <a:ln cap="flat" cmpd="dbl" w="730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cxnSp>
        <p:nvCxnSpPr>
          <p:cNvPr id="226" name="Shape 226"/>
          <p:cNvCxnSpPr>
            <a:endCxn id="225" idx="2"/>
          </p:cNvCxnSpPr>
          <p:nvPr/>
        </p:nvCxnSpPr>
        <p:spPr>
          <a:xfrm>
            <a:off x="4000414" y="4190032"/>
            <a:ext cx="1182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27" name="Shape 227"/>
          <p:cNvSpPr txBox="1"/>
          <p:nvPr/>
        </p:nvSpPr>
        <p:spPr>
          <a:xfrm>
            <a:off x="4353335" y="3717032"/>
            <a:ext cx="338554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cxnSp>
        <p:nvCxnSpPr>
          <p:cNvPr id="228" name="Shape 228"/>
          <p:cNvCxnSpPr/>
          <p:nvPr/>
        </p:nvCxnSpPr>
        <p:spPr>
          <a:xfrm rot="-5400000">
            <a:off x="3309757" y="3868173"/>
            <a:ext cx="333300" cy="319200"/>
          </a:xfrm>
          <a:prstGeom prst="curvedConnector4">
            <a:avLst>
              <a:gd fmla="val 0" name="adj1"/>
              <a:gd fmla="val -113591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29" name="Shape 229"/>
          <p:cNvSpPr txBox="1"/>
          <p:nvPr/>
        </p:nvSpPr>
        <p:spPr>
          <a:xfrm>
            <a:off x="2533341" y="3807767"/>
            <a:ext cx="33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1981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regular expression does this automaton accept?</a:t>
            </a:r>
          </a:p>
        </p:txBody>
      </p:sp>
      <p:sp>
        <p:nvSpPr>
          <p:cNvPr id="236" name="Shape 236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37" name="Shape 23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FA: Example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5334000" y="5654675"/>
            <a:ext cx="274919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Answer: (0|1)*00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2133600" y="5486400"/>
            <a:ext cx="2071800" cy="870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A: start state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C: final state</a:t>
            </a:r>
          </a:p>
        </p:txBody>
      </p:sp>
      <p:grpSp>
        <p:nvGrpSpPr>
          <p:cNvPr id="240" name="Shape 240"/>
          <p:cNvGrpSpPr/>
          <p:nvPr/>
        </p:nvGrpSpPr>
        <p:grpSpPr>
          <a:xfrm>
            <a:off x="1819275" y="3367088"/>
            <a:ext cx="5243512" cy="2062163"/>
            <a:chOff x="1819275" y="3367088"/>
            <a:chExt cx="5243512" cy="2062163"/>
          </a:xfrm>
        </p:grpSpPr>
        <p:sp>
          <p:nvSpPr>
            <p:cNvPr id="241" name="Shape 241"/>
            <p:cNvSpPr/>
            <p:nvPr/>
          </p:nvSpPr>
          <p:spPr>
            <a:xfrm>
              <a:off x="2362201" y="4019551"/>
              <a:ext cx="609600" cy="649287"/>
            </a:xfrm>
            <a:prstGeom prst="flowChartConnector">
              <a:avLst/>
            </a:prstGeom>
            <a:solidFill>
              <a:srgbClr val="FF9900"/>
            </a:soli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1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242" name="Shape 242"/>
            <p:cNvSpPr/>
            <p:nvPr/>
          </p:nvSpPr>
          <p:spPr>
            <a:xfrm>
              <a:off x="4038601" y="4019551"/>
              <a:ext cx="609600" cy="649287"/>
            </a:xfrm>
            <a:prstGeom prst="flowChartConnector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1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243" name="Shape 243"/>
            <p:cNvSpPr/>
            <p:nvPr/>
          </p:nvSpPr>
          <p:spPr>
            <a:xfrm>
              <a:off x="5867401" y="4038601"/>
              <a:ext cx="609600" cy="609600"/>
            </a:xfrm>
            <a:prstGeom prst="flowChartConnector">
              <a:avLst/>
            </a:prstGeom>
            <a:solidFill>
              <a:srgbClr val="FF9900"/>
            </a:solidFill>
            <a:ln cap="flat" cmpd="dbl" w="730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244" name="Shape 244"/>
            <p:cNvSpPr txBox="1"/>
            <p:nvPr/>
          </p:nvSpPr>
          <p:spPr>
            <a:xfrm>
              <a:off x="3216276" y="3976688"/>
              <a:ext cx="341312" cy="461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245" name="Shape 245"/>
            <p:cNvSpPr txBox="1"/>
            <p:nvPr/>
          </p:nvSpPr>
          <p:spPr>
            <a:xfrm>
              <a:off x="5045076" y="3976688"/>
              <a:ext cx="341312" cy="461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246" name="Shape 246"/>
            <p:cNvSpPr txBox="1"/>
            <p:nvPr/>
          </p:nvSpPr>
          <p:spPr>
            <a:xfrm>
              <a:off x="4205288" y="4967289"/>
              <a:ext cx="341312" cy="461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247" name="Shape 247"/>
            <p:cNvSpPr txBox="1"/>
            <p:nvPr/>
          </p:nvSpPr>
          <p:spPr>
            <a:xfrm>
              <a:off x="3367088" y="3367088"/>
              <a:ext cx="341312" cy="461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248" name="Shape 248"/>
            <p:cNvSpPr txBox="1"/>
            <p:nvPr/>
          </p:nvSpPr>
          <p:spPr>
            <a:xfrm>
              <a:off x="6721476" y="3443289"/>
              <a:ext cx="341312" cy="461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249" name="Shape 249"/>
            <p:cNvSpPr txBox="1"/>
            <p:nvPr/>
          </p:nvSpPr>
          <p:spPr>
            <a:xfrm>
              <a:off x="1819275" y="3443289"/>
              <a:ext cx="341312" cy="461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cxnSp>
          <p:nvCxnSpPr>
            <p:cNvPr id="250" name="Shape 250"/>
            <p:cNvCxnSpPr>
              <a:endCxn id="242" idx="2"/>
            </p:cNvCxnSpPr>
            <p:nvPr/>
          </p:nvCxnSpPr>
          <p:spPr>
            <a:xfrm>
              <a:off x="2971801" y="4344195"/>
              <a:ext cx="10668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251" name="Shape 251"/>
            <p:cNvCxnSpPr>
              <a:stCxn id="242" idx="6"/>
              <a:endCxn id="243" idx="2"/>
            </p:cNvCxnSpPr>
            <p:nvPr/>
          </p:nvCxnSpPr>
          <p:spPr>
            <a:xfrm flipH="1" rot="10800000">
              <a:off x="4648201" y="4343295"/>
              <a:ext cx="1219200" cy="9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252" name="Shape 252"/>
            <p:cNvCxnSpPr>
              <a:stCxn id="241" idx="0"/>
              <a:endCxn id="242" idx="0"/>
            </p:cNvCxnSpPr>
            <p:nvPr/>
          </p:nvCxnSpPr>
          <p:spPr>
            <a:xfrm flipH="1" rot="-5400000">
              <a:off x="3504901" y="3181651"/>
              <a:ext cx="600" cy="1676400"/>
            </a:xfrm>
            <a:prstGeom prst="curvedConnector3">
              <a:avLst>
                <a:gd fmla="val -39687500" name="adj1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lg" w="lg" type="triangle"/>
              <a:tailEnd len="lg" w="lg" type="none"/>
            </a:ln>
          </p:spPr>
        </p:cxnSp>
        <p:cxnSp>
          <p:nvCxnSpPr>
            <p:cNvPr id="253" name="Shape 253"/>
            <p:cNvCxnSpPr>
              <a:stCxn id="241" idx="2"/>
              <a:endCxn id="241" idx="1"/>
            </p:cNvCxnSpPr>
            <p:nvPr/>
          </p:nvCxnSpPr>
          <p:spPr>
            <a:xfrm flipH="1" rot="10800000">
              <a:off x="2362201" y="4114695"/>
              <a:ext cx="89400" cy="229500"/>
            </a:xfrm>
            <a:prstGeom prst="curvedConnector4">
              <a:avLst>
                <a:gd fmla="val -266359" name="adj1"/>
                <a:gd fmla="val 245215" name="adj2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lg" w="lg" type="triangle"/>
              <a:tailEnd len="lg" w="lg" type="none"/>
            </a:ln>
          </p:spPr>
        </p:cxnSp>
        <p:cxnSp>
          <p:nvCxnSpPr>
            <p:cNvPr id="254" name="Shape 254"/>
            <p:cNvCxnSpPr>
              <a:stCxn id="243" idx="0"/>
              <a:endCxn id="243" idx="6"/>
            </p:cNvCxnSpPr>
            <p:nvPr/>
          </p:nvCxnSpPr>
          <p:spPr>
            <a:xfrm flipH="1" rot="-5400000">
              <a:off x="6172201" y="4038601"/>
              <a:ext cx="304800" cy="304800"/>
            </a:xfrm>
            <a:prstGeom prst="curvedConnector4">
              <a:avLst>
                <a:gd fmla="val -78125" name="adj1"/>
                <a:gd fmla="val 178125" name="adj2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lg" w="lg" type="triangle"/>
              <a:tailEnd len="lg" w="lg" type="none"/>
            </a:ln>
          </p:spPr>
        </p:cxnSp>
        <p:cxnSp>
          <p:nvCxnSpPr>
            <p:cNvPr id="255" name="Shape 255"/>
            <p:cNvCxnSpPr>
              <a:stCxn id="243" idx="4"/>
              <a:endCxn id="241" idx="5"/>
            </p:cNvCxnSpPr>
            <p:nvPr/>
          </p:nvCxnSpPr>
          <p:spPr>
            <a:xfrm flipH="1" rot="5400000">
              <a:off x="4490101" y="2966101"/>
              <a:ext cx="74400" cy="3289800"/>
            </a:xfrm>
            <a:prstGeom prst="curvedConnector3">
              <a:avLst>
                <a:gd fmla="val -347799" name="adj1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62" name="Shape 26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FA simulation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914400" y="3733800"/>
            <a:ext cx="2955731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Input string: 00100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8028384" y="5775646"/>
            <a:ext cx="1055096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</a:t>
            </a:r>
          </a:p>
        </p:txBody>
      </p:sp>
      <p:grpSp>
        <p:nvGrpSpPr>
          <p:cNvPr id="265" name="Shape 265"/>
          <p:cNvGrpSpPr/>
          <p:nvPr/>
        </p:nvGrpSpPr>
        <p:grpSpPr>
          <a:xfrm>
            <a:off x="5766273" y="3442814"/>
            <a:ext cx="1820510" cy="461665"/>
            <a:chOff x="5766273" y="3442814"/>
            <a:chExt cx="1820510" cy="461665"/>
          </a:xfrm>
        </p:grpSpPr>
        <p:sp>
          <p:nvSpPr>
            <p:cNvPr id="266" name="Shape 266"/>
            <p:cNvSpPr txBox="1"/>
            <p:nvPr/>
          </p:nvSpPr>
          <p:spPr>
            <a:xfrm>
              <a:off x="5766273" y="3442814"/>
              <a:ext cx="3642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267" name="Shape 267"/>
            <p:cNvSpPr txBox="1"/>
            <p:nvPr/>
          </p:nvSpPr>
          <p:spPr>
            <a:xfrm>
              <a:off x="6622156" y="3442814"/>
              <a:ext cx="964626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00100</a:t>
              </a:r>
            </a:p>
          </p:txBody>
        </p:sp>
        <p:cxnSp>
          <p:nvCxnSpPr>
            <p:cNvPr id="268" name="Shape 268"/>
            <p:cNvCxnSpPr/>
            <p:nvPr/>
          </p:nvCxnSpPr>
          <p:spPr>
            <a:xfrm rot="10800000">
              <a:off x="6660232" y="3688456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</p:grpSp>
      <p:grpSp>
        <p:nvGrpSpPr>
          <p:cNvPr id="269" name="Shape 269"/>
          <p:cNvGrpSpPr/>
          <p:nvPr/>
        </p:nvGrpSpPr>
        <p:grpSpPr>
          <a:xfrm>
            <a:off x="5778733" y="3889623"/>
            <a:ext cx="1808049" cy="547488"/>
            <a:chOff x="5778733" y="3889623"/>
            <a:chExt cx="1808049" cy="547488"/>
          </a:xfrm>
        </p:grpSpPr>
        <p:sp>
          <p:nvSpPr>
            <p:cNvPr id="270" name="Shape 270"/>
            <p:cNvSpPr txBox="1"/>
            <p:nvPr/>
          </p:nvSpPr>
          <p:spPr>
            <a:xfrm>
              <a:off x="6622156" y="3889623"/>
              <a:ext cx="964626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00100</a:t>
              </a:r>
            </a:p>
          </p:txBody>
        </p:sp>
        <p:sp>
          <p:nvSpPr>
            <p:cNvPr id="271" name="Shape 271"/>
            <p:cNvSpPr txBox="1"/>
            <p:nvPr/>
          </p:nvSpPr>
          <p:spPr>
            <a:xfrm>
              <a:off x="5778733" y="3889623"/>
              <a:ext cx="352080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272" name="Shape 272"/>
            <p:cNvCxnSpPr/>
            <p:nvPr/>
          </p:nvCxnSpPr>
          <p:spPr>
            <a:xfrm rot="10800000">
              <a:off x="6876256" y="4221088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</p:grpSp>
      <p:grpSp>
        <p:nvGrpSpPr>
          <p:cNvPr id="273" name="Shape 273"/>
          <p:cNvGrpSpPr/>
          <p:nvPr/>
        </p:nvGrpSpPr>
        <p:grpSpPr>
          <a:xfrm>
            <a:off x="5547877" y="3039815"/>
            <a:ext cx="2909549" cy="461664"/>
            <a:chOff x="5990564" y="2852935"/>
            <a:chExt cx="2909549" cy="461664"/>
          </a:xfrm>
        </p:grpSpPr>
        <p:sp>
          <p:nvSpPr>
            <p:cNvPr id="274" name="Shape 274"/>
            <p:cNvSpPr txBox="1"/>
            <p:nvPr/>
          </p:nvSpPr>
          <p:spPr>
            <a:xfrm>
              <a:off x="5990564" y="2852935"/>
              <a:ext cx="811791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state</a:t>
              </a:r>
            </a:p>
          </p:txBody>
        </p:sp>
        <p:sp>
          <p:nvSpPr>
            <p:cNvPr id="275" name="Shape 275"/>
            <p:cNvSpPr txBox="1"/>
            <p:nvPr/>
          </p:nvSpPr>
          <p:spPr>
            <a:xfrm>
              <a:off x="7044189" y="2852935"/>
              <a:ext cx="843500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input</a:t>
              </a:r>
            </a:p>
          </p:txBody>
        </p:sp>
        <p:cxnSp>
          <p:nvCxnSpPr>
            <p:cNvPr id="276" name="Shape 276"/>
            <p:cNvCxnSpPr/>
            <p:nvPr/>
          </p:nvCxnSpPr>
          <p:spPr>
            <a:xfrm>
              <a:off x="6055023" y="3284983"/>
              <a:ext cx="2845089" cy="0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7" name="Shape 277"/>
          <p:cNvGrpSpPr/>
          <p:nvPr/>
        </p:nvGrpSpPr>
        <p:grpSpPr>
          <a:xfrm>
            <a:off x="5787530" y="4321671"/>
            <a:ext cx="1806395" cy="547488"/>
            <a:chOff x="5787530" y="4321671"/>
            <a:chExt cx="1806395" cy="547488"/>
          </a:xfrm>
        </p:grpSpPr>
        <p:sp>
          <p:nvSpPr>
            <p:cNvPr id="278" name="Shape 278"/>
            <p:cNvSpPr txBox="1"/>
            <p:nvPr/>
          </p:nvSpPr>
          <p:spPr>
            <a:xfrm>
              <a:off x="6629299" y="4321671"/>
              <a:ext cx="964626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00100</a:t>
              </a:r>
            </a:p>
          </p:txBody>
        </p:sp>
        <p:sp>
          <p:nvSpPr>
            <p:cNvPr id="279" name="Shape 279"/>
            <p:cNvSpPr txBox="1"/>
            <p:nvPr/>
          </p:nvSpPr>
          <p:spPr>
            <a:xfrm>
              <a:off x="5787530" y="4321671"/>
              <a:ext cx="348773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cxnSp>
          <p:nvCxnSpPr>
            <p:cNvPr id="280" name="Shape 280"/>
            <p:cNvCxnSpPr/>
            <p:nvPr/>
          </p:nvCxnSpPr>
          <p:spPr>
            <a:xfrm rot="10800000">
              <a:off x="7034560" y="4653136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</p:grpSp>
      <p:grpSp>
        <p:nvGrpSpPr>
          <p:cNvPr id="281" name="Shape 281"/>
          <p:cNvGrpSpPr/>
          <p:nvPr/>
        </p:nvGrpSpPr>
        <p:grpSpPr>
          <a:xfrm>
            <a:off x="5780383" y="4797151"/>
            <a:ext cx="1814110" cy="547487"/>
            <a:chOff x="5780383" y="4797151"/>
            <a:chExt cx="1814110" cy="547487"/>
          </a:xfrm>
        </p:grpSpPr>
        <p:sp>
          <p:nvSpPr>
            <p:cNvPr id="282" name="Shape 282"/>
            <p:cNvSpPr txBox="1"/>
            <p:nvPr/>
          </p:nvSpPr>
          <p:spPr>
            <a:xfrm>
              <a:off x="6629867" y="4797151"/>
              <a:ext cx="964626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00100</a:t>
              </a:r>
            </a:p>
          </p:txBody>
        </p:sp>
        <p:sp>
          <p:nvSpPr>
            <p:cNvPr id="283" name="Shape 283"/>
            <p:cNvSpPr txBox="1"/>
            <p:nvPr/>
          </p:nvSpPr>
          <p:spPr>
            <a:xfrm>
              <a:off x="5780383" y="4797151"/>
              <a:ext cx="3642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284" name="Shape 284"/>
            <p:cNvCxnSpPr/>
            <p:nvPr/>
          </p:nvCxnSpPr>
          <p:spPr>
            <a:xfrm rot="10800000">
              <a:off x="7178575" y="5128615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</p:grpSp>
      <p:grpSp>
        <p:nvGrpSpPr>
          <p:cNvPr id="285" name="Shape 285"/>
          <p:cNvGrpSpPr/>
          <p:nvPr/>
        </p:nvGrpSpPr>
        <p:grpSpPr>
          <a:xfrm>
            <a:off x="5788253" y="5257776"/>
            <a:ext cx="1808048" cy="547487"/>
            <a:chOff x="5788253" y="5257776"/>
            <a:chExt cx="1808048" cy="547487"/>
          </a:xfrm>
        </p:grpSpPr>
        <p:sp>
          <p:nvSpPr>
            <p:cNvPr id="286" name="Shape 286"/>
            <p:cNvSpPr txBox="1"/>
            <p:nvPr/>
          </p:nvSpPr>
          <p:spPr>
            <a:xfrm>
              <a:off x="6631675" y="5257776"/>
              <a:ext cx="964626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00100</a:t>
              </a:r>
            </a:p>
          </p:txBody>
        </p:sp>
        <p:sp>
          <p:nvSpPr>
            <p:cNvPr id="287" name="Shape 287"/>
            <p:cNvSpPr txBox="1"/>
            <p:nvPr/>
          </p:nvSpPr>
          <p:spPr>
            <a:xfrm>
              <a:off x="5788253" y="5257776"/>
              <a:ext cx="352080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288" name="Shape 288"/>
            <p:cNvCxnSpPr/>
            <p:nvPr/>
          </p:nvCxnSpPr>
          <p:spPr>
            <a:xfrm rot="10800000">
              <a:off x="7322592" y="5589240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</p:grpSp>
      <p:grpSp>
        <p:nvGrpSpPr>
          <p:cNvPr id="289" name="Shape 289"/>
          <p:cNvGrpSpPr/>
          <p:nvPr/>
        </p:nvGrpSpPr>
        <p:grpSpPr>
          <a:xfrm>
            <a:off x="5804196" y="5746976"/>
            <a:ext cx="1806394" cy="547487"/>
            <a:chOff x="5804196" y="5746976"/>
            <a:chExt cx="1806394" cy="547487"/>
          </a:xfrm>
        </p:grpSpPr>
        <p:sp>
          <p:nvSpPr>
            <p:cNvPr id="290" name="Shape 290"/>
            <p:cNvSpPr txBox="1"/>
            <p:nvPr/>
          </p:nvSpPr>
          <p:spPr>
            <a:xfrm>
              <a:off x="6645964" y="5746976"/>
              <a:ext cx="964626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00100</a:t>
              </a:r>
            </a:p>
          </p:txBody>
        </p:sp>
        <p:sp>
          <p:nvSpPr>
            <p:cNvPr id="291" name="Shape 291"/>
            <p:cNvSpPr txBox="1"/>
            <p:nvPr/>
          </p:nvSpPr>
          <p:spPr>
            <a:xfrm>
              <a:off x="5804196" y="5746976"/>
              <a:ext cx="348773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cxnSp>
          <p:nvCxnSpPr>
            <p:cNvPr id="292" name="Shape 292"/>
            <p:cNvCxnSpPr/>
            <p:nvPr/>
          </p:nvCxnSpPr>
          <p:spPr>
            <a:xfrm rot="10800000">
              <a:off x="7524328" y="6078440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</p:grpSp>
      <p:grpSp>
        <p:nvGrpSpPr>
          <p:cNvPr id="293" name="Shape 293"/>
          <p:cNvGrpSpPr/>
          <p:nvPr/>
        </p:nvGrpSpPr>
        <p:grpSpPr>
          <a:xfrm>
            <a:off x="1950200" y="1467363"/>
            <a:ext cx="5243600" cy="2062200"/>
            <a:chOff x="1819275" y="3367088"/>
            <a:chExt cx="5243600" cy="2062200"/>
          </a:xfrm>
        </p:grpSpPr>
        <p:sp>
          <p:nvSpPr>
            <p:cNvPr id="294" name="Shape 294"/>
            <p:cNvSpPr/>
            <p:nvPr/>
          </p:nvSpPr>
          <p:spPr>
            <a:xfrm>
              <a:off x="2362200" y="4019551"/>
              <a:ext cx="609600" cy="649200"/>
            </a:xfrm>
            <a:prstGeom prst="flowChartConnector">
              <a:avLst/>
            </a:prstGeom>
            <a:solidFill>
              <a:srgbClr val="FF9900"/>
            </a:soli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1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295" name="Shape 295"/>
            <p:cNvSpPr/>
            <p:nvPr/>
          </p:nvSpPr>
          <p:spPr>
            <a:xfrm>
              <a:off x="4038601" y="4019551"/>
              <a:ext cx="609600" cy="649200"/>
            </a:xfrm>
            <a:prstGeom prst="flowChartConnector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1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296" name="Shape 296"/>
            <p:cNvSpPr/>
            <p:nvPr/>
          </p:nvSpPr>
          <p:spPr>
            <a:xfrm>
              <a:off x="5867401" y="4038601"/>
              <a:ext cx="609600" cy="609600"/>
            </a:xfrm>
            <a:prstGeom prst="flowChartConnector">
              <a:avLst/>
            </a:prstGeom>
            <a:solidFill>
              <a:srgbClr val="FF9900"/>
            </a:solidFill>
            <a:ln cap="flat" cmpd="dbl" w="730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297" name="Shape 297"/>
            <p:cNvSpPr txBox="1"/>
            <p:nvPr/>
          </p:nvSpPr>
          <p:spPr>
            <a:xfrm>
              <a:off x="3216276" y="3976689"/>
              <a:ext cx="341399" cy="46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298" name="Shape 298"/>
            <p:cNvSpPr txBox="1"/>
            <p:nvPr/>
          </p:nvSpPr>
          <p:spPr>
            <a:xfrm>
              <a:off x="5045076" y="3976689"/>
              <a:ext cx="341400" cy="46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299" name="Shape 299"/>
            <p:cNvSpPr txBox="1"/>
            <p:nvPr/>
          </p:nvSpPr>
          <p:spPr>
            <a:xfrm>
              <a:off x="4205288" y="4967289"/>
              <a:ext cx="341400" cy="46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300" name="Shape 300"/>
            <p:cNvSpPr txBox="1"/>
            <p:nvPr/>
          </p:nvSpPr>
          <p:spPr>
            <a:xfrm>
              <a:off x="3367088" y="3367088"/>
              <a:ext cx="341400" cy="46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301" name="Shape 301"/>
            <p:cNvSpPr txBox="1"/>
            <p:nvPr/>
          </p:nvSpPr>
          <p:spPr>
            <a:xfrm>
              <a:off x="6721476" y="3443289"/>
              <a:ext cx="341400" cy="46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302" name="Shape 302"/>
            <p:cNvSpPr txBox="1"/>
            <p:nvPr/>
          </p:nvSpPr>
          <p:spPr>
            <a:xfrm>
              <a:off x="1819275" y="3443289"/>
              <a:ext cx="341400" cy="46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cxnSp>
          <p:nvCxnSpPr>
            <p:cNvPr id="303" name="Shape 303"/>
            <p:cNvCxnSpPr>
              <a:endCxn id="295" idx="2"/>
            </p:cNvCxnSpPr>
            <p:nvPr/>
          </p:nvCxnSpPr>
          <p:spPr>
            <a:xfrm>
              <a:off x="2971801" y="4344151"/>
              <a:ext cx="10668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304" name="Shape 304"/>
            <p:cNvCxnSpPr>
              <a:stCxn id="295" idx="6"/>
              <a:endCxn id="296" idx="2"/>
            </p:cNvCxnSpPr>
            <p:nvPr/>
          </p:nvCxnSpPr>
          <p:spPr>
            <a:xfrm flipH="1" rot="10800000">
              <a:off x="4648201" y="4343551"/>
              <a:ext cx="1219200" cy="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305" name="Shape 305"/>
            <p:cNvCxnSpPr>
              <a:stCxn id="294" idx="0"/>
              <a:endCxn id="295" idx="0"/>
            </p:cNvCxnSpPr>
            <p:nvPr/>
          </p:nvCxnSpPr>
          <p:spPr>
            <a:xfrm flipH="1" rot="-5400000">
              <a:off x="3504900" y="3181651"/>
              <a:ext cx="600" cy="1676400"/>
            </a:xfrm>
            <a:prstGeom prst="curvedConnector3">
              <a:avLst>
                <a:gd fmla="val -39687500" name="adj1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lg" w="lg" type="triangle"/>
              <a:tailEnd len="lg" w="lg" type="none"/>
            </a:ln>
          </p:spPr>
        </p:cxnSp>
        <p:cxnSp>
          <p:nvCxnSpPr>
            <p:cNvPr id="306" name="Shape 306"/>
            <p:cNvCxnSpPr>
              <a:stCxn id="294" idx="2"/>
              <a:endCxn id="294" idx="1"/>
            </p:cNvCxnSpPr>
            <p:nvPr/>
          </p:nvCxnSpPr>
          <p:spPr>
            <a:xfrm flipH="1" rot="10800000">
              <a:off x="2362200" y="4114651"/>
              <a:ext cx="89400" cy="229500"/>
            </a:xfrm>
            <a:prstGeom prst="curvedConnector4">
              <a:avLst>
                <a:gd fmla="val -266359" name="adj1"/>
                <a:gd fmla="val 245196" name="adj2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lg" w="lg" type="triangle"/>
              <a:tailEnd len="lg" w="lg" type="none"/>
            </a:ln>
          </p:spPr>
        </p:cxnSp>
        <p:cxnSp>
          <p:nvCxnSpPr>
            <p:cNvPr id="307" name="Shape 307"/>
            <p:cNvCxnSpPr>
              <a:stCxn id="296" idx="0"/>
              <a:endCxn id="296" idx="6"/>
            </p:cNvCxnSpPr>
            <p:nvPr/>
          </p:nvCxnSpPr>
          <p:spPr>
            <a:xfrm flipH="1" rot="-5400000">
              <a:off x="6172201" y="4038601"/>
              <a:ext cx="304800" cy="304800"/>
            </a:xfrm>
            <a:prstGeom prst="curvedConnector4">
              <a:avLst>
                <a:gd fmla="val -78125" name="adj1"/>
                <a:gd fmla="val 178125" name="adj2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lg" w="lg" type="triangle"/>
              <a:tailEnd len="lg" w="lg" type="none"/>
            </a:ln>
          </p:spPr>
        </p:cxnSp>
        <p:cxnSp>
          <p:nvCxnSpPr>
            <p:cNvPr id="308" name="Shape 308"/>
            <p:cNvCxnSpPr>
              <a:stCxn id="296" idx="4"/>
              <a:endCxn id="294" idx="5"/>
            </p:cNvCxnSpPr>
            <p:nvPr/>
          </p:nvCxnSpPr>
          <p:spPr>
            <a:xfrm flipH="1" rot="5400000">
              <a:off x="4490101" y="2966101"/>
              <a:ext cx="74400" cy="3289800"/>
            </a:xfrm>
            <a:prstGeom prst="curvedConnector3">
              <a:avLst>
                <a:gd fmla="val -347681" name="adj1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ε-move</a:t>
            </a:r>
          </a:p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Another kind of transition: </a:t>
            </a:r>
            <a:r>
              <a:rPr b="0" i="0" lang="en-US" sz="3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-moves</a:t>
            </a:r>
          </a:p>
        </p:txBody>
      </p:sp>
      <p:sp>
        <p:nvSpPr>
          <p:cNvPr id="315" name="Shape 315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16" name="Shape 316"/>
          <p:cNvSpPr/>
          <p:nvPr/>
        </p:nvSpPr>
        <p:spPr>
          <a:xfrm>
            <a:off x="3927450" y="3073350"/>
            <a:ext cx="609599" cy="649188"/>
          </a:xfrm>
          <a:prstGeom prst="flowChartConnector">
            <a:avLst/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317" name="Shape 317"/>
          <p:cNvSpPr/>
          <p:nvPr/>
        </p:nvSpPr>
        <p:spPr>
          <a:xfrm>
            <a:off x="5762600" y="3093144"/>
            <a:ext cx="609599" cy="609599"/>
          </a:xfrm>
          <a:prstGeom prst="flowChartConnector">
            <a:avLst/>
          </a:prstGeom>
          <a:solidFill>
            <a:srgbClr val="FF9900"/>
          </a:solidFill>
          <a:ln cap="flat" cmpd="dbl" w="730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cxnSp>
        <p:nvCxnSpPr>
          <p:cNvPr id="318" name="Shape 318"/>
          <p:cNvCxnSpPr>
            <a:endCxn id="317" idx="2"/>
          </p:cNvCxnSpPr>
          <p:nvPr/>
        </p:nvCxnSpPr>
        <p:spPr>
          <a:xfrm>
            <a:off x="4580000" y="3397944"/>
            <a:ext cx="1182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319" name="Shape 319"/>
          <p:cNvSpPr txBox="1"/>
          <p:nvPr/>
        </p:nvSpPr>
        <p:spPr>
          <a:xfrm>
            <a:off x="4939760" y="2924943"/>
            <a:ext cx="324878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grpSp>
        <p:nvGrpSpPr>
          <p:cNvPr id="320" name="Shape 320"/>
          <p:cNvGrpSpPr/>
          <p:nvPr/>
        </p:nvGrpSpPr>
        <p:grpSpPr>
          <a:xfrm>
            <a:off x="1520805" y="4480070"/>
            <a:ext cx="1868624" cy="533105"/>
            <a:chOff x="5766273" y="3442814"/>
            <a:chExt cx="1868624" cy="533105"/>
          </a:xfrm>
        </p:grpSpPr>
        <p:sp>
          <p:nvSpPr>
            <p:cNvPr id="321" name="Shape 321"/>
            <p:cNvSpPr txBox="1"/>
            <p:nvPr/>
          </p:nvSpPr>
          <p:spPr>
            <a:xfrm>
              <a:off x="5766273" y="3442814"/>
              <a:ext cx="3642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322" name="Shape 322"/>
            <p:cNvSpPr txBox="1"/>
            <p:nvPr/>
          </p:nvSpPr>
          <p:spPr>
            <a:xfrm>
              <a:off x="6574040" y="3442814"/>
              <a:ext cx="1060857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r>
                <a:rPr baseline="-25000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x</a:t>
              </a:r>
              <a:r>
                <a:rPr baseline="-25000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x</a:t>
              </a:r>
              <a:r>
                <a:rPr baseline="-25000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cxnSp>
          <p:nvCxnSpPr>
            <p:cNvPr id="323" name="Shape 323"/>
            <p:cNvCxnSpPr/>
            <p:nvPr/>
          </p:nvCxnSpPr>
          <p:spPr>
            <a:xfrm rot="10800000">
              <a:off x="6930971" y="3759895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</p:grpSp>
      <p:grpSp>
        <p:nvGrpSpPr>
          <p:cNvPr id="324" name="Shape 324"/>
          <p:cNvGrpSpPr/>
          <p:nvPr/>
        </p:nvGrpSpPr>
        <p:grpSpPr>
          <a:xfrm>
            <a:off x="1533266" y="5013175"/>
            <a:ext cx="1856162" cy="547488"/>
            <a:chOff x="5778733" y="3889623"/>
            <a:chExt cx="1856162" cy="547488"/>
          </a:xfrm>
        </p:grpSpPr>
        <p:sp>
          <p:nvSpPr>
            <p:cNvPr id="325" name="Shape 325"/>
            <p:cNvSpPr txBox="1"/>
            <p:nvPr/>
          </p:nvSpPr>
          <p:spPr>
            <a:xfrm>
              <a:off x="6574039" y="3889623"/>
              <a:ext cx="1060857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r>
                <a:rPr baseline="-25000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x</a:t>
              </a:r>
              <a:r>
                <a:rPr baseline="-25000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x</a:t>
              </a:r>
              <a:r>
                <a:rPr baseline="-25000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326" name="Shape 326"/>
            <p:cNvSpPr txBox="1"/>
            <p:nvPr/>
          </p:nvSpPr>
          <p:spPr>
            <a:xfrm>
              <a:off x="5778733" y="3889623"/>
              <a:ext cx="352080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327" name="Shape 327"/>
            <p:cNvCxnSpPr/>
            <p:nvPr/>
          </p:nvCxnSpPr>
          <p:spPr>
            <a:xfrm rot="10800000">
              <a:off x="6945259" y="4221088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</p:grpSp>
      <p:grpSp>
        <p:nvGrpSpPr>
          <p:cNvPr id="328" name="Shape 328"/>
          <p:cNvGrpSpPr/>
          <p:nvPr/>
        </p:nvGrpSpPr>
        <p:grpSpPr>
          <a:xfrm>
            <a:off x="1302410" y="4077071"/>
            <a:ext cx="2909549" cy="461664"/>
            <a:chOff x="5990564" y="2852935"/>
            <a:chExt cx="2909549" cy="461664"/>
          </a:xfrm>
        </p:grpSpPr>
        <p:sp>
          <p:nvSpPr>
            <p:cNvPr id="329" name="Shape 329"/>
            <p:cNvSpPr txBox="1"/>
            <p:nvPr/>
          </p:nvSpPr>
          <p:spPr>
            <a:xfrm>
              <a:off x="5990564" y="2852935"/>
              <a:ext cx="811791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state</a:t>
              </a:r>
            </a:p>
          </p:txBody>
        </p:sp>
        <p:sp>
          <p:nvSpPr>
            <p:cNvPr id="330" name="Shape 330"/>
            <p:cNvSpPr txBox="1"/>
            <p:nvPr/>
          </p:nvSpPr>
          <p:spPr>
            <a:xfrm>
              <a:off x="7044189" y="2852935"/>
              <a:ext cx="843500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input</a:t>
              </a:r>
            </a:p>
          </p:txBody>
        </p:sp>
        <p:cxnSp>
          <p:nvCxnSpPr>
            <p:cNvPr id="331" name="Shape 331"/>
            <p:cNvCxnSpPr/>
            <p:nvPr/>
          </p:nvCxnSpPr>
          <p:spPr>
            <a:xfrm>
              <a:off x="6055023" y="3284983"/>
              <a:ext cx="2845089" cy="0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Deterministic Finite Automata (DFA)</a:t>
            </a:r>
          </a:p>
        </p:txBody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2122511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transition per input per state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ε-moves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Shape 338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grpSp>
        <p:nvGrpSpPr>
          <p:cNvPr id="339" name="Shape 339"/>
          <p:cNvGrpSpPr/>
          <p:nvPr/>
        </p:nvGrpSpPr>
        <p:grpSpPr>
          <a:xfrm>
            <a:off x="1360216" y="2940935"/>
            <a:ext cx="1425872" cy="1424168"/>
            <a:chOff x="1360216" y="2636911"/>
            <a:chExt cx="1425872" cy="1424168"/>
          </a:xfrm>
        </p:grpSpPr>
        <p:sp>
          <p:nvSpPr>
            <p:cNvPr id="340" name="Shape 340"/>
            <p:cNvSpPr/>
            <p:nvPr/>
          </p:nvSpPr>
          <p:spPr>
            <a:xfrm>
              <a:off x="1360216" y="3183264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341" name="Shape 341"/>
            <p:cNvSpPr/>
            <p:nvPr/>
          </p:nvSpPr>
          <p:spPr>
            <a:xfrm>
              <a:off x="2339751" y="2636911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342" name="Shape 342"/>
            <p:cNvSpPr/>
            <p:nvPr/>
          </p:nvSpPr>
          <p:spPr>
            <a:xfrm>
              <a:off x="2354040" y="3655798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cxnSp>
          <p:nvCxnSpPr>
            <p:cNvPr id="343" name="Shape 343"/>
            <p:cNvCxnSpPr>
              <a:stCxn id="340" idx="7"/>
            </p:cNvCxnSpPr>
            <p:nvPr/>
          </p:nvCxnSpPr>
          <p:spPr>
            <a:xfrm flipH="1" rot="10800000">
              <a:off x="1728992" y="2839416"/>
              <a:ext cx="610800" cy="403200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344" name="Shape 344"/>
            <p:cNvCxnSpPr>
              <a:stCxn id="340" idx="5"/>
              <a:endCxn id="342" idx="2"/>
            </p:cNvCxnSpPr>
            <p:nvPr/>
          </p:nvCxnSpPr>
          <p:spPr>
            <a:xfrm>
              <a:off x="1728992" y="3529193"/>
              <a:ext cx="624900" cy="329100"/>
            </a:xfrm>
            <a:prstGeom prst="straightConnector1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sp>
          <p:nvSpPr>
            <p:cNvPr id="345" name="Shape 345"/>
            <p:cNvSpPr txBox="1"/>
            <p:nvPr/>
          </p:nvSpPr>
          <p:spPr>
            <a:xfrm>
              <a:off x="1800426" y="2636911"/>
              <a:ext cx="332092" cy="461664"/>
            </a:xfrm>
            <a:prstGeom prst="rect">
              <a:avLst/>
            </a:prstGeom>
            <a:noFill/>
            <a:ln cap="flat" cmpd="sng" w="2857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346" name="Shape 346"/>
            <p:cNvSpPr txBox="1"/>
            <p:nvPr/>
          </p:nvSpPr>
          <p:spPr>
            <a:xfrm>
              <a:off x="1826905" y="3543398"/>
              <a:ext cx="332092" cy="461664"/>
            </a:xfrm>
            <a:prstGeom prst="rect">
              <a:avLst/>
            </a:prstGeom>
            <a:noFill/>
            <a:ln cap="flat" cmpd="sng" w="2857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</p:grpSp>
      <p:sp>
        <p:nvSpPr>
          <p:cNvPr id="347" name="Shape 347"/>
          <p:cNvSpPr txBox="1"/>
          <p:nvPr/>
        </p:nvSpPr>
        <p:spPr>
          <a:xfrm>
            <a:off x="3544841" y="3356992"/>
            <a:ext cx="1013318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Invalid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