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3" name="Shape 7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43" name="Shape 8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3" name="Shape 9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77" name="Shape 9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22" name="Shape 10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Shape 10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68" name="Shape 10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9" name="Shape 10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12" name="Shape 1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57" name="Shape 1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03" name="Shape 1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7" name="Shape 1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8" name="Shape 1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3" name="Shape 1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4" name="Shape 12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7" name="Shape 1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8" name="Shape 13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2" name="Shape 1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3" name="Shape 13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28" name="Shape 1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Shape 14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Regexps to NFA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1981199" y="3467766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descr="25%" id="286" name="Shape 286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22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25%" id="287" name="Shape 287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22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dbl" w="730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dbl" w="730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flipH="1" rot="-5400000">
                <a:off x="3022926" y="3530273"/>
                <a:ext cx="431100" cy="1169100"/>
              </a:xfrm>
              <a:prstGeom prst="curvedConnector5">
                <a:avLst>
                  <a:gd fmla="val -75945" name="adj1"/>
                  <a:gd fmla="val 50002" name="adj2"/>
                  <a:gd fmla="val 175934" name="adj3"/>
                </a:avLst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flipH="1" rot="-5400000">
                <a:off x="6147125" y="3530273"/>
                <a:ext cx="431100" cy="1169100"/>
              </a:xfrm>
              <a:prstGeom prst="curvedConnector5">
                <a:avLst>
                  <a:gd fmla="val -75945" name="adj1"/>
                  <a:gd fmla="val 50002" name="adj2"/>
                  <a:gd fmla="val 175934" name="adj3"/>
                </a:avLst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lg" w="lg" type="triangle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1981200"/>
            <a:ext cx="7772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3429000" y="4114800"/>
            <a:ext cx="2514600" cy="1066800"/>
            <a:chOff x="3429000" y="4114800"/>
            <a:chExt cx="2514600" cy="1066800"/>
          </a:xfrm>
        </p:grpSpPr>
        <p:sp>
          <p:nvSpPr>
            <p:cNvPr descr="25%" id="306" name="Shape 306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flipH="1" rot="-5400000">
              <a:off x="4470726" y="4063673"/>
              <a:ext cx="431100" cy="1169100"/>
            </a:xfrm>
            <a:prstGeom prst="curvedConnector5">
              <a:avLst>
                <a:gd fmla="val -75945" name="adj1"/>
                <a:gd fmla="val 50002" name="adj2"/>
                <a:gd fmla="val 175934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1919400" y="3124199"/>
            <a:ext cx="5281650" cy="2990850"/>
            <a:chOff x="1919400" y="3124200"/>
            <a:chExt cx="5281650" cy="2990850"/>
          </a:xfrm>
        </p:grpSpPr>
        <p:sp>
          <p:nvSpPr>
            <p:cNvPr id="320" name="Shape 320"/>
            <p:cNvSpPr txBox="1"/>
            <p:nvPr/>
          </p:nvSpPr>
          <p:spPr>
            <a:xfrm>
              <a:off x="27432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0960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6724650" y="4410000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919400" y="4410075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495800" y="5638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495800" y="31242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3429000" y="4114800"/>
              <a:ext cx="2514600" cy="1066800"/>
              <a:chOff x="3429000" y="4114800"/>
              <a:chExt cx="2514600" cy="1066800"/>
            </a:xfrm>
          </p:grpSpPr>
          <p:sp>
            <p:nvSpPr>
              <p:cNvPr descr="25%" id="327" name="Shape 327"/>
              <p:cNvSpPr/>
              <p:nvPr/>
            </p:nvSpPr>
            <p:spPr>
              <a:xfrm>
                <a:off x="3429000" y="4114800"/>
                <a:ext cx="2514600" cy="1066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22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581399" y="43434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5181599" y="43434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cap="flat" cmpd="dbl" w="730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4508499" y="4419600"/>
                <a:ext cx="2922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331" name="Shape 331"/>
              <p:cNvCxnSpPr>
                <a:stCxn id="328" idx="7"/>
                <a:endCxn id="329" idx="3"/>
              </p:cNvCxnSpPr>
              <p:nvPr/>
            </p:nvCxnSpPr>
            <p:spPr>
              <a:xfrm flipH="1" rot="-5400000">
                <a:off x="4470726" y="4063673"/>
                <a:ext cx="431100" cy="1169100"/>
              </a:xfrm>
              <a:prstGeom prst="curvedConnector5">
                <a:avLst>
                  <a:gd fmla="val -75945" name="adj1"/>
                  <a:gd fmla="val 50002" name="adj2"/>
                  <a:gd fmla="val 175934" name="adj3"/>
                </a:avLst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lg" w="lg" type="triangle"/>
              </a:ln>
            </p:spPr>
          </p:cxnSp>
        </p:grpSp>
        <p:cxnSp>
          <p:nvCxnSpPr>
            <p:cNvPr id="332" name="Shape 332"/>
            <p:cNvCxnSpPr>
              <a:stCxn id="329" idx="0"/>
              <a:endCxn id="328" idx="0"/>
            </p:cNvCxnSpPr>
            <p:nvPr/>
          </p:nvCxnSpPr>
          <p:spPr>
            <a:xfrm rot="5400000">
              <a:off x="4685999" y="3543600"/>
              <a:ext cx="600" cy="1600200"/>
            </a:xfrm>
            <a:prstGeom prst="curvedConnector3">
              <a:avLst>
                <a:gd fmla="val -128387516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33" name="Shape 333"/>
            <p:cNvCxnSpPr>
              <a:stCxn id="322" idx="4"/>
              <a:endCxn id="323" idx="4"/>
            </p:cNvCxnSpPr>
            <p:nvPr/>
          </p:nvCxnSpPr>
          <p:spPr>
            <a:xfrm rot="5400000">
              <a:off x="4560000" y="2484150"/>
              <a:ext cx="600" cy="4805100"/>
            </a:xfrm>
            <a:prstGeom prst="curvedConnector3">
              <a:avLst>
                <a:gd fmla="val 13169583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34" name="Shape 334"/>
            <p:cNvCxnSpPr>
              <a:stCxn id="323" idx="6"/>
              <a:endCxn id="328" idx="2"/>
            </p:cNvCxnSpPr>
            <p:nvPr/>
          </p:nvCxnSpPr>
          <p:spPr>
            <a:xfrm>
              <a:off x="2395800" y="4648275"/>
              <a:ext cx="1185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35" name="Shape 335"/>
            <p:cNvCxnSpPr>
              <a:stCxn id="329" idx="6"/>
              <a:endCxn id="322" idx="2"/>
            </p:cNvCxnSpPr>
            <p:nvPr/>
          </p:nvCxnSpPr>
          <p:spPr>
            <a:xfrm>
              <a:off x="5791199" y="4648200"/>
              <a:ext cx="933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binary strings that are divisible by four (include 0 in this set)</a:t>
            </a:r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the regexp: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Thompson’s Rules to create an NFA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Blocks 0 and 1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1477125" y="399610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201037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5" y="399610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3270725"/>
            <a:ext cx="1417500" cy="619800"/>
          </a:xfrm>
          <a:prstGeom prst="wedgeRoundRectCallout">
            <a:avLst>
              <a:gd fmla="val 72802" name="adj1"/>
              <a:gd fmla="val -132982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3376300"/>
            <a:ext cx="1417500" cy="619800"/>
          </a:xfrm>
          <a:prstGeom prst="wedgeRoundRectCallout">
            <a:avLst>
              <a:gd fmla="val -195593" name="adj1"/>
              <a:gd fmla="val -15427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0" name="Shape 370"/>
          <p:cNvSpPr/>
          <p:nvPr/>
        </p:nvSpPr>
        <p:spPr>
          <a:xfrm>
            <a:off x="36576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941983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4287049" y="1334483"/>
            <a:ext cx="341400" cy="461999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flipH="1" rot="10800000">
            <a:off x="3187326" y="1941857"/>
            <a:ext cx="4704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>
            <a:off x="36576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3008783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9" name="Shape 379"/>
          <p:cNvSpPr txBox="1"/>
          <p:nvPr/>
        </p:nvSpPr>
        <p:spPr>
          <a:xfrm>
            <a:off x="4286999" y="2394384"/>
            <a:ext cx="341400" cy="4620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2690910"/>
            <a:ext cx="4704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2666999" y="2170583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217058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941983"/>
            <a:ext cx="559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flipH="1" rot="10800000">
            <a:off x="5257800" y="2690783"/>
            <a:ext cx="559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x="3124200" y="1637183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2856384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1560983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932584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0" y="4221087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6" name="Shape 396"/>
          <p:cNvSpPr/>
          <p:nvPr/>
        </p:nvSpPr>
        <p:spPr>
          <a:xfrm>
            <a:off x="3816895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807496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426495" y="1767879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9" name="Shape 399"/>
          <p:cNvSpPr txBox="1"/>
          <p:nvPr/>
        </p:nvSpPr>
        <p:spPr>
          <a:xfrm>
            <a:off x="4446345" y="1155892"/>
            <a:ext cx="341400" cy="4620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flipH="1" rot="10800000">
            <a:off x="3346622" y="1767753"/>
            <a:ext cx="4704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3816895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807496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426495" y="283468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5" name="Shape 405"/>
          <p:cNvSpPr txBox="1"/>
          <p:nvPr/>
        </p:nvSpPr>
        <p:spPr>
          <a:xfrm>
            <a:off x="4446295" y="2244129"/>
            <a:ext cx="341400" cy="4620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46622" y="2516806"/>
            <a:ext cx="4704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1" name="Shape 401"/>
          <p:cNvSpPr/>
          <p:nvPr/>
        </p:nvSpPr>
        <p:spPr>
          <a:xfrm>
            <a:off x="28262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7218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45295" y="2301279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417096" y="1767879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flipH="1" rot="10800000">
            <a:off x="5417096" y="2516680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3283496" y="1463079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07296" y="2682279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69495" y="1386879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69495" y="2758480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88696" y="1996479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331495" y="2301279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18" name="Shape 418"/>
          <p:cNvSpPr txBox="1"/>
          <p:nvPr/>
        </p:nvSpPr>
        <p:spPr>
          <a:xfrm>
            <a:off x="6401345" y="1777404"/>
            <a:ext cx="317399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50295" y="54867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8356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77095" y="1685104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426495" y="3520479"/>
            <a:ext cx="3175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4365103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78595" y="548979"/>
            <a:ext cx="600" cy="2895600"/>
          </a:xfrm>
          <a:prstGeom prst="curvedConnector3">
            <a:avLst>
              <a:gd fmla="val -1700883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flipH="1" rot="-5400000">
            <a:off x="4616695" y="129879"/>
            <a:ext cx="600" cy="4953000"/>
          </a:xfrm>
          <a:prstGeom prst="curvedConnector3">
            <a:avLst>
              <a:gd fmla="val 14374917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2" name="Shape 432"/>
          <p:cNvSpPr/>
          <p:nvPr/>
        </p:nvSpPr>
        <p:spPr>
          <a:xfrm>
            <a:off x="2295127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7" y="2231503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5" name="Shape 435"/>
          <p:cNvSpPr txBox="1"/>
          <p:nvPr/>
        </p:nvSpPr>
        <p:spPr>
          <a:xfrm>
            <a:off x="2919342" y="177430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flipH="1" rot="10800000">
            <a:off x="1825327" y="2231503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7" name="Shape 437"/>
          <p:cNvSpPr/>
          <p:nvPr/>
        </p:nvSpPr>
        <p:spPr>
          <a:xfrm>
            <a:off x="2295127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7" y="3298303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x="2918550" y="284110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980903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42" name="Shape 442"/>
          <p:cNvSpPr/>
          <p:nvPr/>
        </p:nvSpPr>
        <p:spPr>
          <a:xfrm>
            <a:off x="1304528" y="2460103"/>
            <a:ext cx="609599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2764903"/>
            <a:ext cx="366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2231503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flipH="1" rot="10800000">
            <a:off x="3895328" y="2980303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9267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31459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18505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32221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2764903"/>
            <a:ext cx="3240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2" name="Shape 452"/>
          <p:cNvSpPr txBox="1"/>
          <p:nvPr/>
        </p:nvSpPr>
        <p:spPr>
          <a:xfrm>
            <a:off x="4809728" y="23077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012603"/>
            <a:ext cx="600" cy="2895600"/>
          </a:xfrm>
          <a:prstGeom prst="curvedConnector3">
            <a:avLst>
              <a:gd fmla="val -16078501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012304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23077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flipH="1" rot="-5400000">
            <a:off x="3027278" y="661153"/>
            <a:ext cx="2700" cy="4819800"/>
          </a:xfrm>
          <a:prstGeom prst="curvedConnector3">
            <a:avLst>
              <a:gd fmla="val 2920344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8" name="Shape 458"/>
          <p:cNvSpPr txBox="1"/>
          <p:nvPr/>
        </p:nvSpPr>
        <p:spPr>
          <a:xfrm>
            <a:off x="2904727" y="39079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9" name="Shape 459"/>
          <p:cNvSpPr/>
          <p:nvPr/>
        </p:nvSpPr>
        <p:spPr>
          <a:xfrm>
            <a:off x="72202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2764903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2" name="Shape 462"/>
          <p:cNvSpPr txBox="1"/>
          <p:nvPr/>
        </p:nvSpPr>
        <p:spPr>
          <a:xfrm>
            <a:off x="7844486" y="230770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flipH="1" rot="10800000">
            <a:off x="6874371" y="2764903"/>
            <a:ext cx="3459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6853886" y="230770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429309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5" name="Shape 475"/>
          <p:cNvSpPr txBox="1"/>
          <p:nvPr/>
        </p:nvSpPr>
        <p:spPr>
          <a:xfrm>
            <a:off x="3657600" y="4509119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8" y="1012304"/>
            <a:ext cx="8506543" cy="3352799"/>
            <a:chOff x="313928" y="1012304"/>
            <a:chExt cx="8506543" cy="3352799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flipH="1" rot="10800000">
              <a:off x="1825327" y="2231503"/>
              <a:ext cx="469800" cy="317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flipH="1" rot="10800000">
              <a:off x="3895328" y="2980303"/>
              <a:ext cx="394200" cy="318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fmla="val -166029818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flipH="1" rot="-5400000">
              <a:off x="2995328" y="693103"/>
              <a:ext cx="2700" cy="4755900"/>
            </a:xfrm>
            <a:prstGeom prst="curvedConnector3">
              <a:avLst>
                <a:gd fmla="val 28449855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904727" y="3907903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flipH="1" rot="10800000">
              <a:off x="6874371" y="2764903"/>
              <a:ext cx="345900" cy="2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1" name="Shape 521"/>
          <p:cNvSpPr txBox="1"/>
          <p:nvPr/>
        </p:nvSpPr>
        <p:spPr>
          <a:xfrm>
            <a:off x="3203848" y="5547319"/>
            <a:ext cx="30996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22" name="Shape 522"/>
          <p:cNvSpPr/>
          <p:nvPr/>
        </p:nvSpPr>
        <p:spPr>
          <a:xfrm>
            <a:off x="2299927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0528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stCxn id="522" idx="6"/>
            <a:endCxn id="523" idx="2"/>
          </p:cNvCxnSpPr>
          <p:nvPr/>
        </p:nvCxnSpPr>
        <p:spPr>
          <a:xfrm>
            <a:off x="2909527" y="1703953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2924142" y="124675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endCxn id="522" idx="2"/>
          </p:cNvCxnSpPr>
          <p:nvPr/>
        </p:nvCxnSpPr>
        <p:spPr>
          <a:xfrm flipH="1" rot="10800000">
            <a:off x="1830127" y="1703953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2299927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0528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stCxn id="527" idx="6"/>
            <a:endCxn id="528" idx="2"/>
          </p:cNvCxnSpPr>
          <p:nvPr/>
        </p:nvCxnSpPr>
        <p:spPr>
          <a:xfrm>
            <a:off x="2909527" y="2770753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0" name="Shape 530"/>
          <p:cNvSpPr txBox="1"/>
          <p:nvPr/>
        </p:nvSpPr>
        <p:spPr>
          <a:xfrm>
            <a:off x="2923350" y="231355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endCxn id="527" idx="2"/>
          </p:cNvCxnSpPr>
          <p:nvPr/>
        </p:nvCxnSpPr>
        <p:spPr>
          <a:xfrm>
            <a:off x="1830127" y="2453353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2" name="Shape 532"/>
          <p:cNvSpPr/>
          <p:nvPr/>
        </p:nvSpPr>
        <p:spPr>
          <a:xfrm>
            <a:off x="1309328" y="1932553"/>
            <a:ext cx="609599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049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endCxn id="532" idx="2"/>
          </p:cNvCxnSpPr>
          <p:nvPr/>
        </p:nvCxnSpPr>
        <p:spPr>
          <a:xfrm>
            <a:off x="942728" y="2237353"/>
            <a:ext cx="366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5" name="Shape 535"/>
          <p:cNvCxnSpPr>
            <a:stCxn id="523" idx="6"/>
            <a:endCxn id="533" idx="1"/>
          </p:cNvCxnSpPr>
          <p:nvPr/>
        </p:nvCxnSpPr>
        <p:spPr>
          <a:xfrm>
            <a:off x="3900128" y="1703953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6" name="Shape 536"/>
          <p:cNvCxnSpPr>
            <a:stCxn id="528" idx="6"/>
            <a:endCxn id="533" idx="3"/>
          </p:cNvCxnSpPr>
          <p:nvPr/>
        </p:nvCxnSpPr>
        <p:spPr>
          <a:xfrm flipH="1" rot="10800000">
            <a:off x="3900128" y="2452753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7" name="Shape 537"/>
          <p:cNvSpPr txBox="1"/>
          <p:nvPr/>
        </p:nvSpPr>
        <p:spPr>
          <a:xfrm>
            <a:off x="1766527" y="13991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0327" y="26183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52528" y="13229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52528" y="26945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stCxn id="533" idx="6"/>
          </p:cNvCxnSpPr>
          <p:nvPr/>
        </p:nvCxnSpPr>
        <p:spPr>
          <a:xfrm>
            <a:off x="4814528" y="2237353"/>
            <a:ext cx="3240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2" name="Shape 542"/>
          <p:cNvSpPr txBox="1"/>
          <p:nvPr/>
        </p:nvSpPr>
        <p:spPr>
          <a:xfrm>
            <a:off x="4814528" y="17801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stCxn id="533" idx="0"/>
            <a:endCxn id="532" idx="0"/>
          </p:cNvCxnSpPr>
          <p:nvPr/>
        </p:nvCxnSpPr>
        <p:spPr>
          <a:xfrm rot="5400000">
            <a:off x="3061628" y="485053"/>
            <a:ext cx="600" cy="2895600"/>
          </a:xfrm>
          <a:prstGeom prst="curvedConnector3">
            <a:avLst>
              <a:gd fmla="val -16383398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x="2909527" y="484754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187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28328" y="17801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stCxn id="545" idx="4"/>
            <a:endCxn id="548" idx="4"/>
          </p:cNvCxnSpPr>
          <p:nvPr/>
        </p:nvCxnSpPr>
        <p:spPr>
          <a:xfrm flipH="1" rot="-5400000">
            <a:off x="3000128" y="165553"/>
            <a:ext cx="2700" cy="4755900"/>
          </a:xfrm>
          <a:prstGeom prst="curvedConnector3">
            <a:avLst>
              <a:gd fmla="val 3089152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9" name="Shape 549"/>
          <p:cNvSpPr txBox="1"/>
          <p:nvPr/>
        </p:nvSpPr>
        <p:spPr>
          <a:xfrm>
            <a:off x="2909527" y="338035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250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156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stCxn id="550" idx="6"/>
            <a:endCxn id="551" idx="2"/>
          </p:cNvCxnSpPr>
          <p:nvPr/>
        </p:nvCxnSpPr>
        <p:spPr>
          <a:xfrm>
            <a:off x="7834671" y="2237353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3" name="Shape 553"/>
          <p:cNvSpPr txBox="1"/>
          <p:nvPr/>
        </p:nvSpPr>
        <p:spPr>
          <a:xfrm>
            <a:off x="7849286" y="178015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endCxn id="550" idx="2"/>
          </p:cNvCxnSpPr>
          <p:nvPr/>
        </p:nvCxnSpPr>
        <p:spPr>
          <a:xfrm flipH="1" rot="10800000">
            <a:off x="6879171" y="2237353"/>
            <a:ext cx="3459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5" name="Shape 555"/>
          <p:cNvSpPr txBox="1"/>
          <p:nvPr/>
        </p:nvSpPr>
        <p:spPr>
          <a:xfrm>
            <a:off x="6858686" y="178015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69496" y="193523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74590" y="19352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stCxn id="548" idx="6"/>
            <a:endCxn id="556" idx="2"/>
          </p:cNvCxnSpPr>
          <p:nvPr/>
        </p:nvCxnSpPr>
        <p:spPr>
          <a:xfrm>
            <a:off x="5684190" y="2240028"/>
            <a:ext cx="58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8" name="Shape 558"/>
          <p:cNvSpPr txBox="1"/>
          <p:nvPr/>
        </p:nvSpPr>
        <p:spPr>
          <a:xfrm>
            <a:off x="5708703" y="17828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441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stCxn id="559" idx="6"/>
            <a:endCxn id="560" idx="2"/>
          </p:cNvCxnSpPr>
          <p:nvPr/>
        </p:nvCxnSpPr>
        <p:spPr>
          <a:xfrm>
            <a:off x="4563159" y="435362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62" name="Shape 562"/>
          <p:cNvSpPr txBox="1"/>
          <p:nvPr/>
        </p:nvSpPr>
        <p:spPr>
          <a:xfrm>
            <a:off x="4577774" y="3896428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677862" y="427037"/>
            <a:ext cx="8085137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Lexical Analyzer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 ⇒ Pattern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⇒ Regular Expression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 ⇒ NFA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⇒ DFA </a:t>
            </a: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⇒ Table-driven implementation of DFA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9" name="Shape 569"/>
          <p:cNvSpPr txBox="1"/>
          <p:nvPr/>
        </p:nvSpPr>
        <p:spPr>
          <a:xfrm>
            <a:off x="3203848" y="5547319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65877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56478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75477" y="1510628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3" name="Shape 573"/>
          <p:cNvSpPr txBox="1"/>
          <p:nvPr/>
        </p:nvSpPr>
        <p:spPr>
          <a:xfrm>
            <a:off x="2990092" y="1053428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flipH="1" rot="10800000">
            <a:off x="1896077" y="1510628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5" name="Shape 575"/>
          <p:cNvSpPr/>
          <p:nvPr/>
        </p:nvSpPr>
        <p:spPr>
          <a:xfrm>
            <a:off x="2365877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56478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75477" y="2577428"/>
            <a:ext cx="380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8" name="Shape 578"/>
          <p:cNvSpPr txBox="1"/>
          <p:nvPr/>
        </p:nvSpPr>
        <p:spPr>
          <a:xfrm>
            <a:off x="2989300" y="2120228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96077" y="2260028"/>
            <a:ext cx="469800" cy="3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0" name="Shape 580"/>
          <p:cNvSpPr/>
          <p:nvPr/>
        </p:nvSpPr>
        <p:spPr>
          <a:xfrm>
            <a:off x="1375278" y="1739228"/>
            <a:ext cx="609599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708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8678" y="2044028"/>
            <a:ext cx="366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66078" y="1510628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flipH="1" rot="10800000">
            <a:off x="3966078" y="2259428"/>
            <a:ext cx="394200" cy="3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5" name="Shape 585"/>
          <p:cNvSpPr txBox="1"/>
          <p:nvPr/>
        </p:nvSpPr>
        <p:spPr>
          <a:xfrm>
            <a:off x="1832477" y="12058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56277" y="24250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8478" y="11296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8478" y="25012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80478" y="2044028"/>
            <a:ext cx="3240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0" name="Shape 590"/>
          <p:cNvSpPr txBox="1"/>
          <p:nvPr/>
        </p:nvSpPr>
        <p:spPr>
          <a:xfrm>
            <a:off x="4880478" y="15868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27578" y="291728"/>
            <a:ext cx="600" cy="2895600"/>
          </a:xfrm>
          <a:prstGeom prst="curvedConnector3">
            <a:avLst>
              <a:gd fmla="val -16383398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2" name="Shape 592"/>
          <p:cNvSpPr txBox="1"/>
          <p:nvPr/>
        </p:nvSpPr>
        <p:spPr>
          <a:xfrm>
            <a:off x="2975477" y="291429"/>
            <a:ext cx="317399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846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94278" y="1586828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flipH="1" rot="-5400000">
            <a:off x="3066078" y="-27771"/>
            <a:ext cx="2700" cy="4755900"/>
          </a:xfrm>
          <a:prstGeom prst="curvedConnector3">
            <a:avLst>
              <a:gd fmla="val 3089152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7" name="Shape 597"/>
          <p:cNvSpPr txBox="1"/>
          <p:nvPr/>
        </p:nvSpPr>
        <p:spPr>
          <a:xfrm>
            <a:off x="2975477" y="3187028"/>
            <a:ext cx="317399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91021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900621" y="2044028"/>
            <a:ext cx="3699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7915236" y="1510628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flipH="1" rot="10800000">
            <a:off x="6945121" y="2044028"/>
            <a:ext cx="3459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3" name="Shape 603"/>
          <p:cNvSpPr txBox="1"/>
          <p:nvPr/>
        </p:nvSpPr>
        <p:spPr>
          <a:xfrm>
            <a:off x="6986236" y="1510628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35446" y="174190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40540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50140" y="2046703"/>
            <a:ext cx="58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6" name="Shape 606"/>
          <p:cNvSpPr txBox="1"/>
          <p:nvPr/>
        </p:nvSpPr>
        <p:spPr>
          <a:xfrm>
            <a:off x="5774653" y="1589503"/>
            <a:ext cx="317400" cy="4572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63159" y="4353628"/>
            <a:ext cx="488700" cy="1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0" name="Shape 610"/>
          <p:cNvSpPr txBox="1"/>
          <p:nvPr/>
        </p:nvSpPr>
        <p:spPr>
          <a:xfrm>
            <a:off x="4637124" y="3789653"/>
            <a:ext cx="340800" cy="461700"/>
          </a:xfrm>
          <a:prstGeom prst="rect">
            <a:avLst/>
          </a:prstGeom>
          <a:noFill/>
          <a:ln cap="flat" cmpd="sng" w="2857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83562" y="4303137"/>
            <a:ext cx="3170100" cy="5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2" name="Shape 612"/>
          <p:cNvSpPr/>
          <p:nvPr/>
        </p:nvSpPr>
        <p:spPr>
          <a:xfrm>
            <a:off x="173962" y="3998337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73962" y="2259537"/>
            <a:ext cx="4800" cy="17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4" name="Shape 614"/>
          <p:cNvSpPr txBox="1"/>
          <p:nvPr/>
        </p:nvSpPr>
        <p:spPr>
          <a:xfrm>
            <a:off x="19722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30762" y="309736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51896" y="4060321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81621" y="4060328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dbl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70621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61496" y="4365121"/>
            <a:ext cx="262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75421" y="2351503"/>
            <a:ext cx="11100" cy="170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9" name="Shape 619"/>
          <p:cNvSpPr txBox="1"/>
          <p:nvPr/>
        </p:nvSpPr>
        <p:spPr>
          <a:xfrm>
            <a:off x="66179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94762" y="282493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29" name="Shape 62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31" name="Shape 63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4" name="Shape 63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5" name="Shape 63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37" name="Shape 63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8" name="Shape 63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7" name="Shape 66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69" name="Shape 66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71" name="Shape 67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72" name="Shape 67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73" name="Shape 67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74" name="Shape 67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5" name="Shape 67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6" name="Shape 67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77" name="Shape 67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8" name="Shape 67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680" name="Shape 680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681" name="Shape 68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682" name="Shape 68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85" name="Shape 68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89" name="Shape 689"/>
            <p:cNvCxnSpPr>
              <a:stCxn id="690" idx="2"/>
              <a:endCxn id="69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2" name="Shape 69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94" name="Shape 694"/>
            <p:cNvCxnSpPr>
              <a:stCxn id="692" idx="2"/>
              <a:endCxn id="69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Shape 696"/>
            <p:cNvCxnSpPr>
              <a:stCxn id="692" idx="2"/>
              <a:endCxn id="69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7" name="Shape 69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98" name="Shape 698"/>
            <p:cNvCxnSpPr>
              <a:stCxn id="699" idx="2"/>
              <a:endCxn id="70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Shape 701"/>
            <p:cNvCxnSpPr>
              <a:stCxn id="699" idx="2"/>
              <a:endCxn id="70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1" name="Shape 69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95" name="Shape 69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04" name="Shape 704"/>
            <p:cNvCxnSpPr>
              <a:stCxn id="690" idx="2"/>
              <a:endCxn id="70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1" name="Shape 7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13" name="Shape 71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15" name="Shape 71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16" name="Shape 71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17" name="Shape 71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18" name="Shape 71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19" name="Shape 71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0" name="Shape 72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21" name="Shape 72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2" name="Shape 72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24" name="Shape 724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725" name="Shape 72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26" name="Shape 72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728" name="Shape 728"/>
          <p:cNvSpPr/>
          <p:nvPr/>
        </p:nvSpPr>
        <p:spPr>
          <a:xfrm>
            <a:off x="3347864" y="4149080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729" name="Shape 729"/>
          <p:cNvSpPr/>
          <p:nvPr/>
        </p:nvSpPr>
        <p:spPr>
          <a:xfrm>
            <a:off x="368124" y="4796674"/>
            <a:ext cx="832200" cy="7689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31" name="Shape 73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35" name="Shape 735"/>
            <p:cNvCxnSpPr>
              <a:stCxn id="736" idx="2"/>
              <a:endCxn id="73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8" name="Shape 73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39" name="Shape 73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40" name="Shape 740"/>
            <p:cNvCxnSpPr>
              <a:stCxn id="738" idx="2"/>
              <a:endCxn id="74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Shape 742"/>
            <p:cNvCxnSpPr>
              <a:stCxn id="738" idx="2"/>
              <a:endCxn id="73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3" name="Shape 74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44" name="Shape 744"/>
            <p:cNvCxnSpPr>
              <a:stCxn id="745" idx="2"/>
              <a:endCxn id="74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Shape 747"/>
            <p:cNvCxnSpPr>
              <a:stCxn id="745" idx="2"/>
              <a:endCxn id="74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Shape 73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41" name="Shape 74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48" name="Shape 74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45" name="Shape 74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50" name="Shape 750"/>
            <p:cNvCxnSpPr>
              <a:stCxn id="736" idx="2"/>
              <a:endCxn id="74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7" name="Shape 7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59" name="Shape 75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61" name="Shape 76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62" name="Shape 76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63" name="Shape 76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64" name="Shape 76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5" name="Shape 76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6" name="Shape 76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67" name="Shape 76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8" name="Shape 76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70" name="Shape 770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771" name="Shape 77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72" name="Shape 77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75" name="Shape 77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79" name="Shape 779"/>
            <p:cNvCxnSpPr>
              <a:stCxn id="780" idx="2"/>
              <a:endCxn id="78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2" name="Shape 78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84" name="Shape 784"/>
            <p:cNvCxnSpPr>
              <a:stCxn id="782" idx="2"/>
              <a:endCxn id="78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Shape 786"/>
            <p:cNvCxnSpPr>
              <a:stCxn id="782" idx="2"/>
              <a:endCxn id="78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7" name="Shape 78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88" name="Shape 788"/>
            <p:cNvCxnSpPr>
              <a:stCxn id="789" idx="2"/>
              <a:endCxn id="79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Shape 791"/>
            <p:cNvCxnSpPr>
              <a:stCxn id="789" idx="2"/>
              <a:endCxn id="79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Shape 78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94" name="Shape 794"/>
            <p:cNvCxnSpPr>
              <a:stCxn id="780" idx="2"/>
              <a:endCxn id="79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01" name="Shape 80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03" name="Shape 80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05" name="Shape 80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06" name="Shape 80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07" name="Shape 80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08" name="Shape 80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09" name="Shape 80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0" name="Shape 81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11" name="Shape 81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2" name="Shape 81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14" name="Shape 814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815" name="Shape 81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16" name="Shape 81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grpSp>
        <p:nvGrpSpPr>
          <p:cNvPr id="819" name="Shape 81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20" name="Shape 82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23" name="Shape 82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24" name="Shape 824"/>
            <p:cNvCxnSpPr>
              <a:stCxn id="825" idx="2"/>
              <a:endCxn id="82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7" name="Shape 82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29" name="Shape 829"/>
            <p:cNvCxnSpPr>
              <a:stCxn id="827" idx="2"/>
              <a:endCxn id="83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Shape 831"/>
            <p:cNvCxnSpPr>
              <a:stCxn id="827" idx="2"/>
              <a:endCxn id="82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2" name="Shape 83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33" name="Shape 833"/>
            <p:cNvCxnSpPr>
              <a:stCxn id="834" idx="2"/>
              <a:endCxn id="83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Shape 836"/>
            <p:cNvCxnSpPr>
              <a:stCxn id="834" idx="2"/>
              <a:endCxn id="83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6" name="Shape 82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25" name="Shape 82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37" name="Shape 83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39" name="Shape 839"/>
            <p:cNvCxnSpPr>
              <a:stCxn id="825" idx="2"/>
              <a:endCxn id="83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0" name="Shape 840"/>
          <p:cNvSpPr/>
          <p:nvPr/>
        </p:nvSpPr>
        <p:spPr>
          <a:xfrm>
            <a:off x="763774" y="5478012"/>
            <a:ext cx="832200" cy="7689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49" name="Shape 84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51" name="Shape 85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52" name="Shape 85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53" name="Shape 85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54" name="Shape 85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5" name="Shape 85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6" name="Shape 85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57" name="Shape 85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8" name="Shape 85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60" name="Shape 860"/>
          <p:cNvCxnSpPr/>
          <p:nvPr/>
        </p:nvCxnSpPr>
        <p:spPr>
          <a:xfrm rot="10800000">
            <a:off x="4283967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861" name="Shape 86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62" name="Shape 86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65" name="Shape 86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67" name="Shape 86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69" name="Shape 869"/>
            <p:cNvCxnSpPr>
              <a:stCxn id="870" idx="2"/>
              <a:endCxn id="87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2" name="Shape 87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73" name="Shape 87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74" name="Shape 874"/>
            <p:cNvCxnSpPr>
              <a:stCxn id="872" idx="2"/>
              <a:endCxn id="87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Shape 876"/>
            <p:cNvCxnSpPr>
              <a:stCxn id="872" idx="2"/>
              <a:endCxn id="87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7" name="Shape 87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78" name="Shape 878"/>
            <p:cNvCxnSpPr>
              <a:stCxn id="879" idx="2"/>
              <a:endCxn id="88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Shape 881"/>
            <p:cNvCxnSpPr>
              <a:stCxn id="879" idx="2"/>
              <a:endCxn id="88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1" name="Shape 87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83" name="Shape 88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75" name="Shape 87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80" name="Shape 88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82" name="Shape 88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79" name="Shape 87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84" name="Shape 884"/>
            <p:cNvCxnSpPr>
              <a:stCxn id="870" idx="2"/>
              <a:endCxn id="88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91" name="Shape 89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93" name="Shape 89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95" name="Shape 89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96" name="Shape 89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97" name="Shape 89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98" name="Shape 89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99" name="Shape 89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0" name="Shape 90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01" name="Shape 90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2" name="Shape 90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04" name="Shape 904"/>
          <p:cNvCxnSpPr/>
          <p:nvPr/>
        </p:nvCxnSpPr>
        <p:spPr>
          <a:xfrm rot="10800000">
            <a:off x="4255392" y="3501008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905" name="Shape 90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06" name="Shape 90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08" name="Shape 90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grpSp>
        <p:nvGrpSpPr>
          <p:cNvPr id="909" name="Shape 90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10" name="Shape 91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14" name="Shape 914"/>
            <p:cNvCxnSpPr>
              <a:stCxn id="915" idx="2"/>
              <a:endCxn id="91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7" name="Shape 91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19" name="Shape 919"/>
            <p:cNvCxnSpPr>
              <a:stCxn id="917" idx="2"/>
              <a:endCxn id="92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Shape 921"/>
            <p:cNvCxnSpPr>
              <a:stCxn id="917" idx="2"/>
              <a:endCxn id="91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Shape 92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23" name="Shape 923"/>
            <p:cNvCxnSpPr>
              <a:stCxn id="924" idx="2"/>
              <a:endCxn id="92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Shape 926"/>
            <p:cNvCxnSpPr>
              <a:stCxn id="924" idx="2"/>
              <a:endCxn id="92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6" name="Shape 91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15" name="Shape 91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29" name="Shape 929"/>
            <p:cNvCxnSpPr>
              <a:stCxn id="915" idx="2"/>
              <a:endCxn id="92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0" name="Shape 930"/>
          <p:cNvSpPr/>
          <p:nvPr/>
        </p:nvSpPr>
        <p:spPr>
          <a:xfrm>
            <a:off x="2069475" y="5400612"/>
            <a:ext cx="1029900" cy="9237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7" name="Shape 9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39" name="Shape 93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41" name="Shape 94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42" name="Shape 94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43" name="Shape 94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44" name="Shape 94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5" name="Shape 94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6" name="Shape 94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47" name="Shape 94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8" name="Shape 94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50" name="Shape 950"/>
          <p:cNvCxnSpPr/>
          <p:nvPr/>
        </p:nvCxnSpPr>
        <p:spPr>
          <a:xfrm rot="10800000">
            <a:off x="4427983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951" name="Shape 95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52" name="Shape 95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55" name="Shape 95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56" name="Shape 95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59" name="Shape 959"/>
            <p:cNvCxnSpPr>
              <a:stCxn id="960" idx="2"/>
              <a:endCxn id="96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64" name="Shape 964"/>
            <p:cNvCxnSpPr>
              <a:stCxn id="962" idx="2"/>
              <a:endCxn id="96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Shape 966"/>
            <p:cNvCxnSpPr>
              <a:stCxn id="962" idx="2"/>
              <a:endCxn id="96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7" name="Shape 96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68" name="Shape 968"/>
            <p:cNvCxnSpPr>
              <a:stCxn id="969" idx="2"/>
              <a:endCxn id="97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Shape 971"/>
            <p:cNvCxnSpPr>
              <a:stCxn id="969" idx="2"/>
              <a:endCxn id="97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1" name="Shape 96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65" name="Shape 96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74" name="Shape 974"/>
            <p:cNvCxnSpPr>
              <a:stCxn id="960" idx="2"/>
              <a:endCxn id="97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81" name="Shape 9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83" name="Shape 98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85" name="Shape 98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86" name="Shape 98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87" name="Shape 98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88" name="Shape 98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89" name="Shape 98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0" name="Shape 99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91" name="Shape 99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2" name="Shape 99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94" name="Shape 994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995" name="Shape 99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96" name="Shape 99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3264023" y="4125880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grpSp>
        <p:nvGrpSpPr>
          <p:cNvPr id="999" name="Shape 99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00" name="Shape 100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04" name="Shape 1004"/>
            <p:cNvCxnSpPr>
              <a:stCxn id="1005" idx="2"/>
              <a:endCxn id="100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7" name="Shape 100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08" name="Shape 100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09" name="Shape 1009"/>
            <p:cNvCxnSpPr>
              <a:stCxn id="1007" idx="2"/>
              <a:endCxn id="101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Shape 1011"/>
            <p:cNvCxnSpPr>
              <a:stCxn id="1007" idx="2"/>
              <a:endCxn id="100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2" name="Shape 101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13" name="Shape 1013"/>
            <p:cNvCxnSpPr>
              <a:stCxn id="1014" idx="2"/>
              <a:endCxn id="101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Shape 1016"/>
            <p:cNvCxnSpPr>
              <a:stCxn id="1014" idx="2"/>
              <a:endCxn id="101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" name="Shape 100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10" name="Shape 101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15" name="Shape 101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19" name="Shape 1019"/>
            <p:cNvCxnSpPr>
              <a:stCxn id="1005" idx="2"/>
              <a:endCxn id="101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equivalent NFA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simple rules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language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 (Σ)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String  (ε)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Repetition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15064" y="2623551"/>
            <a:ext cx="2666999" cy="193899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26" name="Shape 10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32" name="Shape 103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36" name="Shape 103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7" name="Shape 103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39" name="Shape 1039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040" name="Shape 104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41" name="Shape 104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grpSp>
        <p:nvGrpSpPr>
          <p:cNvPr id="1044" name="Shape 104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45" name="Shape 104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49" name="Shape 1049"/>
            <p:cNvCxnSpPr>
              <a:stCxn id="1050" idx="2"/>
              <a:endCxn id="105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2" name="Shape 105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53" name="Shape 105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54" name="Shape 1054"/>
            <p:cNvCxnSpPr>
              <a:stCxn id="1052" idx="2"/>
              <a:endCxn id="105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Shape 1056"/>
            <p:cNvCxnSpPr>
              <a:stCxn id="1052" idx="2"/>
              <a:endCxn id="105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7" name="Shape 105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58" name="Shape 1058"/>
            <p:cNvCxnSpPr>
              <a:stCxn id="1059" idx="2"/>
              <a:endCxn id="106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Shape 1061"/>
            <p:cNvCxnSpPr>
              <a:stCxn id="1059" idx="2"/>
              <a:endCxn id="106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1" name="Shape 105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55" name="Shape 105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50" name="Shape 105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64" name="Shape 1064"/>
            <p:cNvCxnSpPr>
              <a:stCxn id="1050" idx="2"/>
              <a:endCxn id="106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5" name="Shape 1065"/>
          <p:cNvSpPr/>
          <p:nvPr/>
        </p:nvSpPr>
        <p:spPr>
          <a:xfrm>
            <a:off x="1317725" y="4640837"/>
            <a:ext cx="1029900" cy="9237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72" name="Shape 107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74" name="Shape 107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85" name="Shape 1085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086" name="Shape 108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87" name="Shape 108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90" name="Shape 109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94" name="Shape 1094"/>
            <p:cNvCxnSpPr>
              <a:stCxn id="1095" idx="2"/>
              <a:endCxn id="109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7" name="Shape 109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98" name="Shape 109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99" name="Shape 1099"/>
            <p:cNvCxnSpPr>
              <a:stCxn id="1097" idx="2"/>
              <a:endCxn id="110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Shape 1101"/>
            <p:cNvCxnSpPr>
              <a:stCxn id="1097" idx="2"/>
              <a:endCxn id="109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2" name="Shape 110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03" name="Shape 1103"/>
            <p:cNvCxnSpPr>
              <a:stCxn id="1104" idx="2"/>
              <a:endCxn id="110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Shape 1106"/>
            <p:cNvCxnSpPr>
              <a:stCxn id="1104" idx="2"/>
              <a:endCxn id="110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6" name="Shape 109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00" name="Shape 110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05" name="Shape 110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07" name="Shape 110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09" name="Shape 1109"/>
            <p:cNvCxnSpPr>
              <a:stCxn id="1095" idx="2"/>
              <a:endCxn id="110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16" name="Shape 11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20" name="Shape 112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22" name="Shape 112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23" name="Shape 112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5" name="Shape 112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26" name="Shape 112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7" name="Shape 112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29" name="Shape 1129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130" name="Shape 113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31" name="Shape 113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33" name="Shape 1133"/>
          <p:cNvSpPr/>
          <p:nvPr/>
        </p:nvSpPr>
        <p:spPr>
          <a:xfrm>
            <a:off x="3203848" y="4149080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grpSp>
        <p:nvGrpSpPr>
          <p:cNvPr id="1134" name="Shape 113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35" name="Shape 113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36" name="Shape 113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37" name="Shape 113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38" name="Shape 113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39" name="Shape 1139"/>
            <p:cNvCxnSpPr>
              <a:stCxn id="1140" idx="2"/>
              <a:endCxn id="114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2" name="Shape 114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43" name="Shape 114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44" name="Shape 1144"/>
            <p:cNvCxnSpPr>
              <a:stCxn id="1142" idx="2"/>
              <a:endCxn id="114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Shape 1146"/>
            <p:cNvCxnSpPr>
              <a:stCxn id="1142" idx="2"/>
              <a:endCxn id="114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7" name="Shape 114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48" name="Shape 1148"/>
            <p:cNvCxnSpPr>
              <a:stCxn id="1149" idx="2"/>
              <a:endCxn id="115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Shape 1151"/>
            <p:cNvCxnSpPr>
              <a:stCxn id="1149" idx="2"/>
              <a:endCxn id="115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1" name="Shape 114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40" name="Shape 114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54" name="Shape 1154"/>
            <p:cNvCxnSpPr>
              <a:stCxn id="1140" idx="2"/>
              <a:endCxn id="115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61" name="Shape 116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63" name="Shape 116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65" name="Shape 116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66" name="Shape 116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67" name="Shape 116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68" name="Shape 116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69" name="Shape 116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0" name="Shape 117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71" name="Shape 117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2" name="Shape 117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74" name="Shape 1174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175" name="Shape 117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76" name="Shape 117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78" name="Shape 1178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grpSp>
        <p:nvGrpSpPr>
          <p:cNvPr id="1179" name="Shape 117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80" name="Shape 118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82" name="Shape 118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84" name="Shape 1184"/>
            <p:cNvCxnSpPr>
              <a:stCxn id="1185" idx="2"/>
              <a:endCxn id="118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Shape 118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88" name="Shape 118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89" name="Shape 1189"/>
            <p:cNvCxnSpPr>
              <a:stCxn id="1187" idx="2"/>
              <a:endCxn id="119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Shape 1191"/>
            <p:cNvCxnSpPr>
              <a:stCxn id="1187" idx="2"/>
              <a:endCxn id="118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2" name="Shape 119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93" name="Shape 1193"/>
            <p:cNvCxnSpPr>
              <a:stCxn id="1194" idx="2"/>
              <a:endCxn id="119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Shape 1196"/>
            <p:cNvCxnSpPr>
              <a:stCxn id="1194" idx="2"/>
              <a:endCxn id="119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6" name="Shape 118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98" name="Shape 119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90" name="Shape 119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97" name="Shape 119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94" name="Shape 119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99" name="Shape 1199"/>
            <p:cNvCxnSpPr>
              <a:stCxn id="1185" idx="2"/>
              <a:endCxn id="119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0" name="Shape 1200"/>
          <p:cNvSpPr/>
          <p:nvPr/>
        </p:nvSpPr>
        <p:spPr>
          <a:xfrm>
            <a:off x="407725" y="3975437"/>
            <a:ext cx="1029900" cy="9237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07" name="Shape 120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09" name="Shape 120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13" name="Shape 121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17" name="Shape 121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8" name="Shape 121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20" name="Shape 1220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221" name="Shape 122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22" name="Shape 122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224" name="Shape 122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25" name="Shape 122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26" name="Shape 122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27" name="Shape 122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28" name="Shape 122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29" name="Shape 1229"/>
            <p:cNvCxnSpPr>
              <a:stCxn id="1230" idx="2"/>
              <a:endCxn id="123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2" name="Shape 123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33" name="Shape 123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34" name="Shape 1234"/>
            <p:cNvCxnSpPr>
              <a:stCxn id="1232" idx="2"/>
              <a:endCxn id="123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Shape 1236"/>
            <p:cNvCxnSpPr>
              <a:stCxn id="1232" idx="2"/>
              <a:endCxn id="123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7" name="Shape 123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38" name="Shape 1238"/>
            <p:cNvCxnSpPr>
              <a:stCxn id="1239" idx="2"/>
              <a:endCxn id="124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Shape 1241"/>
            <p:cNvCxnSpPr>
              <a:stCxn id="1239" idx="2"/>
              <a:endCxn id="124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1" name="Shape 123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35" name="Shape 123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30" name="Shape 123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44" name="Shape 1244"/>
            <p:cNvCxnSpPr>
              <a:stCxn id="1230" idx="2"/>
              <a:endCxn id="124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51" name="Shape 12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53" name="Shape 125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55" name="Shape 125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56" name="Shape 125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57" name="Shape 125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58" name="Shape 125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9" name="Shape 125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0" name="Shape 126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2" name="Shape 126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64" name="Shape 1264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265" name="Shape 126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66" name="Shape 126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268" name="Shape 1268"/>
          <p:cNvSpPr/>
          <p:nvPr/>
        </p:nvSpPr>
        <p:spPr>
          <a:xfrm>
            <a:off x="3355448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grpSp>
        <p:nvGrpSpPr>
          <p:cNvPr id="1269" name="Shape 126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70" name="Shape 127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72" name="Shape 127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73" name="Shape 127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74" name="Shape 1274"/>
            <p:cNvCxnSpPr>
              <a:stCxn id="1275" idx="2"/>
              <a:endCxn id="127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7" name="Shape 127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78" name="Shape 127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79" name="Shape 1279"/>
            <p:cNvCxnSpPr>
              <a:stCxn id="1277" idx="2"/>
              <a:endCxn id="128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Shape 1281"/>
            <p:cNvCxnSpPr>
              <a:stCxn id="1277" idx="2"/>
              <a:endCxn id="127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2" name="Shape 128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83" name="Shape 1283"/>
            <p:cNvCxnSpPr>
              <a:stCxn id="1284" idx="2"/>
              <a:endCxn id="128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Shape 1286"/>
            <p:cNvCxnSpPr>
              <a:stCxn id="1284" idx="2"/>
              <a:endCxn id="128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6" name="Shape 127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80" name="Shape 128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75" name="Shape 127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89" name="Shape 1289"/>
            <p:cNvCxnSpPr>
              <a:stCxn id="1275" idx="2"/>
              <a:endCxn id="128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0" name="Shape 1290"/>
          <p:cNvSpPr/>
          <p:nvPr/>
        </p:nvSpPr>
        <p:spPr>
          <a:xfrm>
            <a:off x="2142475" y="3948162"/>
            <a:ext cx="1029900" cy="9237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7" name="Shape 129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01" name="Shape 130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02" name="Shape 130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03" name="Shape 130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5" name="Shape 130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07" name="Shape 130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8" name="Shape 130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10" name="Shape 1310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311" name="Shape 131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12" name="Shape 131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15" name="Shape 131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19" name="Shape 1319"/>
            <p:cNvCxnSpPr>
              <a:stCxn id="1320" idx="2"/>
              <a:endCxn id="132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2" name="Shape 132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24" name="Shape 1324"/>
            <p:cNvCxnSpPr>
              <a:stCxn id="1322" idx="2"/>
              <a:endCxn id="132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Shape 1326"/>
            <p:cNvCxnSpPr>
              <a:stCxn id="1322" idx="2"/>
              <a:endCxn id="132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7" name="Shape 132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28" name="Shape 1328"/>
            <p:cNvCxnSpPr>
              <a:stCxn id="1329" idx="2"/>
              <a:endCxn id="133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Shape 1331"/>
            <p:cNvCxnSpPr>
              <a:stCxn id="1329" idx="2"/>
              <a:endCxn id="133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1" name="Shape 132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33" name="Shape 133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30" name="Shape 133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32" name="Shape 133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29" name="Shape 132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34" name="Shape 1334"/>
            <p:cNvCxnSpPr>
              <a:stCxn id="1320" idx="2"/>
              <a:endCxn id="133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1" name="Shape 13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45" name="Shape 134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46" name="Shape 134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47" name="Shape 134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48" name="Shape 134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51" name="Shape 135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2" name="Shape 135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54" name="Shape 1354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355" name="Shape 135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56" name="Shape 135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358" name="Shape 1358"/>
          <p:cNvSpPr/>
          <p:nvPr/>
        </p:nvSpPr>
        <p:spPr>
          <a:xfrm>
            <a:off x="3203848" y="4149080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grpSp>
        <p:nvGrpSpPr>
          <p:cNvPr id="1359" name="Shape 135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60" name="Shape 136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61" name="Shape 136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62" name="Shape 136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63" name="Shape 136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64" name="Shape 1364"/>
            <p:cNvCxnSpPr>
              <a:stCxn id="1365" idx="2"/>
              <a:endCxn id="136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7" name="Shape 136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68" name="Shape 136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69" name="Shape 1369"/>
            <p:cNvCxnSpPr>
              <a:stCxn id="1367" idx="2"/>
              <a:endCxn id="137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Shape 1371"/>
            <p:cNvCxnSpPr>
              <a:stCxn id="1367" idx="2"/>
              <a:endCxn id="136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2" name="Shape 137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73" name="Shape 1373"/>
            <p:cNvCxnSpPr>
              <a:stCxn id="1374" idx="2"/>
              <a:endCxn id="137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Shape 1376"/>
            <p:cNvCxnSpPr>
              <a:stCxn id="1374" idx="2"/>
              <a:endCxn id="137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6" name="Shape 136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70" name="Shape 137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65" name="Shape 136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77" name="Shape 137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79" name="Shape 1379"/>
            <p:cNvCxnSpPr>
              <a:stCxn id="1365" idx="2"/>
              <a:endCxn id="137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6" name="Shape 138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90" name="Shape 139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91" name="Shape 139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92" name="Shape 139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93" name="Shape 139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4" name="Shape 139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96" name="Shape 139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7" name="Shape 139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99" name="Shape 1399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400" name="Shape 140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01" name="Shape 140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03" name="Shape 1403"/>
          <p:cNvSpPr/>
          <p:nvPr/>
        </p:nvSpPr>
        <p:spPr>
          <a:xfrm>
            <a:off x="3451373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grpSp>
        <p:nvGrpSpPr>
          <p:cNvPr id="1404" name="Shape 140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05" name="Shape 140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06" name="Shape 140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07" name="Shape 140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08" name="Shape 140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09" name="Shape 1409"/>
            <p:cNvCxnSpPr>
              <a:stCxn id="1410" idx="2"/>
              <a:endCxn id="141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2" name="Shape 141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13" name="Shape 141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14" name="Shape 1414"/>
            <p:cNvCxnSpPr>
              <a:stCxn id="1412" idx="2"/>
              <a:endCxn id="141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Shape 1416"/>
            <p:cNvCxnSpPr>
              <a:stCxn id="1412" idx="2"/>
              <a:endCxn id="141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7" name="Shape 141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18" name="Shape 1418"/>
            <p:cNvCxnSpPr>
              <a:stCxn id="1419" idx="2"/>
              <a:endCxn id="142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Shape 1421"/>
            <p:cNvCxnSpPr>
              <a:stCxn id="1419" idx="2"/>
              <a:endCxn id="142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1" name="Shape 141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23" name="Shape 142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15" name="Shape 141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10" name="Shape 141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20" name="Shape 142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22" name="Shape 142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19" name="Shape 141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24" name="Shape 1424"/>
            <p:cNvCxnSpPr>
              <a:stCxn id="1410" idx="2"/>
              <a:endCxn id="142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5" name="Shape 1425"/>
          <p:cNvSpPr/>
          <p:nvPr/>
        </p:nvSpPr>
        <p:spPr>
          <a:xfrm>
            <a:off x="1528750" y="3291175"/>
            <a:ext cx="1029900" cy="9237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32" name="Shape 14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434" name="Shape 143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437" name="Shape 143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438" name="Shape 143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439" name="Shape 143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1" name="Shape 144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3" name="Shape 144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445" name="Shape 1445"/>
          <p:cNvCxnSpPr/>
          <p:nvPr/>
        </p:nvCxnSpPr>
        <p:spPr>
          <a:xfrm rot="10800000">
            <a:off x="5076055" y="3645024"/>
            <a:ext cx="0" cy="2160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1446" name="Shape 144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47" name="Shape 144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49" name="Shape 1449"/>
          <p:cNvSpPr/>
          <p:nvPr/>
        </p:nvSpPr>
        <p:spPr>
          <a:xfrm>
            <a:off x="3514348" y="4179180"/>
            <a:ext cx="10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grpSp>
        <p:nvGrpSpPr>
          <p:cNvPr id="1450" name="Shape 1450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51" name="Shape 145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52" name="Shape 145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53" name="Shape 145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55" name="Shape 1455"/>
            <p:cNvCxnSpPr>
              <a:stCxn id="1456" idx="2"/>
              <a:endCxn id="145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8" name="Shape 145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60" name="Shape 1460"/>
            <p:cNvCxnSpPr>
              <a:stCxn id="1458" idx="2"/>
              <a:endCxn id="146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Shape 1462"/>
            <p:cNvCxnSpPr>
              <a:stCxn id="1458" idx="2"/>
              <a:endCxn id="145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64" name="Shape 1464"/>
            <p:cNvCxnSpPr>
              <a:stCxn id="1465" idx="2"/>
              <a:endCxn id="146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Shape 1467"/>
            <p:cNvCxnSpPr>
              <a:stCxn id="1465" idx="2"/>
              <a:endCxn id="146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7" name="Shape 145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69" name="Shape 146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61" name="Shape 146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56" name="Shape 145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66" name="Shape 146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68" name="Shape 146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65" name="Shape 146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70" name="Shape 1470"/>
            <p:cNvCxnSpPr>
              <a:stCxn id="1456" idx="2"/>
              <a:endCxn id="146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0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empty language φ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(optionally include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sinkhole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2590800" y="381000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fmla="val -43903" name="adj1"/>
                <a:gd fmla="val 24706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1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symbol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alphabet, there is a NFA that accepts it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2514600" y="357082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2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1981200"/>
            <a:ext cx="77724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NFA that accepts only ε  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555775" y="3149623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cap="flat" cmpd="sng" w="28575">
                <a:solidFill>
                  <a:srgbClr val="000000">
                    <a:alpha val="0"/>
                  </a:srgbClr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flipH="1" rot="10800000">
                <a:off x="3165375" y="4922299"/>
                <a:ext cx="2342699" cy="2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505199" y="3276599"/>
            <a:ext cx="2514600" cy="2667000"/>
            <a:chOff x="3505199" y="3276599"/>
            <a:chExt cx="2514600" cy="2667000"/>
          </a:xfrm>
        </p:grpSpPr>
        <p:sp>
          <p:nvSpPr>
            <p:cNvPr descr="25%" id="217" name="Shape 217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descr="25%" id="221" name="Shape 221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flipH="1" rot="-5400000">
              <a:off x="4546926" y="3225473"/>
              <a:ext cx="431100" cy="1169100"/>
            </a:xfrm>
            <a:prstGeom prst="curvedConnector5">
              <a:avLst>
                <a:gd fmla="val -75945" name="adj1"/>
                <a:gd fmla="val 50002" name="adj2"/>
                <a:gd fmla="val 175934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flipH="1" rot="-5400000">
              <a:off x="4546926" y="4825673"/>
              <a:ext cx="431100" cy="1169100"/>
            </a:xfrm>
            <a:prstGeom prst="curvedConnector5">
              <a:avLst>
                <a:gd fmla="val -75945" name="adj1"/>
                <a:gd fmla="val 50002" name="adj2"/>
                <a:gd fmla="val 175934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828800" y="3276600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237" name="Shape 237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flipH="1" rot="-5400000">
              <a:off x="4546926" y="3225473"/>
              <a:ext cx="431100" cy="1169100"/>
            </a:xfrm>
            <a:prstGeom prst="curvedConnector5">
              <a:avLst>
                <a:gd fmla="val -73734" name="adj1"/>
                <a:gd fmla="val 50002" name="adj2"/>
                <a:gd fmla="val 173723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descr="25%" id="245" name="Shape 245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flipH="1" rot="10800000">
              <a:off x="5867399" y="4824299"/>
              <a:ext cx="1231800" cy="58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flipH="1" rot="-5400000">
              <a:off x="4546926" y="4825673"/>
              <a:ext cx="431100" cy="1169100"/>
            </a:xfrm>
            <a:prstGeom prst="curvedConnector5">
              <a:avLst>
                <a:gd fmla="val -73734" name="adj1"/>
                <a:gd fmla="val 50002" name="adj2"/>
                <a:gd fmla="val 173723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flipH="1" rot="10800000">
              <a:off x="2349126" y="3809873"/>
              <a:ext cx="1308600" cy="546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1981200"/>
            <a:ext cx="77724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1981199" y="3581399"/>
            <a:ext cx="5638800" cy="1066800"/>
            <a:chOff x="1981199" y="3581399"/>
            <a:chExt cx="5638800" cy="1066800"/>
          </a:xfrm>
        </p:grpSpPr>
        <p:sp>
          <p:nvSpPr>
            <p:cNvPr descr="25%" id="265" name="Shape 265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266" name="Shape 266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flipH="1" rot="-5400000">
              <a:off x="3022926" y="3530273"/>
              <a:ext cx="431100" cy="1169100"/>
            </a:xfrm>
            <a:prstGeom prst="curvedConnector5">
              <a:avLst>
                <a:gd fmla="val -75945" name="adj1"/>
                <a:gd fmla="val 50002" name="adj2"/>
                <a:gd fmla="val 175934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flipH="1" rot="-5400000">
              <a:off x="6147125" y="3530273"/>
              <a:ext cx="431100" cy="1169100"/>
            </a:xfrm>
            <a:prstGeom prst="curvedConnector5">
              <a:avLst>
                <a:gd fmla="val -75945" name="adj1"/>
                <a:gd fmla="val 50002" name="adj2"/>
                <a:gd fmla="val 175934" name="adj3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