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453" r:id="rId2"/>
    <p:sldId id="433" r:id="rId3"/>
    <p:sldId id="434" r:id="rId4"/>
    <p:sldId id="439" r:id="rId5"/>
    <p:sldId id="435" r:id="rId6"/>
    <p:sldId id="299" r:id="rId7"/>
    <p:sldId id="437" r:id="rId8"/>
    <p:sldId id="438" r:id="rId9"/>
    <p:sldId id="446" r:id="rId10"/>
    <p:sldId id="302" r:id="rId11"/>
    <p:sldId id="303" r:id="rId12"/>
    <p:sldId id="304" r:id="rId13"/>
    <p:sldId id="451" r:id="rId14"/>
    <p:sldId id="449" r:id="rId15"/>
    <p:sldId id="450" r:id="rId16"/>
    <p:sldId id="309" r:id="rId17"/>
    <p:sldId id="310" r:id="rId18"/>
    <p:sldId id="311" r:id="rId19"/>
    <p:sldId id="452" r:id="rId20"/>
    <p:sldId id="441" r:id="rId21"/>
    <p:sldId id="447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9900"/>
    <a:srgbClr val="CC99FF"/>
    <a:srgbClr val="008000"/>
    <a:srgbClr val="0000FF"/>
    <a:srgbClr val="FFFF00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90" autoAdjust="0"/>
    <p:restoredTop sz="90929"/>
  </p:normalViewPr>
  <p:slideViewPr>
    <p:cSldViewPr>
      <p:cViewPr varScale="1">
        <p:scale>
          <a:sx n="80" d="100"/>
          <a:sy n="80" d="100"/>
        </p:scale>
        <p:origin x="-138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263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63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1846055-B03F-8547-AFA0-62FDE4AA88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385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167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6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16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F9BB61E-8285-EB49-8871-0E50CCC279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874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E7B6BB-CE1D-504C-A385-4BA4E967C9BE}" type="slidenum">
              <a:rPr lang="en-US"/>
              <a:pPr/>
              <a:t>10</a:t>
            </a:fld>
            <a:endParaRPr lang="en-US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5132C8-112F-414F-9568-4250B1DEBE2A}" type="slidenum">
              <a:rPr lang="en-US"/>
              <a:pPr/>
              <a:t>11</a:t>
            </a:fld>
            <a:endParaRPr lang="en-US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15E07B-729D-774C-91FD-310866BE0207}" type="slidenum">
              <a:rPr lang="en-US"/>
              <a:pPr/>
              <a:t>12</a:t>
            </a:fld>
            <a:endParaRPr lang="en-US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15E07B-729D-774C-91FD-310866BE0207}" type="slidenum">
              <a:rPr lang="en-US"/>
              <a:pPr/>
              <a:t>13</a:t>
            </a:fld>
            <a:endParaRPr lang="en-US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15E07B-729D-774C-91FD-310866BE0207}" type="slidenum">
              <a:rPr lang="en-US"/>
              <a:pPr/>
              <a:t>14</a:t>
            </a:fld>
            <a:endParaRPr lang="en-US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15E07B-729D-774C-91FD-310866BE0207}" type="slidenum">
              <a:rPr lang="en-US"/>
              <a:pPr/>
              <a:t>15</a:t>
            </a:fld>
            <a:endParaRPr lang="en-US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4B85CF-FFB1-194C-ABFA-32ED2429BDB7}" type="slidenum">
              <a:rPr lang="en-US"/>
              <a:pPr/>
              <a:t>16</a:t>
            </a:fld>
            <a:endParaRPr lang="en-US"/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BDD692-0E0D-4244-8E34-F4D763218396}" type="slidenum">
              <a:rPr lang="en-US"/>
              <a:pPr/>
              <a:t>17</a:t>
            </a:fld>
            <a:endParaRPr lang="en-US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ACCC04-2179-8E45-B8D5-A7DEB1F11064}" type="slidenum">
              <a:rPr lang="en-US"/>
              <a:pPr/>
              <a:t>18</a:t>
            </a:fld>
            <a:endParaRPr lang="en-US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7AB3DA-2E09-7A4A-ACB5-F638F3CB629A}" type="slidenum">
              <a:rPr lang="en-US"/>
              <a:pPr/>
              <a:t>20</a:t>
            </a:fld>
            <a:endParaRPr lang="en-US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AF7EA5-603D-9F41-81B8-86B60D5C2E69}" type="slidenum">
              <a:rPr lang="en-US"/>
              <a:pPr/>
              <a:t>2</a:t>
            </a:fld>
            <a:endParaRPr lang="en-US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BBA764-47ED-684A-ADF1-63F92DB3C3D0}" type="slidenum">
              <a:rPr lang="en-US"/>
              <a:pPr/>
              <a:t>21</a:t>
            </a:fld>
            <a:endParaRPr lang="en-US"/>
          </a:p>
        </p:txBody>
      </p:sp>
      <p:sp>
        <p:nvSpPr>
          <p:cNvPr id="37376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47AAE4-EAC4-8C42-A0BD-0C8E1C359482}" type="slidenum">
              <a:rPr lang="en-US"/>
              <a:pPr/>
              <a:t>3</a:t>
            </a:fld>
            <a:endParaRPr lang="en-US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238713-62E5-9C45-A1C5-478F8A9EA38E}" type="slidenum">
              <a:rPr lang="en-US"/>
              <a:pPr/>
              <a:t>4</a:t>
            </a:fld>
            <a:endParaRPr lang="en-US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3EE829-D73B-F54F-AC49-DB1D008816C2}" type="slidenum">
              <a:rPr lang="en-US"/>
              <a:pPr/>
              <a:t>5</a:t>
            </a:fld>
            <a:endParaRPr lang="en-US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DE0D04-6FC8-284C-97B8-8FAC1FF40BE3}" type="slidenum">
              <a:rPr lang="en-US"/>
              <a:pPr/>
              <a:t>6</a:t>
            </a:fld>
            <a:endParaRPr lang="en-US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DE0D04-6FC8-284C-97B8-8FAC1FF40BE3}" type="slidenum">
              <a:rPr lang="en-US"/>
              <a:pPr/>
              <a:t>7</a:t>
            </a:fld>
            <a:endParaRPr lang="en-US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DE0D04-6FC8-284C-97B8-8FAC1FF40BE3}" type="slidenum">
              <a:rPr lang="en-US"/>
              <a:pPr/>
              <a:t>8</a:t>
            </a:fld>
            <a:endParaRPr lang="en-US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709647-C6EC-CD46-92A0-D8C940880E45}" type="slidenum">
              <a:rPr lang="en-US"/>
              <a:pPr/>
              <a:t>9</a:t>
            </a:fld>
            <a:endParaRPr lang="en-US"/>
          </a:p>
        </p:txBody>
      </p:sp>
      <p:sp>
        <p:nvSpPr>
          <p:cNvPr id="37171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5355DB87-3383-184D-99B0-93890237E891}" type="datetime1">
              <a:rPr lang="en-US"/>
              <a:pPr/>
              <a:t>16-06-14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526B564-AD12-AA4F-A926-F7DFA4D403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7BFECBF0-E244-6241-A456-9FB5F565B79C}" type="datetime1">
              <a:rPr lang="en-US"/>
              <a:pPr/>
              <a:t>16-06-14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01088D1-93E3-004E-85DB-5B3615C0AB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5D24053D-19EC-DA4D-BFD1-8DEB43608E93}" type="datetime1">
              <a:rPr lang="en-US"/>
              <a:pPr/>
              <a:t>16-06-14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E0C5572-F8B0-6640-9615-F1B5B6EF5ED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fld id="{EA088449-4D03-0843-84D7-B4A0EF767E6C}" type="datetime1">
              <a:rPr lang="en-US"/>
              <a:pPr/>
              <a:t>16-06-14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fld id="{F7C3DA44-7F16-F948-B8FF-9C50723EAF6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latin typeface="Candara"/>
                <a:cs typeface="Candara"/>
              </a:defRPr>
            </a:lvl1pPr>
          </a:lstStyle>
          <a:p>
            <a:fld id="{CECB5EB0-A99D-574A-8771-16980A91CB72}" type="datetime1">
              <a:rPr lang="en-US" smtClean="0"/>
              <a:pPr/>
              <a:t>16-06-14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Candara"/>
                <a:cs typeface="Candara"/>
              </a:defRPr>
            </a:lvl1pPr>
          </a:lstStyle>
          <a:p>
            <a:fld id="{80B70B1B-9002-FB4A-9B01-AB0117187C5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5D42C9F8-F6B1-9842-87C9-C9DA1459C62F}" type="datetime1">
              <a:rPr lang="en-US"/>
              <a:pPr/>
              <a:t>16-06-14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9AE11F6-D0DC-624B-9344-9E4FBC4086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EED31557-0663-4C4F-93C2-602683C5EFDD}" type="datetime1">
              <a:rPr lang="en-US"/>
              <a:pPr/>
              <a:t>16-06-14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F3028CA-2804-8248-8CF8-AEBC6818B10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85B0628-14D4-6A45-8A9F-D74C0423DABA}" type="datetime1">
              <a:rPr lang="en-US"/>
              <a:pPr/>
              <a:t>16-06-14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FF846DC-5614-824A-91EA-D07A2B36150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861F69CC-5876-214A-94D1-E2F7EDDDCEE1}" type="datetime1">
              <a:rPr lang="en-US"/>
              <a:pPr/>
              <a:t>16-06-14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9BDC065-7827-A341-AD3F-BA162DB51C8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3955B703-03FB-174E-BFAC-55FF64EB9EB7}" type="datetime1">
              <a:rPr lang="en-US"/>
              <a:pPr/>
              <a:t>16-06-14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9B8E3B9-CCCF-374E-ABDB-A6271EC3ACB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400BF00B-2AB1-1D40-A857-7809791C997C}" type="datetime1">
              <a:rPr lang="en-US"/>
              <a:pPr/>
              <a:t>16-06-14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D3D27F5-CBBA-6342-98C8-201CE06B1CF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81ECB80-1AB7-204B-845E-469E4B4627BD}" type="datetime1">
              <a:rPr lang="en-US"/>
              <a:pPr/>
              <a:t>16-06-14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2A55382-392C-CA4B-BA5F-79C80637245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22FBD3C0-B47D-AC4B-A39A-71B5F1354B01}" type="datetime1">
              <a:rPr lang="en-US"/>
              <a:pPr/>
              <a:t>16-06-14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EA40146-FEE2-414A-A65E-E69B99B2065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ndara"/>
          <a:ea typeface="+mj-ea"/>
          <a:cs typeface="Candara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ndara"/>
          <a:ea typeface="+mn-ea"/>
          <a:cs typeface="Candara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ndara"/>
          <a:ea typeface="ＭＳ Ｐゴシック" charset="-128"/>
          <a:cs typeface="Candar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ndara"/>
          <a:ea typeface="ＭＳ Ｐゴシック" charset="-128"/>
          <a:cs typeface="Candar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ndara"/>
          <a:ea typeface="ＭＳ Ｐゴシック" charset="-128"/>
          <a:cs typeface="Candar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ndara"/>
          <a:ea typeface="ＭＳ Ｐゴシック" charset="-128"/>
          <a:cs typeface="Candar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Lexical Analysis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subTitle" idx="1"/>
          </p:nvPr>
        </p:nvSpPr>
        <p:spPr>
          <a:xfrm>
            <a:off x="311700" y="3778819"/>
            <a:ext cx="8520600" cy="173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anoopsarkar.github.io/compilers-class</a:t>
            </a:r>
          </a:p>
        </p:txBody>
      </p:sp>
      <p:sp>
        <p:nvSpPr>
          <p:cNvPr id="148" name="Shape 148"/>
          <p:cNvSpPr/>
          <p:nvPr/>
        </p:nvSpPr>
        <p:spPr>
          <a:xfrm>
            <a:off x="5575725" y="548675"/>
            <a:ext cx="3155100" cy="510900"/>
          </a:xfrm>
          <a:prstGeom prst="roundRect">
            <a:avLst>
              <a:gd name="adj" fmla="val 16667"/>
            </a:avLst>
          </a:prstGeom>
          <a:solidFill>
            <a:srgbClr val="FFAB4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LEX6: NFA to DFA</a:t>
            </a: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5595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5A4E6-BBF0-2D46-A47C-3BE07DE833BB}" type="datetime1">
              <a:rPr lang="en-US"/>
              <a:pPr/>
              <a:t>16-06-14</a:t>
            </a:fld>
            <a:endParaRPr lang="en-US"/>
          </a:p>
        </p:txBody>
      </p:sp>
      <p:sp>
        <p:nvSpPr>
          <p:cNvPr id="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632AA-6A24-274C-85E4-D6582FD04E0E}" type="slidenum">
              <a:rPr lang="en-US"/>
              <a:pPr/>
              <a:t>10</a:t>
            </a:fld>
            <a:endParaRPr lang="en-US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NFA to DFA</a:t>
            </a:r>
            <a:endParaRPr lang="en-US" dirty="0"/>
          </a:p>
        </p:txBody>
      </p:sp>
      <p:grpSp>
        <p:nvGrpSpPr>
          <p:cNvPr id="85045" name="Group 53"/>
          <p:cNvGrpSpPr>
            <a:grpSpLocks/>
          </p:cNvGrpSpPr>
          <p:nvPr/>
        </p:nvGrpSpPr>
        <p:grpSpPr bwMode="auto">
          <a:xfrm>
            <a:off x="457200" y="1600200"/>
            <a:ext cx="8166100" cy="4114800"/>
            <a:chOff x="288" y="1008"/>
            <a:chExt cx="5144" cy="2592"/>
          </a:xfrm>
        </p:grpSpPr>
        <p:sp>
          <p:nvSpPr>
            <p:cNvPr id="84996" name="AutoShape 4"/>
            <p:cNvSpPr>
              <a:spLocks noChangeArrowheads="1"/>
            </p:cNvSpPr>
            <p:nvPr/>
          </p:nvSpPr>
          <p:spPr bwMode="auto">
            <a:xfrm>
              <a:off x="1968" y="1584"/>
              <a:ext cx="384" cy="384"/>
            </a:xfrm>
            <a:prstGeom prst="flowChartConnector">
              <a:avLst/>
            </a:prstGeom>
            <a:solidFill>
              <a:srgbClr val="FF9900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4</a:t>
              </a:r>
            </a:p>
          </p:txBody>
        </p:sp>
        <p:sp>
          <p:nvSpPr>
            <p:cNvPr id="84997" name="AutoShape 5"/>
            <p:cNvSpPr>
              <a:spLocks noChangeArrowheads="1"/>
            </p:cNvSpPr>
            <p:nvPr/>
          </p:nvSpPr>
          <p:spPr bwMode="auto">
            <a:xfrm>
              <a:off x="2592" y="1584"/>
              <a:ext cx="384" cy="384"/>
            </a:xfrm>
            <a:prstGeom prst="flowChartConnector">
              <a:avLst/>
            </a:prstGeom>
            <a:solidFill>
              <a:srgbClr val="FF9900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5</a:t>
              </a:r>
            </a:p>
          </p:txBody>
        </p:sp>
        <p:cxnSp>
          <p:nvCxnSpPr>
            <p:cNvPr id="84998" name="AutoShape 6"/>
            <p:cNvCxnSpPr>
              <a:cxnSpLocks noChangeShapeType="1"/>
              <a:stCxn id="84996" idx="6"/>
              <a:endCxn id="84997" idx="2"/>
            </p:cNvCxnSpPr>
            <p:nvPr/>
          </p:nvCxnSpPr>
          <p:spPr bwMode="auto">
            <a:xfrm>
              <a:off x="2352" y="1776"/>
              <a:ext cx="24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4999" name="Text Box 7"/>
            <p:cNvSpPr txBox="1">
              <a:spLocks noChangeArrowheads="1"/>
            </p:cNvSpPr>
            <p:nvPr/>
          </p:nvSpPr>
          <p:spPr bwMode="auto">
            <a:xfrm>
              <a:off x="2352" y="1488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Comic Sans MS" charset="0"/>
                </a:rPr>
                <a:t>0</a:t>
              </a:r>
            </a:p>
          </p:txBody>
        </p:sp>
        <p:cxnSp>
          <p:nvCxnSpPr>
            <p:cNvPr id="85000" name="AutoShape 8"/>
            <p:cNvCxnSpPr>
              <a:cxnSpLocks noChangeShapeType="1"/>
              <a:stCxn id="85006" idx="7"/>
              <a:endCxn id="84996" idx="2"/>
            </p:cNvCxnSpPr>
            <p:nvPr/>
          </p:nvCxnSpPr>
          <p:spPr bwMode="auto">
            <a:xfrm flipV="1">
              <a:off x="1672" y="1776"/>
              <a:ext cx="296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5001" name="AutoShape 9"/>
            <p:cNvSpPr>
              <a:spLocks noChangeArrowheads="1"/>
            </p:cNvSpPr>
            <p:nvPr/>
          </p:nvSpPr>
          <p:spPr bwMode="auto">
            <a:xfrm>
              <a:off x="1968" y="2256"/>
              <a:ext cx="384" cy="384"/>
            </a:xfrm>
            <a:prstGeom prst="flowChartConnector">
              <a:avLst/>
            </a:prstGeom>
            <a:solidFill>
              <a:srgbClr val="FF9900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6</a:t>
              </a:r>
            </a:p>
          </p:txBody>
        </p:sp>
        <p:sp>
          <p:nvSpPr>
            <p:cNvPr id="85002" name="AutoShape 10"/>
            <p:cNvSpPr>
              <a:spLocks noChangeArrowheads="1"/>
            </p:cNvSpPr>
            <p:nvPr/>
          </p:nvSpPr>
          <p:spPr bwMode="auto">
            <a:xfrm>
              <a:off x="2592" y="2256"/>
              <a:ext cx="384" cy="384"/>
            </a:xfrm>
            <a:prstGeom prst="flowChartConnector">
              <a:avLst/>
            </a:prstGeom>
            <a:solidFill>
              <a:srgbClr val="FF9900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7</a:t>
              </a:r>
            </a:p>
          </p:txBody>
        </p:sp>
        <p:cxnSp>
          <p:nvCxnSpPr>
            <p:cNvPr id="85003" name="AutoShape 11"/>
            <p:cNvCxnSpPr>
              <a:cxnSpLocks noChangeShapeType="1"/>
              <a:stCxn id="85001" idx="6"/>
              <a:endCxn id="85002" idx="2"/>
            </p:cNvCxnSpPr>
            <p:nvPr/>
          </p:nvCxnSpPr>
          <p:spPr bwMode="auto">
            <a:xfrm>
              <a:off x="2352" y="2448"/>
              <a:ext cx="24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5004" name="Text Box 12"/>
            <p:cNvSpPr txBox="1">
              <a:spLocks noChangeArrowheads="1"/>
            </p:cNvSpPr>
            <p:nvPr/>
          </p:nvSpPr>
          <p:spPr bwMode="auto">
            <a:xfrm>
              <a:off x="2367" y="2160"/>
              <a:ext cx="2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Comic Sans MS" charset="0"/>
                </a:rPr>
                <a:t>1</a:t>
              </a:r>
            </a:p>
          </p:txBody>
        </p:sp>
        <p:cxnSp>
          <p:nvCxnSpPr>
            <p:cNvPr id="85005" name="AutoShape 13"/>
            <p:cNvCxnSpPr>
              <a:cxnSpLocks noChangeShapeType="1"/>
              <a:stCxn id="85006" idx="5"/>
              <a:endCxn id="85001" idx="2"/>
            </p:cNvCxnSpPr>
            <p:nvPr/>
          </p:nvCxnSpPr>
          <p:spPr bwMode="auto">
            <a:xfrm>
              <a:off x="1672" y="2248"/>
              <a:ext cx="296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5006" name="AutoShape 14"/>
            <p:cNvSpPr>
              <a:spLocks noChangeArrowheads="1"/>
            </p:cNvSpPr>
            <p:nvPr/>
          </p:nvSpPr>
          <p:spPr bwMode="auto">
            <a:xfrm>
              <a:off x="1344" y="1920"/>
              <a:ext cx="384" cy="384"/>
            </a:xfrm>
            <a:prstGeom prst="flowChartConnector">
              <a:avLst/>
            </a:prstGeom>
            <a:solidFill>
              <a:srgbClr val="FF9900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3</a:t>
              </a:r>
            </a:p>
          </p:txBody>
        </p:sp>
        <p:sp>
          <p:nvSpPr>
            <p:cNvPr id="85007" name="AutoShape 15"/>
            <p:cNvSpPr>
              <a:spLocks noChangeArrowheads="1"/>
            </p:cNvSpPr>
            <p:nvPr/>
          </p:nvSpPr>
          <p:spPr bwMode="auto">
            <a:xfrm>
              <a:off x="3168" y="1920"/>
              <a:ext cx="384" cy="384"/>
            </a:xfrm>
            <a:prstGeom prst="flowChartConnector">
              <a:avLst/>
            </a:prstGeom>
            <a:solidFill>
              <a:srgbClr val="FF9900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8</a:t>
              </a:r>
            </a:p>
          </p:txBody>
        </p:sp>
        <p:cxnSp>
          <p:nvCxnSpPr>
            <p:cNvPr id="85008" name="AutoShape 16"/>
            <p:cNvCxnSpPr>
              <a:cxnSpLocks noChangeShapeType="1"/>
              <a:stCxn id="85019" idx="6"/>
              <a:endCxn id="85006" idx="2"/>
            </p:cNvCxnSpPr>
            <p:nvPr/>
          </p:nvCxnSpPr>
          <p:spPr bwMode="auto">
            <a:xfrm>
              <a:off x="1104" y="2112"/>
              <a:ext cx="24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85009" name="AutoShape 17"/>
            <p:cNvCxnSpPr>
              <a:cxnSpLocks noChangeShapeType="1"/>
              <a:stCxn id="84997" idx="6"/>
              <a:endCxn id="85007" idx="1"/>
            </p:cNvCxnSpPr>
            <p:nvPr/>
          </p:nvCxnSpPr>
          <p:spPr bwMode="auto">
            <a:xfrm>
              <a:off x="2976" y="1776"/>
              <a:ext cx="248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85010" name="AutoShape 18"/>
            <p:cNvCxnSpPr>
              <a:cxnSpLocks noChangeShapeType="1"/>
              <a:stCxn id="85002" idx="6"/>
              <a:endCxn id="85007" idx="3"/>
            </p:cNvCxnSpPr>
            <p:nvPr/>
          </p:nvCxnSpPr>
          <p:spPr bwMode="auto">
            <a:xfrm flipV="1">
              <a:off x="2976" y="2248"/>
              <a:ext cx="248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5011" name="Text Box 19"/>
            <p:cNvSpPr txBox="1">
              <a:spLocks noChangeArrowheads="1"/>
            </p:cNvSpPr>
            <p:nvPr/>
          </p:nvSpPr>
          <p:spPr bwMode="auto">
            <a:xfrm>
              <a:off x="1632" y="1584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sp>
          <p:nvSpPr>
            <p:cNvPr id="85012" name="Text Box 20"/>
            <p:cNvSpPr txBox="1">
              <a:spLocks noChangeArrowheads="1"/>
            </p:cNvSpPr>
            <p:nvPr/>
          </p:nvSpPr>
          <p:spPr bwMode="auto">
            <a:xfrm>
              <a:off x="1584" y="2352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sp>
          <p:nvSpPr>
            <p:cNvPr id="85013" name="Text Box 21"/>
            <p:cNvSpPr txBox="1">
              <a:spLocks noChangeArrowheads="1"/>
            </p:cNvSpPr>
            <p:nvPr/>
          </p:nvSpPr>
          <p:spPr bwMode="auto">
            <a:xfrm>
              <a:off x="3072" y="1536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sp>
          <p:nvSpPr>
            <p:cNvPr id="85014" name="Text Box 22"/>
            <p:cNvSpPr txBox="1">
              <a:spLocks noChangeArrowheads="1"/>
            </p:cNvSpPr>
            <p:nvPr/>
          </p:nvSpPr>
          <p:spPr bwMode="auto">
            <a:xfrm>
              <a:off x="3072" y="2400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sp>
          <p:nvSpPr>
            <p:cNvPr id="85015" name="AutoShape 23"/>
            <p:cNvSpPr>
              <a:spLocks noChangeArrowheads="1"/>
            </p:cNvSpPr>
            <p:nvPr/>
          </p:nvSpPr>
          <p:spPr bwMode="auto">
            <a:xfrm>
              <a:off x="3744" y="1920"/>
              <a:ext cx="384" cy="384"/>
            </a:xfrm>
            <a:prstGeom prst="flowChartConnector">
              <a:avLst/>
            </a:prstGeom>
            <a:solidFill>
              <a:srgbClr val="FF9900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9</a:t>
              </a:r>
            </a:p>
          </p:txBody>
        </p:sp>
        <p:cxnSp>
          <p:nvCxnSpPr>
            <p:cNvPr id="85016" name="AutoShape 24"/>
            <p:cNvCxnSpPr>
              <a:cxnSpLocks noChangeShapeType="1"/>
              <a:stCxn id="85007" idx="6"/>
              <a:endCxn id="85015" idx="2"/>
            </p:cNvCxnSpPr>
            <p:nvPr/>
          </p:nvCxnSpPr>
          <p:spPr bwMode="auto">
            <a:xfrm>
              <a:off x="3552" y="2112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5017" name="Text Box 25"/>
            <p:cNvSpPr txBox="1">
              <a:spLocks noChangeArrowheads="1"/>
            </p:cNvSpPr>
            <p:nvPr/>
          </p:nvSpPr>
          <p:spPr bwMode="auto">
            <a:xfrm>
              <a:off x="3552" y="1824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cxnSp>
          <p:nvCxnSpPr>
            <p:cNvPr id="85018" name="AutoShape 26"/>
            <p:cNvCxnSpPr>
              <a:cxnSpLocks noChangeShapeType="1"/>
              <a:stCxn id="85007" idx="0"/>
              <a:endCxn id="85006" idx="0"/>
            </p:cNvCxnSpPr>
            <p:nvPr/>
          </p:nvCxnSpPr>
          <p:spPr bwMode="auto">
            <a:xfrm rot="16200000" flipH="1" flipV="1">
              <a:off x="2447" y="1009"/>
              <a:ext cx="1" cy="1824"/>
            </a:xfrm>
            <a:prstGeom prst="curvedConnector3">
              <a:avLst>
                <a:gd name="adj1" fmla="val -6350000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5019" name="AutoShape 27"/>
            <p:cNvSpPr>
              <a:spLocks noChangeArrowheads="1"/>
            </p:cNvSpPr>
            <p:nvPr/>
          </p:nvSpPr>
          <p:spPr bwMode="auto">
            <a:xfrm>
              <a:off x="720" y="1920"/>
              <a:ext cx="384" cy="384"/>
            </a:xfrm>
            <a:prstGeom prst="flowChartConnector">
              <a:avLst/>
            </a:prstGeom>
            <a:solidFill>
              <a:srgbClr val="FF9900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2</a:t>
              </a:r>
            </a:p>
          </p:txBody>
        </p:sp>
        <p:sp>
          <p:nvSpPr>
            <p:cNvPr id="85020" name="Text Box 28"/>
            <p:cNvSpPr txBox="1">
              <a:spLocks noChangeArrowheads="1"/>
            </p:cNvSpPr>
            <p:nvPr/>
          </p:nvSpPr>
          <p:spPr bwMode="auto">
            <a:xfrm>
              <a:off x="1104" y="1824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cxnSp>
          <p:nvCxnSpPr>
            <p:cNvPr id="85021" name="AutoShape 29"/>
            <p:cNvCxnSpPr>
              <a:cxnSpLocks noChangeShapeType="1"/>
              <a:stCxn id="85019" idx="4"/>
              <a:endCxn id="85015" idx="4"/>
            </p:cNvCxnSpPr>
            <p:nvPr/>
          </p:nvCxnSpPr>
          <p:spPr bwMode="auto">
            <a:xfrm rot="16200000" flipH="1">
              <a:off x="2423" y="793"/>
              <a:ext cx="1" cy="3024"/>
            </a:xfrm>
            <a:prstGeom prst="curvedConnector3">
              <a:avLst>
                <a:gd name="adj1" fmla="val 5329999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5022" name="Text Box 30"/>
            <p:cNvSpPr txBox="1">
              <a:spLocks noChangeArrowheads="1"/>
            </p:cNvSpPr>
            <p:nvPr/>
          </p:nvSpPr>
          <p:spPr bwMode="auto">
            <a:xfrm>
              <a:off x="2352" y="2592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sp>
          <p:nvSpPr>
            <p:cNvPr id="85023" name="AutoShape 31"/>
            <p:cNvSpPr>
              <a:spLocks noChangeArrowheads="1"/>
            </p:cNvSpPr>
            <p:nvPr/>
          </p:nvSpPr>
          <p:spPr bwMode="auto">
            <a:xfrm>
              <a:off x="4368" y="1920"/>
              <a:ext cx="384" cy="384"/>
            </a:xfrm>
            <a:prstGeom prst="flowChartConnector">
              <a:avLst/>
            </a:prstGeom>
            <a:solidFill>
              <a:srgbClr val="FF9900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10</a:t>
              </a:r>
            </a:p>
          </p:txBody>
        </p:sp>
        <p:sp>
          <p:nvSpPr>
            <p:cNvPr id="85024" name="AutoShape 32"/>
            <p:cNvSpPr>
              <a:spLocks noChangeArrowheads="1"/>
            </p:cNvSpPr>
            <p:nvPr/>
          </p:nvSpPr>
          <p:spPr bwMode="auto">
            <a:xfrm>
              <a:off x="4992" y="1920"/>
              <a:ext cx="384" cy="384"/>
            </a:xfrm>
            <a:prstGeom prst="flowChartConnector">
              <a:avLst/>
            </a:prstGeom>
            <a:solidFill>
              <a:srgbClr val="FF9900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11</a:t>
              </a:r>
            </a:p>
          </p:txBody>
        </p:sp>
        <p:cxnSp>
          <p:nvCxnSpPr>
            <p:cNvPr id="85025" name="AutoShape 33"/>
            <p:cNvCxnSpPr>
              <a:cxnSpLocks noChangeShapeType="1"/>
              <a:stCxn id="85023" idx="6"/>
              <a:endCxn id="85024" idx="2"/>
            </p:cNvCxnSpPr>
            <p:nvPr/>
          </p:nvCxnSpPr>
          <p:spPr bwMode="auto">
            <a:xfrm>
              <a:off x="4752" y="2112"/>
              <a:ext cx="24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5026" name="Text Box 34"/>
            <p:cNvSpPr txBox="1">
              <a:spLocks noChangeArrowheads="1"/>
            </p:cNvSpPr>
            <p:nvPr/>
          </p:nvSpPr>
          <p:spPr bwMode="auto">
            <a:xfrm>
              <a:off x="4752" y="182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Comic Sans MS" charset="0"/>
                </a:rPr>
                <a:t>0</a:t>
              </a:r>
            </a:p>
          </p:txBody>
        </p:sp>
        <p:cxnSp>
          <p:nvCxnSpPr>
            <p:cNvPr id="85027" name="AutoShape 35"/>
            <p:cNvCxnSpPr>
              <a:cxnSpLocks noChangeShapeType="1"/>
              <a:stCxn id="85015" idx="6"/>
              <a:endCxn id="85023" idx="2"/>
            </p:cNvCxnSpPr>
            <p:nvPr/>
          </p:nvCxnSpPr>
          <p:spPr bwMode="auto">
            <a:xfrm>
              <a:off x="4128" y="2112"/>
              <a:ext cx="24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5028" name="Text Box 36"/>
            <p:cNvSpPr txBox="1">
              <a:spLocks noChangeArrowheads="1"/>
            </p:cNvSpPr>
            <p:nvPr/>
          </p:nvSpPr>
          <p:spPr bwMode="auto">
            <a:xfrm>
              <a:off x="4128" y="182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Comic Sans MS" charset="0"/>
                </a:rPr>
                <a:t>0</a:t>
              </a:r>
            </a:p>
          </p:txBody>
        </p:sp>
        <p:sp>
          <p:nvSpPr>
            <p:cNvPr id="85029" name="AutoShape 37"/>
            <p:cNvSpPr>
              <a:spLocks noChangeArrowheads="1"/>
            </p:cNvSpPr>
            <p:nvPr/>
          </p:nvSpPr>
          <p:spPr bwMode="auto">
            <a:xfrm>
              <a:off x="2016" y="3216"/>
              <a:ext cx="384" cy="384"/>
            </a:xfrm>
            <a:prstGeom prst="flowChartConnector">
              <a:avLst/>
            </a:prstGeom>
            <a:solidFill>
              <a:srgbClr val="FF9900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12</a:t>
              </a:r>
            </a:p>
          </p:txBody>
        </p:sp>
        <p:sp>
          <p:nvSpPr>
            <p:cNvPr id="85030" name="AutoShape 38"/>
            <p:cNvSpPr>
              <a:spLocks noChangeArrowheads="1"/>
            </p:cNvSpPr>
            <p:nvPr/>
          </p:nvSpPr>
          <p:spPr bwMode="auto">
            <a:xfrm>
              <a:off x="2640" y="3216"/>
              <a:ext cx="384" cy="384"/>
            </a:xfrm>
            <a:prstGeom prst="flowChartConnector">
              <a:avLst/>
            </a:prstGeom>
            <a:solidFill>
              <a:srgbClr val="FF9900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13</a:t>
              </a:r>
            </a:p>
          </p:txBody>
        </p:sp>
        <p:cxnSp>
          <p:nvCxnSpPr>
            <p:cNvPr id="85031" name="AutoShape 39"/>
            <p:cNvCxnSpPr>
              <a:cxnSpLocks noChangeShapeType="1"/>
              <a:stCxn id="85029" idx="6"/>
              <a:endCxn id="85030" idx="2"/>
            </p:cNvCxnSpPr>
            <p:nvPr/>
          </p:nvCxnSpPr>
          <p:spPr bwMode="auto">
            <a:xfrm>
              <a:off x="2400" y="3408"/>
              <a:ext cx="24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5032" name="Text Box 40"/>
            <p:cNvSpPr txBox="1">
              <a:spLocks noChangeArrowheads="1"/>
            </p:cNvSpPr>
            <p:nvPr/>
          </p:nvSpPr>
          <p:spPr bwMode="auto">
            <a:xfrm>
              <a:off x="2400" y="3120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Comic Sans MS" charset="0"/>
                </a:rPr>
                <a:t>0</a:t>
              </a:r>
            </a:p>
          </p:txBody>
        </p:sp>
        <p:cxnSp>
          <p:nvCxnSpPr>
            <p:cNvPr id="85033" name="AutoShape 41"/>
            <p:cNvCxnSpPr>
              <a:cxnSpLocks noChangeShapeType="1"/>
              <a:stCxn id="85034" idx="5"/>
              <a:endCxn id="85029" idx="2"/>
            </p:cNvCxnSpPr>
            <p:nvPr/>
          </p:nvCxnSpPr>
          <p:spPr bwMode="auto">
            <a:xfrm>
              <a:off x="616" y="2737"/>
              <a:ext cx="1400" cy="6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5034" name="AutoShape 42"/>
            <p:cNvSpPr>
              <a:spLocks noChangeArrowheads="1"/>
            </p:cNvSpPr>
            <p:nvPr/>
          </p:nvSpPr>
          <p:spPr bwMode="auto">
            <a:xfrm>
              <a:off x="288" y="2400"/>
              <a:ext cx="384" cy="384"/>
            </a:xfrm>
            <a:prstGeom prst="flowChartConnector">
              <a:avLst/>
            </a:prstGeom>
            <a:solidFill>
              <a:srgbClr val="FF99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1</a:t>
              </a:r>
            </a:p>
          </p:txBody>
        </p:sp>
        <p:cxnSp>
          <p:nvCxnSpPr>
            <p:cNvPr id="85036" name="AutoShape 44"/>
            <p:cNvCxnSpPr>
              <a:cxnSpLocks noChangeShapeType="1"/>
              <a:stCxn id="85034" idx="7"/>
              <a:endCxn id="85019" idx="3"/>
            </p:cNvCxnSpPr>
            <p:nvPr/>
          </p:nvCxnSpPr>
          <p:spPr bwMode="auto">
            <a:xfrm flipV="1">
              <a:off x="616" y="2248"/>
              <a:ext cx="160" cy="19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5037" name="AutoShape 45"/>
            <p:cNvSpPr>
              <a:spLocks noChangeArrowheads="1"/>
            </p:cNvSpPr>
            <p:nvPr/>
          </p:nvSpPr>
          <p:spPr bwMode="auto">
            <a:xfrm>
              <a:off x="4992" y="3216"/>
              <a:ext cx="384" cy="384"/>
            </a:xfrm>
            <a:prstGeom prst="flowChartConnector">
              <a:avLst/>
            </a:prstGeom>
            <a:solidFill>
              <a:srgbClr val="FF9900"/>
            </a:solidFill>
            <a:ln w="73025" cmpd="dbl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14</a:t>
              </a:r>
            </a:p>
          </p:txBody>
        </p:sp>
        <p:cxnSp>
          <p:nvCxnSpPr>
            <p:cNvPr id="85038" name="AutoShape 46"/>
            <p:cNvCxnSpPr>
              <a:cxnSpLocks noChangeShapeType="1"/>
              <a:stCxn id="85030" idx="6"/>
              <a:endCxn id="85037" idx="2"/>
            </p:cNvCxnSpPr>
            <p:nvPr/>
          </p:nvCxnSpPr>
          <p:spPr bwMode="auto">
            <a:xfrm>
              <a:off x="3024" y="3408"/>
              <a:ext cx="194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5039" name="Text Box 47"/>
            <p:cNvSpPr txBox="1">
              <a:spLocks noChangeArrowheads="1"/>
            </p:cNvSpPr>
            <p:nvPr/>
          </p:nvSpPr>
          <p:spPr bwMode="auto">
            <a:xfrm>
              <a:off x="3888" y="3072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cxnSp>
          <p:nvCxnSpPr>
            <p:cNvPr id="85040" name="AutoShape 48"/>
            <p:cNvCxnSpPr>
              <a:cxnSpLocks noChangeShapeType="1"/>
              <a:stCxn id="85024" idx="4"/>
              <a:endCxn id="85037" idx="0"/>
            </p:cNvCxnSpPr>
            <p:nvPr/>
          </p:nvCxnSpPr>
          <p:spPr bwMode="auto">
            <a:xfrm>
              <a:off x="5184" y="2304"/>
              <a:ext cx="0" cy="8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5041" name="Text Box 49"/>
            <p:cNvSpPr txBox="1">
              <a:spLocks noChangeArrowheads="1"/>
            </p:cNvSpPr>
            <p:nvPr/>
          </p:nvSpPr>
          <p:spPr bwMode="auto">
            <a:xfrm>
              <a:off x="5232" y="2592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sp>
          <p:nvSpPr>
            <p:cNvPr id="85042" name="Text Box 50"/>
            <p:cNvSpPr txBox="1">
              <a:spLocks noChangeArrowheads="1"/>
            </p:cNvSpPr>
            <p:nvPr/>
          </p:nvSpPr>
          <p:spPr bwMode="auto">
            <a:xfrm>
              <a:off x="1056" y="3024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sp>
          <p:nvSpPr>
            <p:cNvPr id="85043" name="Text Box 51"/>
            <p:cNvSpPr txBox="1">
              <a:spLocks noChangeArrowheads="1"/>
            </p:cNvSpPr>
            <p:nvPr/>
          </p:nvSpPr>
          <p:spPr bwMode="auto">
            <a:xfrm>
              <a:off x="480" y="2064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sp>
          <p:nvSpPr>
            <p:cNvPr id="85044" name="Text Box 52"/>
            <p:cNvSpPr txBox="1">
              <a:spLocks noChangeArrowheads="1"/>
            </p:cNvSpPr>
            <p:nvPr/>
          </p:nvSpPr>
          <p:spPr bwMode="auto">
            <a:xfrm>
              <a:off x="2352" y="1008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>
                <a:latin typeface="Comic Sans MS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2C6E7-D422-564C-9222-59E30356D52B}" type="datetime1">
              <a:rPr lang="en-US"/>
              <a:pPr/>
              <a:t>16-06-14</a:t>
            </a:fld>
            <a:endParaRPr lang="en-US"/>
          </a:p>
        </p:txBody>
      </p:sp>
      <p:sp>
        <p:nvSpPr>
          <p:cNvPr id="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08C93-8CE0-E740-836C-4A9B1ADCA01E}" type="slidenum">
              <a:rPr lang="en-US"/>
              <a:pPr/>
              <a:t>11</a:t>
            </a:fld>
            <a:endParaRPr lang="en-US"/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Symbol" charset="2"/>
              </a:rPr>
              <a:t></a:t>
            </a:r>
            <a:r>
              <a:rPr lang="en-US" i="1">
                <a:sym typeface="Symbol" charset="2"/>
              </a:rPr>
              <a:t>-closure</a:t>
            </a:r>
            <a:r>
              <a:rPr lang="en-US">
                <a:sym typeface="Symbol" charset="2"/>
              </a:rPr>
              <a:t>(q</a:t>
            </a:r>
            <a:r>
              <a:rPr lang="en-US" baseline="-25000">
                <a:sym typeface="Symbol" charset="2"/>
              </a:rPr>
              <a:t>0</a:t>
            </a:r>
            <a:r>
              <a:rPr lang="en-US">
                <a:sym typeface="Symbol" charset="2"/>
              </a:rPr>
              <a:t>)</a:t>
            </a:r>
          </a:p>
        </p:txBody>
      </p:sp>
      <p:grpSp>
        <p:nvGrpSpPr>
          <p:cNvPr id="86069" name="Group 53"/>
          <p:cNvGrpSpPr>
            <a:grpSpLocks/>
          </p:cNvGrpSpPr>
          <p:nvPr/>
        </p:nvGrpSpPr>
        <p:grpSpPr bwMode="auto">
          <a:xfrm>
            <a:off x="457200" y="2270720"/>
            <a:ext cx="8166100" cy="4038600"/>
            <a:chOff x="288" y="1056"/>
            <a:chExt cx="5144" cy="2544"/>
          </a:xfrm>
        </p:grpSpPr>
        <p:sp>
          <p:nvSpPr>
            <p:cNvPr id="86020" name="AutoShape 4"/>
            <p:cNvSpPr>
              <a:spLocks noChangeArrowheads="1"/>
            </p:cNvSpPr>
            <p:nvPr/>
          </p:nvSpPr>
          <p:spPr bwMode="auto">
            <a:xfrm>
              <a:off x="1968" y="1584"/>
              <a:ext cx="384" cy="384"/>
            </a:xfrm>
            <a:prstGeom prst="flowChartConnector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4</a:t>
              </a:r>
            </a:p>
          </p:txBody>
        </p:sp>
        <p:sp>
          <p:nvSpPr>
            <p:cNvPr id="86021" name="AutoShape 5"/>
            <p:cNvSpPr>
              <a:spLocks noChangeArrowheads="1"/>
            </p:cNvSpPr>
            <p:nvPr/>
          </p:nvSpPr>
          <p:spPr bwMode="auto">
            <a:xfrm>
              <a:off x="2592" y="1584"/>
              <a:ext cx="384" cy="384"/>
            </a:xfrm>
            <a:prstGeom prst="flowChartConnector">
              <a:avLst/>
            </a:prstGeom>
            <a:solidFill>
              <a:srgbClr val="FF9900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5</a:t>
              </a:r>
            </a:p>
          </p:txBody>
        </p:sp>
        <p:cxnSp>
          <p:nvCxnSpPr>
            <p:cNvPr id="86022" name="AutoShape 6"/>
            <p:cNvCxnSpPr>
              <a:cxnSpLocks noChangeShapeType="1"/>
              <a:stCxn id="86020" idx="6"/>
              <a:endCxn id="86021" idx="2"/>
            </p:cNvCxnSpPr>
            <p:nvPr/>
          </p:nvCxnSpPr>
          <p:spPr bwMode="auto">
            <a:xfrm>
              <a:off x="2352" y="1776"/>
              <a:ext cx="24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6023" name="Text Box 7"/>
            <p:cNvSpPr txBox="1">
              <a:spLocks noChangeArrowheads="1"/>
            </p:cNvSpPr>
            <p:nvPr/>
          </p:nvSpPr>
          <p:spPr bwMode="auto">
            <a:xfrm>
              <a:off x="2352" y="1488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Comic Sans MS" charset="0"/>
                </a:rPr>
                <a:t>0</a:t>
              </a:r>
            </a:p>
          </p:txBody>
        </p:sp>
        <p:cxnSp>
          <p:nvCxnSpPr>
            <p:cNvPr id="86024" name="AutoShape 8"/>
            <p:cNvCxnSpPr>
              <a:cxnSpLocks noChangeShapeType="1"/>
              <a:stCxn id="86030" idx="7"/>
              <a:endCxn id="86020" idx="2"/>
            </p:cNvCxnSpPr>
            <p:nvPr/>
          </p:nvCxnSpPr>
          <p:spPr bwMode="auto">
            <a:xfrm flipV="1">
              <a:off x="1672" y="1776"/>
              <a:ext cx="296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6025" name="AutoShape 9"/>
            <p:cNvSpPr>
              <a:spLocks noChangeArrowheads="1"/>
            </p:cNvSpPr>
            <p:nvPr/>
          </p:nvSpPr>
          <p:spPr bwMode="auto">
            <a:xfrm>
              <a:off x="1968" y="2256"/>
              <a:ext cx="384" cy="384"/>
            </a:xfrm>
            <a:prstGeom prst="flowChartConnector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6</a:t>
              </a:r>
            </a:p>
          </p:txBody>
        </p:sp>
        <p:sp>
          <p:nvSpPr>
            <p:cNvPr id="86026" name="AutoShape 10"/>
            <p:cNvSpPr>
              <a:spLocks noChangeArrowheads="1"/>
            </p:cNvSpPr>
            <p:nvPr/>
          </p:nvSpPr>
          <p:spPr bwMode="auto">
            <a:xfrm>
              <a:off x="2592" y="2256"/>
              <a:ext cx="384" cy="384"/>
            </a:xfrm>
            <a:prstGeom prst="flowChartConnector">
              <a:avLst/>
            </a:prstGeom>
            <a:solidFill>
              <a:srgbClr val="FF9900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7</a:t>
              </a:r>
            </a:p>
          </p:txBody>
        </p:sp>
        <p:cxnSp>
          <p:nvCxnSpPr>
            <p:cNvPr id="86027" name="AutoShape 11"/>
            <p:cNvCxnSpPr>
              <a:cxnSpLocks noChangeShapeType="1"/>
              <a:stCxn id="86025" idx="6"/>
              <a:endCxn id="86026" idx="2"/>
            </p:cNvCxnSpPr>
            <p:nvPr/>
          </p:nvCxnSpPr>
          <p:spPr bwMode="auto">
            <a:xfrm>
              <a:off x="2352" y="2448"/>
              <a:ext cx="24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6028" name="Text Box 12"/>
            <p:cNvSpPr txBox="1">
              <a:spLocks noChangeArrowheads="1"/>
            </p:cNvSpPr>
            <p:nvPr/>
          </p:nvSpPr>
          <p:spPr bwMode="auto">
            <a:xfrm>
              <a:off x="2367" y="2160"/>
              <a:ext cx="2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Comic Sans MS" charset="0"/>
                </a:rPr>
                <a:t>1</a:t>
              </a:r>
            </a:p>
          </p:txBody>
        </p:sp>
        <p:cxnSp>
          <p:nvCxnSpPr>
            <p:cNvPr id="86029" name="AutoShape 13"/>
            <p:cNvCxnSpPr>
              <a:cxnSpLocks noChangeShapeType="1"/>
              <a:stCxn id="86030" idx="5"/>
              <a:endCxn id="86025" idx="2"/>
            </p:cNvCxnSpPr>
            <p:nvPr/>
          </p:nvCxnSpPr>
          <p:spPr bwMode="auto">
            <a:xfrm>
              <a:off x="1672" y="2248"/>
              <a:ext cx="296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6030" name="AutoShape 14"/>
            <p:cNvSpPr>
              <a:spLocks noChangeArrowheads="1"/>
            </p:cNvSpPr>
            <p:nvPr/>
          </p:nvSpPr>
          <p:spPr bwMode="auto">
            <a:xfrm>
              <a:off x="1344" y="1920"/>
              <a:ext cx="384" cy="384"/>
            </a:xfrm>
            <a:prstGeom prst="flowChartConnector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3</a:t>
              </a:r>
            </a:p>
          </p:txBody>
        </p:sp>
        <p:sp>
          <p:nvSpPr>
            <p:cNvPr id="86031" name="AutoShape 15"/>
            <p:cNvSpPr>
              <a:spLocks noChangeArrowheads="1"/>
            </p:cNvSpPr>
            <p:nvPr/>
          </p:nvSpPr>
          <p:spPr bwMode="auto">
            <a:xfrm>
              <a:off x="3168" y="1920"/>
              <a:ext cx="384" cy="384"/>
            </a:xfrm>
            <a:prstGeom prst="flowChartConnector">
              <a:avLst/>
            </a:prstGeom>
            <a:solidFill>
              <a:srgbClr val="FF9900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8</a:t>
              </a:r>
            </a:p>
          </p:txBody>
        </p:sp>
        <p:cxnSp>
          <p:nvCxnSpPr>
            <p:cNvPr id="86032" name="AutoShape 16"/>
            <p:cNvCxnSpPr>
              <a:cxnSpLocks noChangeShapeType="1"/>
              <a:stCxn id="86043" idx="6"/>
              <a:endCxn id="86030" idx="2"/>
            </p:cNvCxnSpPr>
            <p:nvPr/>
          </p:nvCxnSpPr>
          <p:spPr bwMode="auto">
            <a:xfrm>
              <a:off x="1104" y="2112"/>
              <a:ext cx="24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86033" name="AutoShape 17"/>
            <p:cNvCxnSpPr>
              <a:cxnSpLocks noChangeShapeType="1"/>
              <a:stCxn id="86021" idx="6"/>
              <a:endCxn id="86031" idx="1"/>
            </p:cNvCxnSpPr>
            <p:nvPr/>
          </p:nvCxnSpPr>
          <p:spPr bwMode="auto">
            <a:xfrm>
              <a:off x="2976" y="1776"/>
              <a:ext cx="248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86034" name="AutoShape 18"/>
            <p:cNvCxnSpPr>
              <a:cxnSpLocks noChangeShapeType="1"/>
              <a:stCxn id="86026" idx="6"/>
              <a:endCxn id="86031" idx="3"/>
            </p:cNvCxnSpPr>
            <p:nvPr/>
          </p:nvCxnSpPr>
          <p:spPr bwMode="auto">
            <a:xfrm flipV="1">
              <a:off x="2976" y="2248"/>
              <a:ext cx="248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6035" name="Text Box 19"/>
            <p:cNvSpPr txBox="1">
              <a:spLocks noChangeArrowheads="1"/>
            </p:cNvSpPr>
            <p:nvPr/>
          </p:nvSpPr>
          <p:spPr bwMode="auto">
            <a:xfrm>
              <a:off x="1632" y="1584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sp>
          <p:nvSpPr>
            <p:cNvPr id="86036" name="Text Box 20"/>
            <p:cNvSpPr txBox="1">
              <a:spLocks noChangeArrowheads="1"/>
            </p:cNvSpPr>
            <p:nvPr/>
          </p:nvSpPr>
          <p:spPr bwMode="auto">
            <a:xfrm>
              <a:off x="1584" y="2352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sp>
          <p:nvSpPr>
            <p:cNvPr id="86037" name="Text Box 21"/>
            <p:cNvSpPr txBox="1">
              <a:spLocks noChangeArrowheads="1"/>
            </p:cNvSpPr>
            <p:nvPr/>
          </p:nvSpPr>
          <p:spPr bwMode="auto">
            <a:xfrm>
              <a:off x="3072" y="1536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sp>
          <p:nvSpPr>
            <p:cNvPr id="86038" name="Text Box 22"/>
            <p:cNvSpPr txBox="1">
              <a:spLocks noChangeArrowheads="1"/>
            </p:cNvSpPr>
            <p:nvPr/>
          </p:nvSpPr>
          <p:spPr bwMode="auto">
            <a:xfrm>
              <a:off x="3072" y="2400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sp>
          <p:nvSpPr>
            <p:cNvPr id="86039" name="AutoShape 23"/>
            <p:cNvSpPr>
              <a:spLocks noChangeArrowheads="1"/>
            </p:cNvSpPr>
            <p:nvPr/>
          </p:nvSpPr>
          <p:spPr bwMode="auto">
            <a:xfrm>
              <a:off x="3744" y="1920"/>
              <a:ext cx="384" cy="384"/>
            </a:xfrm>
            <a:prstGeom prst="flowChartConnector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9</a:t>
              </a:r>
            </a:p>
          </p:txBody>
        </p:sp>
        <p:cxnSp>
          <p:nvCxnSpPr>
            <p:cNvPr id="86040" name="AutoShape 24"/>
            <p:cNvCxnSpPr>
              <a:cxnSpLocks noChangeShapeType="1"/>
              <a:stCxn id="86031" idx="6"/>
              <a:endCxn id="86039" idx="2"/>
            </p:cNvCxnSpPr>
            <p:nvPr/>
          </p:nvCxnSpPr>
          <p:spPr bwMode="auto">
            <a:xfrm>
              <a:off x="3552" y="2112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6041" name="Text Box 25"/>
            <p:cNvSpPr txBox="1">
              <a:spLocks noChangeArrowheads="1"/>
            </p:cNvSpPr>
            <p:nvPr/>
          </p:nvSpPr>
          <p:spPr bwMode="auto">
            <a:xfrm>
              <a:off x="3552" y="1824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cxnSp>
          <p:nvCxnSpPr>
            <p:cNvPr id="86042" name="AutoShape 26"/>
            <p:cNvCxnSpPr>
              <a:cxnSpLocks noChangeShapeType="1"/>
              <a:stCxn id="86031" idx="0"/>
              <a:endCxn id="86030" idx="0"/>
            </p:cNvCxnSpPr>
            <p:nvPr/>
          </p:nvCxnSpPr>
          <p:spPr bwMode="auto">
            <a:xfrm rot="16200000" flipH="1" flipV="1">
              <a:off x="2447" y="1009"/>
              <a:ext cx="1" cy="1824"/>
            </a:xfrm>
            <a:prstGeom prst="curvedConnector3">
              <a:avLst>
                <a:gd name="adj1" fmla="val -5940000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6043" name="AutoShape 27"/>
            <p:cNvSpPr>
              <a:spLocks noChangeArrowheads="1"/>
            </p:cNvSpPr>
            <p:nvPr/>
          </p:nvSpPr>
          <p:spPr bwMode="auto">
            <a:xfrm>
              <a:off x="720" y="1920"/>
              <a:ext cx="384" cy="384"/>
            </a:xfrm>
            <a:prstGeom prst="flowChartConnector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2</a:t>
              </a:r>
            </a:p>
          </p:txBody>
        </p:sp>
        <p:sp>
          <p:nvSpPr>
            <p:cNvPr id="86044" name="Text Box 28"/>
            <p:cNvSpPr txBox="1">
              <a:spLocks noChangeArrowheads="1"/>
            </p:cNvSpPr>
            <p:nvPr/>
          </p:nvSpPr>
          <p:spPr bwMode="auto">
            <a:xfrm>
              <a:off x="1104" y="1824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cxnSp>
          <p:nvCxnSpPr>
            <p:cNvPr id="86045" name="AutoShape 29"/>
            <p:cNvCxnSpPr>
              <a:cxnSpLocks noChangeShapeType="1"/>
              <a:stCxn id="86043" idx="4"/>
              <a:endCxn id="86039" idx="4"/>
            </p:cNvCxnSpPr>
            <p:nvPr/>
          </p:nvCxnSpPr>
          <p:spPr bwMode="auto">
            <a:xfrm rot="16200000" flipH="1">
              <a:off x="2423" y="793"/>
              <a:ext cx="1" cy="3024"/>
            </a:xfrm>
            <a:prstGeom prst="curvedConnector3">
              <a:avLst>
                <a:gd name="adj1" fmla="val 5729999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6046" name="Text Box 30"/>
            <p:cNvSpPr txBox="1">
              <a:spLocks noChangeArrowheads="1"/>
            </p:cNvSpPr>
            <p:nvPr/>
          </p:nvSpPr>
          <p:spPr bwMode="auto">
            <a:xfrm>
              <a:off x="2352" y="2592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sp>
          <p:nvSpPr>
            <p:cNvPr id="86047" name="AutoShape 31"/>
            <p:cNvSpPr>
              <a:spLocks noChangeArrowheads="1"/>
            </p:cNvSpPr>
            <p:nvPr/>
          </p:nvSpPr>
          <p:spPr bwMode="auto">
            <a:xfrm>
              <a:off x="4368" y="1920"/>
              <a:ext cx="384" cy="384"/>
            </a:xfrm>
            <a:prstGeom prst="flowChartConnector">
              <a:avLst/>
            </a:prstGeom>
            <a:solidFill>
              <a:srgbClr val="FF9900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10</a:t>
              </a:r>
            </a:p>
          </p:txBody>
        </p:sp>
        <p:sp>
          <p:nvSpPr>
            <p:cNvPr id="86048" name="AutoShape 32"/>
            <p:cNvSpPr>
              <a:spLocks noChangeArrowheads="1"/>
            </p:cNvSpPr>
            <p:nvPr/>
          </p:nvSpPr>
          <p:spPr bwMode="auto">
            <a:xfrm>
              <a:off x="4992" y="1920"/>
              <a:ext cx="384" cy="384"/>
            </a:xfrm>
            <a:prstGeom prst="flowChartConnector">
              <a:avLst/>
            </a:prstGeom>
            <a:solidFill>
              <a:srgbClr val="FF9900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11</a:t>
              </a:r>
            </a:p>
          </p:txBody>
        </p:sp>
        <p:cxnSp>
          <p:nvCxnSpPr>
            <p:cNvPr id="86049" name="AutoShape 33"/>
            <p:cNvCxnSpPr>
              <a:cxnSpLocks noChangeShapeType="1"/>
              <a:stCxn id="86047" idx="6"/>
              <a:endCxn id="86048" idx="2"/>
            </p:cNvCxnSpPr>
            <p:nvPr/>
          </p:nvCxnSpPr>
          <p:spPr bwMode="auto">
            <a:xfrm>
              <a:off x="4752" y="2112"/>
              <a:ext cx="24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6050" name="Text Box 34"/>
            <p:cNvSpPr txBox="1">
              <a:spLocks noChangeArrowheads="1"/>
            </p:cNvSpPr>
            <p:nvPr/>
          </p:nvSpPr>
          <p:spPr bwMode="auto">
            <a:xfrm>
              <a:off x="4752" y="182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Comic Sans MS" charset="0"/>
                </a:rPr>
                <a:t>0</a:t>
              </a:r>
            </a:p>
          </p:txBody>
        </p:sp>
        <p:cxnSp>
          <p:nvCxnSpPr>
            <p:cNvPr id="86051" name="AutoShape 35"/>
            <p:cNvCxnSpPr>
              <a:cxnSpLocks noChangeShapeType="1"/>
              <a:stCxn id="86039" idx="6"/>
              <a:endCxn id="86047" idx="2"/>
            </p:cNvCxnSpPr>
            <p:nvPr/>
          </p:nvCxnSpPr>
          <p:spPr bwMode="auto">
            <a:xfrm>
              <a:off x="4128" y="2112"/>
              <a:ext cx="24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6052" name="Text Box 36"/>
            <p:cNvSpPr txBox="1">
              <a:spLocks noChangeArrowheads="1"/>
            </p:cNvSpPr>
            <p:nvPr/>
          </p:nvSpPr>
          <p:spPr bwMode="auto">
            <a:xfrm>
              <a:off x="4128" y="182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Comic Sans MS" charset="0"/>
                </a:rPr>
                <a:t>0</a:t>
              </a:r>
            </a:p>
          </p:txBody>
        </p:sp>
        <p:sp>
          <p:nvSpPr>
            <p:cNvPr id="86053" name="AutoShape 37"/>
            <p:cNvSpPr>
              <a:spLocks noChangeArrowheads="1"/>
            </p:cNvSpPr>
            <p:nvPr/>
          </p:nvSpPr>
          <p:spPr bwMode="auto">
            <a:xfrm>
              <a:off x="2016" y="3216"/>
              <a:ext cx="384" cy="384"/>
            </a:xfrm>
            <a:prstGeom prst="flowChartConnector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12</a:t>
              </a:r>
            </a:p>
          </p:txBody>
        </p:sp>
        <p:sp>
          <p:nvSpPr>
            <p:cNvPr id="86054" name="AutoShape 38"/>
            <p:cNvSpPr>
              <a:spLocks noChangeArrowheads="1"/>
            </p:cNvSpPr>
            <p:nvPr/>
          </p:nvSpPr>
          <p:spPr bwMode="auto">
            <a:xfrm>
              <a:off x="2640" y="3216"/>
              <a:ext cx="384" cy="384"/>
            </a:xfrm>
            <a:prstGeom prst="flowChartConnector">
              <a:avLst/>
            </a:prstGeom>
            <a:solidFill>
              <a:srgbClr val="FF9900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13</a:t>
              </a:r>
            </a:p>
          </p:txBody>
        </p:sp>
        <p:cxnSp>
          <p:nvCxnSpPr>
            <p:cNvPr id="86055" name="AutoShape 39"/>
            <p:cNvCxnSpPr>
              <a:cxnSpLocks noChangeShapeType="1"/>
              <a:stCxn id="86053" idx="6"/>
              <a:endCxn id="86054" idx="2"/>
            </p:cNvCxnSpPr>
            <p:nvPr/>
          </p:nvCxnSpPr>
          <p:spPr bwMode="auto">
            <a:xfrm>
              <a:off x="2400" y="3408"/>
              <a:ext cx="24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6056" name="Text Box 40"/>
            <p:cNvSpPr txBox="1">
              <a:spLocks noChangeArrowheads="1"/>
            </p:cNvSpPr>
            <p:nvPr/>
          </p:nvSpPr>
          <p:spPr bwMode="auto">
            <a:xfrm>
              <a:off x="2400" y="3120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Comic Sans MS" charset="0"/>
                </a:rPr>
                <a:t>0</a:t>
              </a:r>
            </a:p>
          </p:txBody>
        </p:sp>
        <p:cxnSp>
          <p:nvCxnSpPr>
            <p:cNvPr id="86057" name="AutoShape 41"/>
            <p:cNvCxnSpPr>
              <a:cxnSpLocks noChangeShapeType="1"/>
              <a:stCxn id="86058" idx="5"/>
              <a:endCxn id="86053" idx="2"/>
            </p:cNvCxnSpPr>
            <p:nvPr/>
          </p:nvCxnSpPr>
          <p:spPr bwMode="auto">
            <a:xfrm>
              <a:off x="616" y="2737"/>
              <a:ext cx="1400" cy="6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6058" name="AutoShape 42"/>
            <p:cNvSpPr>
              <a:spLocks noChangeArrowheads="1"/>
            </p:cNvSpPr>
            <p:nvPr/>
          </p:nvSpPr>
          <p:spPr bwMode="auto">
            <a:xfrm>
              <a:off x="288" y="2400"/>
              <a:ext cx="384" cy="384"/>
            </a:xfrm>
            <a:prstGeom prst="flowChartConnector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1</a:t>
              </a:r>
            </a:p>
          </p:txBody>
        </p:sp>
        <p:cxnSp>
          <p:nvCxnSpPr>
            <p:cNvPr id="86060" name="AutoShape 44"/>
            <p:cNvCxnSpPr>
              <a:cxnSpLocks noChangeShapeType="1"/>
              <a:stCxn id="86058" idx="7"/>
              <a:endCxn id="86043" idx="3"/>
            </p:cNvCxnSpPr>
            <p:nvPr/>
          </p:nvCxnSpPr>
          <p:spPr bwMode="auto">
            <a:xfrm flipV="1">
              <a:off x="616" y="2248"/>
              <a:ext cx="160" cy="19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6061" name="AutoShape 45"/>
            <p:cNvSpPr>
              <a:spLocks noChangeArrowheads="1"/>
            </p:cNvSpPr>
            <p:nvPr/>
          </p:nvSpPr>
          <p:spPr bwMode="auto">
            <a:xfrm>
              <a:off x="4992" y="3216"/>
              <a:ext cx="384" cy="384"/>
            </a:xfrm>
            <a:prstGeom prst="flowChartConnector">
              <a:avLst/>
            </a:prstGeom>
            <a:solidFill>
              <a:srgbClr val="FF9900"/>
            </a:solidFill>
            <a:ln w="73025" cmpd="dbl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14</a:t>
              </a:r>
            </a:p>
          </p:txBody>
        </p:sp>
        <p:cxnSp>
          <p:nvCxnSpPr>
            <p:cNvPr id="86062" name="AutoShape 46"/>
            <p:cNvCxnSpPr>
              <a:cxnSpLocks noChangeShapeType="1"/>
              <a:stCxn id="86054" idx="6"/>
              <a:endCxn id="86061" idx="2"/>
            </p:cNvCxnSpPr>
            <p:nvPr/>
          </p:nvCxnSpPr>
          <p:spPr bwMode="auto">
            <a:xfrm>
              <a:off x="3024" y="3408"/>
              <a:ext cx="194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6063" name="Text Box 47"/>
            <p:cNvSpPr txBox="1">
              <a:spLocks noChangeArrowheads="1"/>
            </p:cNvSpPr>
            <p:nvPr/>
          </p:nvSpPr>
          <p:spPr bwMode="auto">
            <a:xfrm>
              <a:off x="3888" y="3072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cxnSp>
          <p:nvCxnSpPr>
            <p:cNvPr id="86064" name="AutoShape 48"/>
            <p:cNvCxnSpPr>
              <a:cxnSpLocks noChangeShapeType="1"/>
              <a:stCxn id="86048" idx="4"/>
              <a:endCxn id="86061" idx="0"/>
            </p:cNvCxnSpPr>
            <p:nvPr/>
          </p:nvCxnSpPr>
          <p:spPr bwMode="auto">
            <a:xfrm>
              <a:off x="5184" y="2304"/>
              <a:ext cx="0" cy="8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6065" name="Text Box 49"/>
            <p:cNvSpPr txBox="1">
              <a:spLocks noChangeArrowheads="1"/>
            </p:cNvSpPr>
            <p:nvPr/>
          </p:nvSpPr>
          <p:spPr bwMode="auto">
            <a:xfrm>
              <a:off x="5232" y="2592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sp>
          <p:nvSpPr>
            <p:cNvPr id="86066" name="Text Box 50"/>
            <p:cNvSpPr txBox="1">
              <a:spLocks noChangeArrowheads="1"/>
            </p:cNvSpPr>
            <p:nvPr/>
          </p:nvSpPr>
          <p:spPr bwMode="auto">
            <a:xfrm>
              <a:off x="1056" y="3024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sp>
          <p:nvSpPr>
            <p:cNvPr id="86067" name="Text Box 51"/>
            <p:cNvSpPr txBox="1">
              <a:spLocks noChangeArrowheads="1"/>
            </p:cNvSpPr>
            <p:nvPr/>
          </p:nvSpPr>
          <p:spPr bwMode="auto">
            <a:xfrm>
              <a:off x="480" y="2064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sp>
          <p:nvSpPr>
            <p:cNvPr id="86068" name="Text Box 52"/>
            <p:cNvSpPr txBox="1">
              <a:spLocks noChangeArrowheads="1"/>
            </p:cNvSpPr>
            <p:nvPr/>
          </p:nvSpPr>
          <p:spPr bwMode="auto">
            <a:xfrm>
              <a:off x="2352" y="1056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>
                <a:latin typeface="Comic Sans MS" charset="0"/>
              </a:endParaRPr>
            </a:p>
          </p:txBody>
        </p:sp>
      </p:grpSp>
      <p:sp>
        <p:nvSpPr>
          <p:cNvPr id="54" name="Oval 4"/>
          <p:cNvSpPr>
            <a:spLocks noChangeArrowheads="1"/>
          </p:cNvSpPr>
          <p:nvPr/>
        </p:nvSpPr>
        <p:spPr bwMode="auto">
          <a:xfrm>
            <a:off x="374925" y="888109"/>
            <a:ext cx="1316755" cy="131675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r>
              <a:rPr lang="en-US" dirty="0">
                <a:latin typeface="Arial" charset="0"/>
              </a:rPr>
              <a:t>[1, 2, 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3, 4, 6, 9, 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12]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9D24E-9C5F-7546-A57C-BE945659E655}" type="datetime1">
              <a:rPr lang="en-US"/>
              <a:pPr/>
              <a:t>16-06-14</a:t>
            </a:fld>
            <a:endParaRPr lang="en-US"/>
          </a:p>
        </p:txBody>
      </p:sp>
      <p:sp>
        <p:nvSpPr>
          <p:cNvPr id="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150E-CB0E-7C43-9E00-A03EA66A961A}" type="slidenum">
              <a:rPr lang="en-US"/>
              <a:pPr/>
              <a:t>12</a:t>
            </a:fld>
            <a:endParaRPr lang="en-US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355976" y="260648"/>
            <a:ext cx="4822304" cy="1143000"/>
          </a:xfrm>
        </p:spPr>
        <p:txBody>
          <a:bodyPr/>
          <a:lstStyle/>
          <a:p>
            <a:r>
              <a:rPr lang="en-US" sz="3200" dirty="0" err="1" smtClean="0">
                <a:sym typeface="Symbol" charset="2"/>
              </a:rPr>
              <a:t>DFAedge</a:t>
            </a:r>
            <a:r>
              <a:rPr lang="en-US" sz="3200" dirty="0" smtClean="0">
                <a:sym typeface="Symbol" charset="2"/>
              </a:rPr>
              <a:t>(</a:t>
            </a:r>
            <a:r>
              <a:rPr lang="en-US" sz="3200" dirty="0">
                <a:sym typeface="Symbol" charset="2"/>
              </a:rPr>
              <a:t></a:t>
            </a:r>
            <a:r>
              <a:rPr lang="en-US" sz="3200" i="1" dirty="0">
                <a:sym typeface="Symbol" charset="2"/>
              </a:rPr>
              <a:t>-</a:t>
            </a:r>
            <a:r>
              <a:rPr lang="en-US" sz="3200" i="1" dirty="0" smtClean="0">
                <a:sym typeface="Symbol" charset="2"/>
              </a:rPr>
              <a:t>closure</a:t>
            </a:r>
            <a:r>
              <a:rPr lang="en-US" sz="3200" dirty="0" smtClean="0">
                <a:sym typeface="Symbol" charset="2"/>
              </a:rPr>
              <a:t>(q</a:t>
            </a:r>
            <a:r>
              <a:rPr lang="en-US" sz="3200" baseline="-25000" dirty="0" smtClean="0">
                <a:sym typeface="Symbol" charset="2"/>
              </a:rPr>
              <a:t>0</a:t>
            </a:r>
            <a:r>
              <a:rPr lang="en-US" sz="3200" dirty="0" smtClean="0">
                <a:sym typeface="Symbol" charset="2"/>
              </a:rPr>
              <a:t>), </a:t>
            </a:r>
            <a:r>
              <a:rPr lang="en-US" sz="3200" dirty="0">
                <a:sym typeface="Symbol" charset="2"/>
              </a:rPr>
              <a:t>0)</a:t>
            </a:r>
          </a:p>
        </p:txBody>
      </p:sp>
      <p:grpSp>
        <p:nvGrpSpPr>
          <p:cNvPr id="87093" name="Group 53"/>
          <p:cNvGrpSpPr>
            <a:grpSpLocks/>
          </p:cNvGrpSpPr>
          <p:nvPr/>
        </p:nvGrpSpPr>
        <p:grpSpPr bwMode="auto">
          <a:xfrm>
            <a:off x="457200" y="2194520"/>
            <a:ext cx="8166100" cy="4114800"/>
            <a:chOff x="288" y="1008"/>
            <a:chExt cx="5144" cy="2592"/>
          </a:xfrm>
        </p:grpSpPr>
        <p:sp>
          <p:nvSpPr>
            <p:cNvPr id="87044" name="AutoShape 4"/>
            <p:cNvSpPr>
              <a:spLocks noChangeArrowheads="1"/>
            </p:cNvSpPr>
            <p:nvPr/>
          </p:nvSpPr>
          <p:spPr bwMode="auto">
            <a:xfrm>
              <a:off x="1968" y="1584"/>
              <a:ext cx="384" cy="384"/>
            </a:xfrm>
            <a:prstGeom prst="flowChartConnector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4</a:t>
              </a:r>
            </a:p>
          </p:txBody>
        </p:sp>
        <p:sp>
          <p:nvSpPr>
            <p:cNvPr id="87045" name="AutoShape 5"/>
            <p:cNvSpPr>
              <a:spLocks noChangeArrowheads="1"/>
            </p:cNvSpPr>
            <p:nvPr/>
          </p:nvSpPr>
          <p:spPr bwMode="auto">
            <a:xfrm>
              <a:off x="2592" y="1584"/>
              <a:ext cx="384" cy="384"/>
            </a:xfrm>
            <a:prstGeom prst="flowChartConnector">
              <a:avLst/>
            </a:prstGeom>
            <a:solidFill>
              <a:srgbClr val="CC99FF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5</a:t>
              </a:r>
            </a:p>
          </p:txBody>
        </p:sp>
        <p:cxnSp>
          <p:nvCxnSpPr>
            <p:cNvPr id="87046" name="AutoShape 6"/>
            <p:cNvCxnSpPr>
              <a:cxnSpLocks noChangeShapeType="1"/>
              <a:stCxn id="87044" idx="6"/>
              <a:endCxn id="87045" idx="2"/>
            </p:cNvCxnSpPr>
            <p:nvPr/>
          </p:nvCxnSpPr>
          <p:spPr bwMode="auto">
            <a:xfrm>
              <a:off x="2352" y="1776"/>
              <a:ext cx="24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7047" name="Text Box 7"/>
            <p:cNvSpPr txBox="1">
              <a:spLocks noChangeArrowheads="1"/>
            </p:cNvSpPr>
            <p:nvPr/>
          </p:nvSpPr>
          <p:spPr bwMode="auto">
            <a:xfrm>
              <a:off x="2352" y="1488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Comic Sans MS" charset="0"/>
                </a:rPr>
                <a:t>0</a:t>
              </a:r>
            </a:p>
          </p:txBody>
        </p:sp>
        <p:cxnSp>
          <p:nvCxnSpPr>
            <p:cNvPr id="87048" name="AutoShape 8"/>
            <p:cNvCxnSpPr>
              <a:cxnSpLocks noChangeShapeType="1"/>
              <a:stCxn id="87054" idx="7"/>
              <a:endCxn id="87044" idx="2"/>
            </p:cNvCxnSpPr>
            <p:nvPr/>
          </p:nvCxnSpPr>
          <p:spPr bwMode="auto">
            <a:xfrm flipV="1">
              <a:off x="1672" y="1776"/>
              <a:ext cx="296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7049" name="AutoShape 9"/>
            <p:cNvSpPr>
              <a:spLocks noChangeArrowheads="1"/>
            </p:cNvSpPr>
            <p:nvPr/>
          </p:nvSpPr>
          <p:spPr bwMode="auto">
            <a:xfrm>
              <a:off x="1968" y="2256"/>
              <a:ext cx="384" cy="384"/>
            </a:xfrm>
            <a:prstGeom prst="flowChartConnector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6</a:t>
              </a:r>
            </a:p>
          </p:txBody>
        </p:sp>
        <p:sp>
          <p:nvSpPr>
            <p:cNvPr id="87050" name="AutoShape 10"/>
            <p:cNvSpPr>
              <a:spLocks noChangeArrowheads="1"/>
            </p:cNvSpPr>
            <p:nvPr/>
          </p:nvSpPr>
          <p:spPr bwMode="auto">
            <a:xfrm>
              <a:off x="2592" y="2256"/>
              <a:ext cx="384" cy="384"/>
            </a:xfrm>
            <a:prstGeom prst="flowChartConnector">
              <a:avLst/>
            </a:prstGeom>
            <a:solidFill>
              <a:srgbClr val="FF9900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7</a:t>
              </a:r>
            </a:p>
          </p:txBody>
        </p:sp>
        <p:cxnSp>
          <p:nvCxnSpPr>
            <p:cNvPr id="87051" name="AutoShape 11"/>
            <p:cNvCxnSpPr>
              <a:cxnSpLocks noChangeShapeType="1"/>
              <a:stCxn id="87049" idx="6"/>
              <a:endCxn id="87050" idx="2"/>
            </p:cNvCxnSpPr>
            <p:nvPr/>
          </p:nvCxnSpPr>
          <p:spPr bwMode="auto">
            <a:xfrm>
              <a:off x="2352" y="2448"/>
              <a:ext cx="24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7052" name="Text Box 12"/>
            <p:cNvSpPr txBox="1">
              <a:spLocks noChangeArrowheads="1"/>
            </p:cNvSpPr>
            <p:nvPr/>
          </p:nvSpPr>
          <p:spPr bwMode="auto">
            <a:xfrm>
              <a:off x="2367" y="2160"/>
              <a:ext cx="2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Comic Sans MS" charset="0"/>
                </a:rPr>
                <a:t>1</a:t>
              </a:r>
            </a:p>
          </p:txBody>
        </p:sp>
        <p:cxnSp>
          <p:nvCxnSpPr>
            <p:cNvPr id="87053" name="AutoShape 13"/>
            <p:cNvCxnSpPr>
              <a:cxnSpLocks noChangeShapeType="1"/>
              <a:stCxn id="87054" idx="5"/>
              <a:endCxn id="87049" idx="2"/>
            </p:cNvCxnSpPr>
            <p:nvPr/>
          </p:nvCxnSpPr>
          <p:spPr bwMode="auto">
            <a:xfrm>
              <a:off x="1672" y="2248"/>
              <a:ext cx="296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7054" name="AutoShape 14"/>
            <p:cNvSpPr>
              <a:spLocks noChangeArrowheads="1"/>
            </p:cNvSpPr>
            <p:nvPr/>
          </p:nvSpPr>
          <p:spPr bwMode="auto">
            <a:xfrm>
              <a:off x="1344" y="1920"/>
              <a:ext cx="384" cy="384"/>
            </a:xfrm>
            <a:prstGeom prst="flowChartConnector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3</a:t>
              </a:r>
            </a:p>
          </p:txBody>
        </p:sp>
        <p:sp>
          <p:nvSpPr>
            <p:cNvPr id="87055" name="AutoShape 15"/>
            <p:cNvSpPr>
              <a:spLocks noChangeArrowheads="1"/>
            </p:cNvSpPr>
            <p:nvPr/>
          </p:nvSpPr>
          <p:spPr bwMode="auto">
            <a:xfrm>
              <a:off x="3168" y="1920"/>
              <a:ext cx="384" cy="384"/>
            </a:xfrm>
            <a:prstGeom prst="flowChartConnector">
              <a:avLst/>
            </a:prstGeom>
            <a:solidFill>
              <a:srgbClr val="FF9900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8</a:t>
              </a:r>
            </a:p>
          </p:txBody>
        </p:sp>
        <p:cxnSp>
          <p:nvCxnSpPr>
            <p:cNvPr id="87056" name="AutoShape 16"/>
            <p:cNvCxnSpPr>
              <a:cxnSpLocks noChangeShapeType="1"/>
              <a:stCxn id="87067" idx="6"/>
              <a:endCxn id="87054" idx="2"/>
            </p:cNvCxnSpPr>
            <p:nvPr/>
          </p:nvCxnSpPr>
          <p:spPr bwMode="auto">
            <a:xfrm>
              <a:off x="1104" y="2112"/>
              <a:ext cx="24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87057" name="AutoShape 17"/>
            <p:cNvCxnSpPr>
              <a:cxnSpLocks noChangeShapeType="1"/>
              <a:stCxn id="87045" idx="6"/>
              <a:endCxn id="87055" idx="1"/>
            </p:cNvCxnSpPr>
            <p:nvPr/>
          </p:nvCxnSpPr>
          <p:spPr bwMode="auto">
            <a:xfrm>
              <a:off x="2976" y="1776"/>
              <a:ext cx="248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87058" name="AutoShape 18"/>
            <p:cNvCxnSpPr>
              <a:cxnSpLocks noChangeShapeType="1"/>
              <a:stCxn id="87050" idx="6"/>
              <a:endCxn id="87055" idx="3"/>
            </p:cNvCxnSpPr>
            <p:nvPr/>
          </p:nvCxnSpPr>
          <p:spPr bwMode="auto">
            <a:xfrm flipV="1">
              <a:off x="2976" y="2248"/>
              <a:ext cx="248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7059" name="Text Box 19"/>
            <p:cNvSpPr txBox="1">
              <a:spLocks noChangeArrowheads="1"/>
            </p:cNvSpPr>
            <p:nvPr/>
          </p:nvSpPr>
          <p:spPr bwMode="auto">
            <a:xfrm>
              <a:off x="1632" y="1584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sp>
          <p:nvSpPr>
            <p:cNvPr id="87060" name="Text Box 20"/>
            <p:cNvSpPr txBox="1">
              <a:spLocks noChangeArrowheads="1"/>
            </p:cNvSpPr>
            <p:nvPr/>
          </p:nvSpPr>
          <p:spPr bwMode="auto">
            <a:xfrm>
              <a:off x="1584" y="2352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sp>
          <p:nvSpPr>
            <p:cNvPr id="87061" name="Text Box 21"/>
            <p:cNvSpPr txBox="1">
              <a:spLocks noChangeArrowheads="1"/>
            </p:cNvSpPr>
            <p:nvPr/>
          </p:nvSpPr>
          <p:spPr bwMode="auto">
            <a:xfrm>
              <a:off x="3072" y="1536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sp>
          <p:nvSpPr>
            <p:cNvPr id="87062" name="Text Box 22"/>
            <p:cNvSpPr txBox="1">
              <a:spLocks noChangeArrowheads="1"/>
            </p:cNvSpPr>
            <p:nvPr/>
          </p:nvSpPr>
          <p:spPr bwMode="auto">
            <a:xfrm>
              <a:off x="3072" y="2400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sp>
          <p:nvSpPr>
            <p:cNvPr id="87063" name="AutoShape 23"/>
            <p:cNvSpPr>
              <a:spLocks noChangeArrowheads="1"/>
            </p:cNvSpPr>
            <p:nvPr/>
          </p:nvSpPr>
          <p:spPr bwMode="auto">
            <a:xfrm>
              <a:off x="3744" y="1920"/>
              <a:ext cx="384" cy="384"/>
            </a:xfrm>
            <a:prstGeom prst="flowChartConnector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9</a:t>
              </a:r>
            </a:p>
          </p:txBody>
        </p:sp>
        <p:cxnSp>
          <p:nvCxnSpPr>
            <p:cNvPr id="87064" name="AutoShape 24"/>
            <p:cNvCxnSpPr>
              <a:cxnSpLocks noChangeShapeType="1"/>
              <a:stCxn id="87055" idx="6"/>
              <a:endCxn id="87063" idx="2"/>
            </p:cNvCxnSpPr>
            <p:nvPr/>
          </p:nvCxnSpPr>
          <p:spPr bwMode="auto">
            <a:xfrm>
              <a:off x="3552" y="2112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7065" name="Text Box 25"/>
            <p:cNvSpPr txBox="1">
              <a:spLocks noChangeArrowheads="1"/>
            </p:cNvSpPr>
            <p:nvPr/>
          </p:nvSpPr>
          <p:spPr bwMode="auto">
            <a:xfrm>
              <a:off x="3552" y="1824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cxnSp>
          <p:nvCxnSpPr>
            <p:cNvPr id="87066" name="AutoShape 26"/>
            <p:cNvCxnSpPr>
              <a:cxnSpLocks noChangeShapeType="1"/>
              <a:stCxn id="87055" idx="0"/>
              <a:endCxn id="87054" idx="0"/>
            </p:cNvCxnSpPr>
            <p:nvPr/>
          </p:nvCxnSpPr>
          <p:spPr bwMode="auto">
            <a:xfrm rot="16200000" flipH="1" flipV="1">
              <a:off x="2447" y="1009"/>
              <a:ext cx="1" cy="1824"/>
            </a:xfrm>
            <a:prstGeom prst="curvedConnector3">
              <a:avLst>
                <a:gd name="adj1" fmla="val -6280000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7067" name="AutoShape 27"/>
            <p:cNvSpPr>
              <a:spLocks noChangeArrowheads="1"/>
            </p:cNvSpPr>
            <p:nvPr/>
          </p:nvSpPr>
          <p:spPr bwMode="auto">
            <a:xfrm>
              <a:off x="720" y="1920"/>
              <a:ext cx="384" cy="384"/>
            </a:xfrm>
            <a:prstGeom prst="flowChartConnector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2</a:t>
              </a:r>
            </a:p>
          </p:txBody>
        </p:sp>
        <p:sp>
          <p:nvSpPr>
            <p:cNvPr id="87068" name="Text Box 28"/>
            <p:cNvSpPr txBox="1">
              <a:spLocks noChangeArrowheads="1"/>
            </p:cNvSpPr>
            <p:nvPr/>
          </p:nvSpPr>
          <p:spPr bwMode="auto">
            <a:xfrm>
              <a:off x="1104" y="1824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cxnSp>
          <p:nvCxnSpPr>
            <p:cNvPr id="87069" name="AutoShape 29"/>
            <p:cNvCxnSpPr>
              <a:cxnSpLocks noChangeShapeType="1"/>
              <a:stCxn id="87067" idx="4"/>
              <a:endCxn id="87063" idx="4"/>
            </p:cNvCxnSpPr>
            <p:nvPr/>
          </p:nvCxnSpPr>
          <p:spPr bwMode="auto">
            <a:xfrm rot="16200000" flipH="1">
              <a:off x="2423" y="793"/>
              <a:ext cx="1" cy="3024"/>
            </a:xfrm>
            <a:prstGeom prst="curvedConnector3">
              <a:avLst>
                <a:gd name="adj1" fmla="val 5399999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7070" name="Text Box 30"/>
            <p:cNvSpPr txBox="1">
              <a:spLocks noChangeArrowheads="1"/>
            </p:cNvSpPr>
            <p:nvPr/>
          </p:nvSpPr>
          <p:spPr bwMode="auto">
            <a:xfrm>
              <a:off x="2352" y="2592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sp>
          <p:nvSpPr>
            <p:cNvPr id="87071" name="AutoShape 31"/>
            <p:cNvSpPr>
              <a:spLocks noChangeArrowheads="1"/>
            </p:cNvSpPr>
            <p:nvPr/>
          </p:nvSpPr>
          <p:spPr bwMode="auto">
            <a:xfrm>
              <a:off x="4368" y="1920"/>
              <a:ext cx="384" cy="384"/>
            </a:xfrm>
            <a:prstGeom prst="flowChartConnector">
              <a:avLst/>
            </a:prstGeom>
            <a:solidFill>
              <a:srgbClr val="CC99FF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10</a:t>
              </a:r>
            </a:p>
          </p:txBody>
        </p:sp>
        <p:sp>
          <p:nvSpPr>
            <p:cNvPr id="87072" name="AutoShape 32"/>
            <p:cNvSpPr>
              <a:spLocks noChangeArrowheads="1"/>
            </p:cNvSpPr>
            <p:nvPr/>
          </p:nvSpPr>
          <p:spPr bwMode="auto">
            <a:xfrm>
              <a:off x="4992" y="1920"/>
              <a:ext cx="384" cy="384"/>
            </a:xfrm>
            <a:prstGeom prst="flowChartConnector">
              <a:avLst/>
            </a:prstGeom>
            <a:solidFill>
              <a:srgbClr val="FF9900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11</a:t>
              </a:r>
            </a:p>
          </p:txBody>
        </p:sp>
        <p:cxnSp>
          <p:nvCxnSpPr>
            <p:cNvPr id="87073" name="AutoShape 33"/>
            <p:cNvCxnSpPr>
              <a:cxnSpLocks noChangeShapeType="1"/>
              <a:stCxn id="87071" idx="6"/>
              <a:endCxn id="87072" idx="2"/>
            </p:cNvCxnSpPr>
            <p:nvPr/>
          </p:nvCxnSpPr>
          <p:spPr bwMode="auto">
            <a:xfrm>
              <a:off x="4752" y="2112"/>
              <a:ext cx="24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7074" name="Text Box 34"/>
            <p:cNvSpPr txBox="1">
              <a:spLocks noChangeArrowheads="1"/>
            </p:cNvSpPr>
            <p:nvPr/>
          </p:nvSpPr>
          <p:spPr bwMode="auto">
            <a:xfrm>
              <a:off x="4752" y="182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dirty="0">
                  <a:latin typeface="Comic Sans MS" charset="0"/>
                </a:rPr>
                <a:t>0</a:t>
              </a:r>
            </a:p>
          </p:txBody>
        </p:sp>
        <p:cxnSp>
          <p:nvCxnSpPr>
            <p:cNvPr id="87075" name="AutoShape 35"/>
            <p:cNvCxnSpPr>
              <a:cxnSpLocks noChangeShapeType="1"/>
              <a:stCxn id="87063" idx="6"/>
              <a:endCxn id="87071" idx="2"/>
            </p:cNvCxnSpPr>
            <p:nvPr/>
          </p:nvCxnSpPr>
          <p:spPr bwMode="auto">
            <a:xfrm>
              <a:off x="4128" y="2112"/>
              <a:ext cx="24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7076" name="Text Box 36"/>
            <p:cNvSpPr txBox="1">
              <a:spLocks noChangeArrowheads="1"/>
            </p:cNvSpPr>
            <p:nvPr/>
          </p:nvSpPr>
          <p:spPr bwMode="auto">
            <a:xfrm>
              <a:off x="4128" y="182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Comic Sans MS" charset="0"/>
                </a:rPr>
                <a:t>0</a:t>
              </a:r>
            </a:p>
          </p:txBody>
        </p:sp>
        <p:sp>
          <p:nvSpPr>
            <p:cNvPr id="87077" name="AutoShape 37"/>
            <p:cNvSpPr>
              <a:spLocks noChangeArrowheads="1"/>
            </p:cNvSpPr>
            <p:nvPr/>
          </p:nvSpPr>
          <p:spPr bwMode="auto">
            <a:xfrm>
              <a:off x="2016" y="3216"/>
              <a:ext cx="384" cy="384"/>
            </a:xfrm>
            <a:prstGeom prst="flowChartConnector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12</a:t>
              </a:r>
            </a:p>
          </p:txBody>
        </p:sp>
        <p:sp>
          <p:nvSpPr>
            <p:cNvPr id="87078" name="AutoShape 38"/>
            <p:cNvSpPr>
              <a:spLocks noChangeArrowheads="1"/>
            </p:cNvSpPr>
            <p:nvPr/>
          </p:nvSpPr>
          <p:spPr bwMode="auto">
            <a:xfrm>
              <a:off x="2640" y="3216"/>
              <a:ext cx="384" cy="384"/>
            </a:xfrm>
            <a:prstGeom prst="flowChartConnector">
              <a:avLst/>
            </a:prstGeom>
            <a:solidFill>
              <a:srgbClr val="CC99FF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13</a:t>
              </a:r>
            </a:p>
          </p:txBody>
        </p:sp>
        <p:cxnSp>
          <p:nvCxnSpPr>
            <p:cNvPr id="87079" name="AutoShape 39"/>
            <p:cNvCxnSpPr>
              <a:cxnSpLocks noChangeShapeType="1"/>
              <a:stCxn id="87077" idx="6"/>
              <a:endCxn id="87078" idx="2"/>
            </p:cNvCxnSpPr>
            <p:nvPr/>
          </p:nvCxnSpPr>
          <p:spPr bwMode="auto">
            <a:xfrm>
              <a:off x="2400" y="3408"/>
              <a:ext cx="24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7080" name="Text Box 40"/>
            <p:cNvSpPr txBox="1">
              <a:spLocks noChangeArrowheads="1"/>
            </p:cNvSpPr>
            <p:nvPr/>
          </p:nvSpPr>
          <p:spPr bwMode="auto">
            <a:xfrm>
              <a:off x="2400" y="3120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Comic Sans MS" charset="0"/>
                </a:rPr>
                <a:t>0</a:t>
              </a:r>
            </a:p>
          </p:txBody>
        </p:sp>
        <p:cxnSp>
          <p:nvCxnSpPr>
            <p:cNvPr id="87081" name="AutoShape 41"/>
            <p:cNvCxnSpPr>
              <a:cxnSpLocks noChangeShapeType="1"/>
              <a:stCxn id="87082" idx="5"/>
              <a:endCxn id="87077" idx="2"/>
            </p:cNvCxnSpPr>
            <p:nvPr/>
          </p:nvCxnSpPr>
          <p:spPr bwMode="auto">
            <a:xfrm>
              <a:off x="616" y="2737"/>
              <a:ext cx="1400" cy="6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7082" name="AutoShape 42"/>
            <p:cNvSpPr>
              <a:spLocks noChangeArrowheads="1"/>
            </p:cNvSpPr>
            <p:nvPr/>
          </p:nvSpPr>
          <p:spPr bwMode="auto">
            <a:xfrm>
              <a:off x="288" y="2400"/>
              <a:ext cx="384" cy="384"/>
            </a:xfrm>
            <a:prstGeom prst="flowChartConnector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1</a:t>
              </a:r>
            </a:p>
          </p:txBody>
        </p:sp>
        <p:cxnSp>
          <p:nvCxnSpPr>
            <p:cNvPr id="87084" name="AutoShape 44"/>
            <p:cNvCxnSpPr>
              <a:cxnSpLocks noChangeShapeType="1"/>
              <a:stCxn id="87082" idx="7"/>
              <a:endCxn id="87067" idx="3"/>
            </p:cNvCxnSpPr>
            <p:nvPr/>
          </p:nvCxnSpPr>
          <p:spPr bwMode="auto">
            <a:xfrm flipV="1">
              <a:off x="616" y="2248"/>
              <a:ext cx="160" cy="19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7085" name="AutoShape 45"/>
            <p:cNvSpPr>
              <a:spLocks noChangeArrowheads="1"/>
            </p:cNvSpPr>
            <p:nvPr/>
          </p:nvSpPr>
          <p:spPr bwMode="auto">
            <a:xfrm>
              <a:off x="4992" y="3216"/>
              <a:ext cx="384" cy="384"/>
            </a:xfrm>
            <a:prstGeom prst="flowChartConnector">
              <a:avLst/>
            </a:prstGeom>
            <a:solidFill>
              <a:srgbClr val="FF9900"/>
            </a:solidFill>
            <a:ln w="73025" cmpd="dbl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dirty="0">
                  <a:latin typeface="Arial" charset="0"/>
                </a:rPr>
                <a:t>14</a:t>
              </a:r>
            </a:p>
          </p:txBody>
        </p:sp>
        <p:cxnSp>
          <p:nvCxnSpPr>
            <p:cNvPr id="87086" name="AutoShape 46"/>
            <p:cNvCxnSpPr>
              <a:cxnSpLocks noChangeShapeType="1"/>
              <a:stCxn id="87078" idx="6"/>
              <a:endCxn id="87085" idx="2"/>
            </p:cNvCxnSpPr>
            <p:nvPr/>
          </p:nvCxnSpPr>
          <p:spPr bwMode="auto">
            <a:xfrm>
              <a:off x="3024" y="3408"/>
              <a:ext cx="194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7087" name="Text Box 47"/>
            <p:cNvSpPr txBox="1">
              <a:spLocks noChangeArrowheads="1"/>
            </p:cNvSpPr>
            <p:nvPr/>
          </p:nvSpPr>
          <p:spPr bwMode="auto">
            <a:xfrm>
              <a:off x="3888" y="3072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cxnSp>
          <p:nvCxnSpPr>
            <p:cNvPr id="87088" name="AutoShape 48"/>
            <p:cNvCxnSpPr>
              <a:cxnSpLocks noChangeShapeType="1"/>
              <a:stCxn id="87072" idx="4"/>
              <a:endCxn id="87085" idx="0"/>
            </p:cNvCxnSpPr>
            <p:nvPr/>
          </p:nvCxnSpPr>
          <p:spPr bwMode="auto">
            <a:xfrm>
              <a:off x="5184" y="2304"/>
              <a:ext cx="0" cy="8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7089" name="Text Box 49"/>
            <p:cNvSpPr txBox="1">
              <a:spLocks noChangeArrowheads="1"/>
            </p:cNvSpPr>
            <p:nvPr/>
          </p:nvSpPr>
          <p:spPr bwMode="auto">
            <a:xfrm>
              <a:off x="5232" y="2592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sp>
          <p:nvSpPr>
            <p:cNvPr id="87090" name="Text Box 50"/>
            <p:cNvSpPr txBox="1">
              <a:spLocks noChangeArrowheads="1"/>
            </p:cNvSpPr>
            <p:nvPr/>
          </p:nvSpPr>
          <p:spPr bwMode="auto">
            <a:xfrm>
              <a:off x="1056" y="3024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sp>
          <p:nvSpPr>
            <p:cNvPr id="87091" name="Text Box 51"/>
            <p:cNvSpPr txBox="1">
              <a:spLocks noChangeArrowheads="1"/>
            </p:cNvSpPr>
            <p:nvPr/>
          </p:nvSpPr>
          <p:spPr bwMode="auto">
            <a:xfrm>
              <a:off x="480" y="2064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sp>
          <p:nvSpPr>
            <p:cNvPr id="87092" name="Text Box 52"/>
            <p:cNvSpPr txBox="1">
              <a:spLocks noChangeArrowheads="1"/>
            </p:cNvSpPr>
            <p:nvPr/>
          </p:nvSpPr>
          <p:spPr bwMode="auto">
            <a:xfrm>
              <a:off x="2304" y="1008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>
                <a:latin typeface="Comic Sans MS" charset="0"/>
              </a:endParaRPr>
            </a:p>
          </p:txBody>
        </p:sp>
      </p:grpSp>
      <p:sp>
        <p:nvSpPr>
          <p:cNvPr id="54" name="Oval 4"/>
          <p:cNvSpPr>
            <a:spLocks noChangeArrowheads="1"/>
          </p:cNvSpPr>
          <p:nvPr/>
        </p:nvSpPr>
        <p:spPr bwMode="auto">
          <a:xfrm>
            <a:off x="251520" y="116632"/>
            <a:ext cx="1316755" cy="131675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r>
              <a:rPr lang="en-US" dirty="0">
                <a:latin typeface="Arial" charset="0"/>
              </a:rPr>
              <a:t>[1, 2, 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3, 4, 6, 9, 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12]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9D24E-9C5F-7546-A57C-BE945659E655}" type="datetime1">
              <a:rPr lang="en-US"/>
              <a:pPr/>
              <a:t>16-06-14</a:t>
            </a:fld>
            <a:endParaRPr lang="en-US"/>
          </a:p>
        </p:txBody>
      </p:sp>
      <p:sp>
        <p:nvSpPr>
          <p:cNvPr id="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150E-CB0E-7C43-9E00-A03EA66A961A}" type="slidenum">
              <a:rPr lang="en-US"/>
              <a:pPr/>
              <a:t>13</a:t>
            </a:fld>
            <a:endParaRPr lang="en-US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355976" y="260648"/>
            <a:ext cx="4822304" cy="1143000"/>
          </a:xfrm>
        </p:spPr>
        <p:txBody>
          <a:bodyPr/>
          <a:lstStyle/>
          <a:p>
            <a:r>
              <a:rPr lang="en-US" sz="3200" dirty="0" err="1" smtClean="0">
                <a:sym typeface="Symbol" charset="2"/>
              </a:rPr>
              <a:t>DFAedge</a:t>
            </a:r>
            <a:r>
              <a:rPr lang="en-US" sz="3200" dirty="0" smtClean="0">
                <a:sym typeface="Symbol" charset="2"/>
              </a:rPr>
              <a:t>(</a:t>
            </a:r>
            <a:r>
              <a:rPr lang="en-US" sz="3200" dirty="0">
                <a:sym typeface="Symbol" charset="2"/>
              </a:rPr>
              <a:t></a:t>
            </a:r>
            <a:r>
              <a:rPr lang="en-US" sz="3200" i="1" dirty="0">
                <a:sym typeface="Symbol" charset="2"/>
              </a:rPr>
              <a:t>-</a:t>
            </a:r>
            <a:r>
              <a:rPr lang="en-US" sz="3200" i="1" dirty="0" smtClean="0">
                <a:sym typeface="Symbol" charset="2"/>
              </a:rPr>
              <a:t>closure</a:t>
            </a:r>
            <a:r>
              <a:rPr lang="en-US" sz="3200" dirty="0" smtClean="0">
                <a:sym typeface="Symbol" charset="2"/>
              </a:rPr>
              <a:t>(q</a:t>
            </a:r>
            <a:r>
              <a:rPr lang="en-US" sz="3200" baseline="-25000" dirty="0" smtClean="0">
                <a:sym typeface="Symbol" charset="2"/>
              </a:rPr>
              <a:t>0</a:t>
            </a:r>
            <a:r>
              <a:rPr lang="en-US" sz="3200" dirty="0" smtClean="0">
                <a:sym typeface="Symbol" charset="2"/>
              </a:rPr>
              <a:t>), </a:t>
            </a:r>
            <a:r>
              <a:rPr lang="en-US" sz="3200" dirty="0">
                <a:sym typeface="Symbol" charset="2"/>
              </a:rPr>
              <a:t>0)</a:t>
            </a:r>
          </a:p>
        </p:txBody>
      </p:sp>
      <p:grpSp>
        <p:nvGrpSpPr>
          <p:cNvPr id="87093" name="Group 53"/>
          <p:cNvGrpSpPr>
            <a:grpSpLocks/>
          </p:cNvGrpSpPr>
          <p:nvPr/>
        </p:nvGrpSpPr>
        <p:grpSpPr bwMode="auto">
          <a:xfrm>
            <a:off x="457200" y="2194520"/>
            <a:ext cx="8166100" cy="4114800"/>
            <a:chOff x="288" y="1008"/>
            <a:chExt cx="5144" cy="2592"/>
          </a:xfrm>
        </p:grpSpPr>
        <p:sp>
          <p:nvSpPr>
            <p:cNvPr id="87044" name="AutoShape 4"/>
            <p:cNvSpPr>
              <a:spLocks noChangeArrowheads="1"/>
            </p:cNvSpPr>
            <p:nvPr/>
          </p:nvSpPr>
          <p:spPr bwMode="auto">
            <a:xfrm>
              <a:off x="1968" y="1584"/>
              <a:ext cx="384" cy="384"/>
            </a:xfrm>
            <a:prstGeom prst="flowChartConnector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4</a:t>
              </a:r>
            </a:p>
          </p:txBody>
        </p:sp>
        <p:sp>
          <p:nvSpPr>
            <p:cNvPr id="87045" name="AutoShape 5"/>
            <p:cNvSpPr>
              <a:spLocks noChangeArrowheads="1"/>
            </p:cNvSpPr>
            <p:nvPr/>
          </p:nvSpPr>
          <p:spPr bwMode="auto">
            <a:xfrm>
              <a:off x="2592" y="1584"/>
              <a:ext cx="384" cy="384"/>
            </a:xfrm>
            <a:prstGeom prst="flowChartConnector">
              <a:avLst/>
            </a:prstGeom>
            <a:solidFill>
              <a:srgbClr val="CC99FF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5</a:t>
              </a:r>
            </a:p>
          </p:txBody>
        </p:sp>
        <p:cxnSp>
          <p:nvCxnSpPr>
            <p:cNvPr id="87046" name="AutoShape 6"/>
            <p:cNvCxnSpPr>
              <a:cxnSpLocks noChangeShapeType="1"/>
              <a:stCxn id="87044" idx="6"/>
              <a:endCxn id="87045" idx="2"/>
            </p:cNvCxnSpPr>
            <p:nvPr/>
          </p:nvCxnSpPr>
          <p:spPr bwMode="auto">
            <a:xfrm>
              <a:off x="2352" y="1776"/>
              <a:ext cx="24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7047" name="Text Box 7"/>
            <p:cNvSpPr txBox="1">
              <a:spLocks noChangeArrowheads="1"/>
            </p:cNvSpPr>
            <p:nvPr/>
          </p:nvSpPr>
          <p:spPr bwMode="auto">
            <a:xfrm>
              <a:off x="2352" y="1488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Comic Sans MS" charset="0"/>
                </a:rPr>
                <a:t>0</a:t>
              </a:r>
            </a:p>
          </p:txBody>
        </p:sp>
        <p:cxnSp>
          <p:nvCxnSpPr>
            <p:cNvPr id="87048" name="AutoShape 8"/>
            <p:cNvCxnSpPr>
              <a:cxnSpLocks noChangeShapeType="1"/>
              <a:stCxn id="87054" idx="7"/>
              <a:endCxn id="87044" idx="2"/>
            </p:cNvCxnSpPr>
            <p:nvPr/>
          </p:nvCxnSpPr>
          <p:spPr bwMode="auto">
            <a:xfrm flipV="1">
              <a:off x="1672" y="1776"/>
              <a:ext cx="296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7049" name="AutoShape 9"/>
            <p:cNvSpPr>
              <a:spLocks noChangeArrowheads="1"/>
            </p:cNvSpPr>
            <p:nvPr/>
          </p:nvSpPr>
          <p:spPr bwMode="auto">
            <a:xfrm>
              <a:off x="1968" y="2256"/>
              <a:ext cx="384" cy="384"/>
            </a:xfrm>
            <a:prstGeom prst="flowChartConnector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6</a:t>
              </a:r>
            </a:p>
          </p:txBody>
        </p:sp>
        <p:sp>
          <p:nvSpPr>
            <p:cNvPr id="87050" name="AutoShape 10"/>
            <p:cNvSpPr>
              <a:spLocks noChangeArrowheads="1"/>
            </p:cNvSpPr>
            <p:nvPr/>
          </p:nvSpPr>
          <p:spPr bwMode="auto">
            <a:xfrm>
              <a:off x="2592" y="2256"/>
              <a:ext cx="384" cy="384"/>
            </a:xfrm>
            <a:prstGeom prst="flowChartConnector">
              <a:avLst/>
            </a:prstGeom>
            <a:solidFill>
              <a:srgbClr val="FF9900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7</a:t>
              </a:r>
            </a:p>
          </p:txBody>
        </p:sp>
        <p:cxnSp>
          <p:nvCxnSpPr>
            <p:cNvPr id="87051" name="AutoShape 11"/>
            <p:cNvCxnSpPr>
              <a:cxnSpLocks noChangeShapeType="1"/>
              <a:stCxn id="87049" idx="6"/>
              <a:endCxn id="87050" idx="2"/>
            </p:cNvCxnSpPr>
            <p:nvPr/>
          </p:nvCxnSpPr>
          <p:spPr bwMode="auto">
            <a:xfrm>
              <a:off x="2352" y="2448"/>
              <a:ext cx="24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7052" name="Text Box 12"/>
            <p:cNvSpPr txBox="1">
              <a:spLocks noChangeArrowheads="1"/>
            </p:cNvSpPr>
            <p:nvPr/>
          </p:nvSpPr>
          <p:spPr bwMode="auto">
            <a:xfrm>
              <a:off x="2367" y="2160"/>
              <a:ext cx="2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Comic Sans MS" charset="0"/>
                </a:rPr>
                <a:t>1</a:t>
              </a:r>
            </a:p>
          </p:txBody>
        </p:sp>
        <p:cxnSp>
          <p:nvCxnSpPr>
            <p:cNvPr id="87053" name="AutoShape 13"/>
            <p:cNvCxnSpPr>
              <a:cxnSpLocks noChangeShapeType="1"/>
              <a:stCxn id="87054" idx="5"/>
              <a:endCxn id="87049" idx="2"/>
            </p:cNvCxnSpPr>
            <p:nvPr/>
          </p:nvCxnSpPr>
          <p:spPr bwMode="auto">
            <a:xfrm>
              <a:off x="1672" y="2248"/>
              <a:ext cx="296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7054" name="AutoShape 14"/>
            <p:cNvSpPr>
              <a:spLocks noChangeArrowheads="1"/>
            </p:cNvSpPr>
            <p:nvPr/>
          </p:nvSpPr>
          <p:spPr bwMode="auto">
            <a:xfrm>
              <a:off x="1344" y="1920"/>
              <a:ext cx="384" cy="384"/>
            </a:xfrm>
            <a:prstGeom prst="flowChartConnector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3</a:t>
              </a:r>
            </a:p>
          </p:txBody>
        </p:sp>
        <p:sp>
          <p:nvSpPr>
            <p:cNvPr id="87055" name="AutoShape 15"/>
            <p:cNvSpPr>
              <a:spLocks noChangeArrowheads="1"/>
            </p:cNvSpPr>
            <p:nvPr/>
          </p:nvSpPr>
          <p:spPr bwMode="auto">
            <a:xfrm>
              <a:off x="3168" y="1920"/>
              <a:ext cx="384" cy="384"/>
            </a:xfrm>
            <a:prstGeom prst="flowChartConnector">
              <a:avLst/>
            </a:prstGeom>
            <a:solidFill>
              <a:srgbClr val="CC99FF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8</a:t>
              </a:r>
            </a:p>
          </p:txBody>
        </p:sp>
        <p:cxnSp>
          <p:nvCxnSpPr>
            <p:cNvPr id="87056" name="AutoShape 16"/>
            <p:cNvCxnSpPr>
              <a:cxnSpLocks noChangeShapeType="1"/>
              <a:stCxn id="87067" idx="6"/>
              <a:endCxn id="87054" idx="2"/>
            </p:cNvCxnSpPr>
            <p:nvPr/>
          </p:nvCxnSpPr>
          <p:spPr bwMode="auto">
            <a:xfrm>
              <a:off x="1104" y="2112"/>
              <a:ext cx="24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87057" name="AutoShape 17"/>
            <p:cNvCxnSpPr>
              <a:cxnSpLocks noChangeShapeType="1"/>
              <a:stCxn id="87045" idx="6"/>
              <a:endCxn id="87055" idx="1"/>
            </p:cNvCxnSpPr>
            <p:nvPr/>
          </p:nvCxnSpPr>
          <p:spPr bwMode="auto">
            <a:xfrm>
              <a:off x="2976" y="1776"/>
              <a:ext cx="248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87058" name="AutoShape 18"/>
            <p:cNvCxnSpPr>
              <a:cxnSpLocks noChangeShapeType="1"/>
              <a:stCxn id="87050" idx="6"/>
              <a:endCxn id="87055" idx="3"/>
            </p:cNvCxnSpPr>
            <p:nvPr/>
          </p:nvCxnSpPr>
          <p:spPr bwMode="auto">
            <a:xfrm flipV="1">
              <a:off x="2976" y="2248"/>
              <a:ext cx="248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7059" name="Text Box 19"/>
            <p:cNvSpPr txBox="1">
              <a:spLocks noChangeArrowheads="1"/>
            </p:cNvSpPr>
            <p:nvPr/>
          </p:nvSpPr>
          <p:spPr bwMode="auto">
            <a:xfrm>
              <a:off x="1632" y="1584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sp>
          <p:nvSpPr>
            <p:cNvPr id="87060" name="Text Box 20"/>
            <p:cNvSpPr txBox="1">
              <a:spLocks noChangeArrowheads="1"/>
            </p:cNvSpPr>
            <p:nvPr/>
          </p:nvSpPr>
          <p:spPr bwMode="auto">
            <a:xfrm>
              <a:off x="1584" y="2352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sp>
          <p:nvSpPr>
            <p:cNvPr id="87061" name="Text Box 21"/>
            <p:cNvSpPr txBox="1">
              <a:spLocks noChangeArrowheads="1"/>
            </p:cNvSpPr>
            <p:nvPr/>
          </p:nvSpPr>
          <p:spPr bwMode="auto">
            <a:xfrm>
              <a:off x="3072" y="1536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sp>
          <p:nvSpPr>
            <p:cNvPr id="87062" name="Text Box 22"/>
            <p:cNvSpPr txBox="1">
              <a:spLocks noChangeArrowheads="1"/>
            </p:cNvSpPr>
            <p:nvPr/>
          </p:nvSpPr>
          <p:spPr bwMode="auto">
            <a:xfrm>
              <a:off x="3072" y="2400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sp>
          <p:nvSpPr>
            <p:cNvPr id="87063" name="AutoShape 23"/>
            <p:cNvSpPr>
              <a:spLocks noChangeArrowheads="1"/>
            </p:cNvSpPr>
            <p:nvPr/>
          </p:nvSpPr>
          <p:spPr bwMode="auto">
            <a:xfrm>
              <a:off x="3744" y="1920"/>
              <a:ext cx="384" cy="384"/>
            </a:xfrm>
            <a:prstGeom prst="flowChartConnector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9</a:t>
              </a:r>
            </a:p>
          </p:txBody>
        </p:sp>
        <p:cxnSp>
          <p:nvCxnSpPr>
            <p:cNvPr id="87064" name="AutoShape 24"/>
            <p:cNvCxnSpPr>
              <a:cxnSpLocks noChangeShapeType="1"/>
              <a:stCxn id="87055" idx="6"/>
              <a:endCxn id="87063" idx="2"/>
            </p:cNvCxnSpPr>
            <p:nvPr/>
          </p:nvCxnSpPr>
          <p:spPr bwMode="auto">
            <a:xfrm>
              <a:off x="3552" y="2112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7065" name="Text Box 25"/>
            <p:cNvSpPr txBox="1">
              <a:spLocks noChangeArrowheads="1"/>
            </p:cNvSpPr>
            <p:nvPr/>
          </p:nvSpPr>
          <p:spPr bwMode="auto">
            <a:xfrm>
              <a:off x="3552" y="1824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cxnSp>
          <p:nvCxnSpPr>
            <p:cNvPr id="87066" name="AutoShape 26"/>
            <p:cNvCxnSpPr>
              <a:cxnSpLocks noChangeShapeType="1"/>
              <a:stCxn id="87055" idx="0"/>
              <a:endCxn id="87054" idx="0"/>
            </p:cNvCxnSpPr>
            <p:nvPr/>
          </p:nvCxnSpPr>
          <p:spPr bwMode="auto">
            <a:xfrm rot="16200000" flipH="1" flipV="1">
              <a:off x="2447" y="1009"/>
              <a:ext cx="1" cy="1824"/>
            </a:xfrm>
            <a:prstGeom prst="curvedConnector3">
              <a:avLst>
                <a:gd name="adj1" fmla="val -6280000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7067" name="AutoShape 27"/>
            <p:cNvSpPr>
              <a:spLocks noChangeArrowheads="1"/>
            </p:cNvSpPr>
            <p:nvPr/>
          </p:nvSpPr>
          <p:spPr bwMode="auto">
            <a:xfrm>
              <a:off x="720" y="1920"/>
              <a:ext cx="384" cy="384"/>
            </a:xfrm>
            <a:prstGeom prst="flowChartConnector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2</a:t>
              </a:r>
            </a:p>
          </p:txBody>
        </p:sp>
        <p:sp>
          <p:nvSpPr>
            <p:cNvPr id="87068" name="Text Box 28"/>
            <p:cNvSpPr txBox="1">
              <a:spLocks noChangeArrowheads="1"/>
            </p:cNvSpPr>
            <p:nvPr/>
          </p:nvSpPr>
          <p:spPr bwMode="auto">
            <a:xfrm>
              <a:off x="1104" y="1824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cxnSp>
          <p:nvCxnSpPr>
            <p:cNvPr id="87069" name="AutoShape 29"/>
            <p:cNvCxnSpPr>
              <a:cxnSpLocks noChangeShapeType="1"/>
              <a:stCxn id="87067" idx="4"/>
              <a:endCxn id="87063" idx="4"/>
            </p:cNvCxnSpPr>
            <p:nvPr/>
          </p:nvCxnSpPr>
          <p:spPr bwMode="auto">
            <a:xfrm rot="16200000" flipH="1">
              <a:off x="2423" y="793"/>
              <a:ext cx="1" cy="3024"/>
            </a:xfrm>
            <a:prstGeom prst="curvedConnector3">
              <a:avLst>
                <a:gd name="adj1" fmla="val 5399999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7070" name="Text Box 30"/>
            <p:cNvSpPr txBox="1">
              <a:spLocks noChangeArrowheads="1"/>
            </p:cNvSpPr>
            <p:nvPr/>
          </p:nvSpPr>
          <p:spPr bwMode="auto">
            <a:xfrm>
              <a:off x="2352" y="2592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sp>
          <p:nvSpPr>
            <p:cNvPr id="87071" name="AutoShape 31"/>
            <p:cNvSpPr>
              <a:spLocks noChangeArrowheads="1"/>
            </p:cNvSpPr>
            <p:nvPr/>
          </p:nvSpPr>
          <p:spPr bwMode="auto">
            <a:xfrm>
              <a:off x="4368" y="1920"/>
              <a:ext cx="384" cy="384"/>
            </a:xfrm>
            <a:prstGeom prst="flowChartConnector">
              <a:avLst/>
            </a:prstGeom>
            <a:solidFill>
              <a:srgbClr val="CC99FF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10</a:t>
              </a:r>
            </a:p>
          </p:txBody>
        </p:sp>
        <p:sp>
          <p:nvSpPr>
            <p:cNvPr id="87072" name="AutoShape 32"/>
            <p:cNvSpPr>
              <a:spLocks noChangeArrowheads="1"/>
            </p:cNvSpPr>
            <p:nvPr/>
          </p:nvSpPr>
          <p:spPr bwMode="auto">
            <a:xfrm>
              <a:off x="4992" y="1920"/>
              <a:ext cx="384" cy="384"/>
            </a:xfrm>
            <a:prstGeom prst="flowChartConnector">
              <a:avLst/>
            </a:prstGeom>
            <a:solidFill>
              <a:srgbClr val="FF9900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11</a:t>
              </a:r>
            </a:p>
          </p:txBody>
        </p:sp>
        <p:cxnSp>
          <p:nvCxnSpPr>
            <p:cNvPr id="87073" name="AutoShape 33"/>
            <p:cNvCxnSpPr>
              <a:cxnSpLocks noChangeShapeType="1"/>
              <a:stCxn id="87071" idx="6"/>
              <a:endCxn id="87072" idx="2"/>
            </p:cNvCxnSpPr>
            <p:nvPr/>
          </p:nvCxnSpPr>
          <p:spPr bwMode="auto">
            <a:xfrm>
              <a:off x="4752" y="2112"/>
              <a:ext cx="24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7074" name="Text Box 34"/>
            <p:cNvSpPr txBox="1">
              <a:spLocks noChangeArrowheads="1"/>
            </p:cNvSpPr>
            <p:nvPr/>
          </p:nvSpPr>
          <p:spPr bwMode="auto">
            <a:xfrm>
              <a:off x="4752" y="182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dirty="0">
                  <a:latin typeface="Comic Sans MS" charset="0"/>
                </a:rPr>
                <a:t>0</a:t>
              </a:r>
            </a:p>
          </p:txBody>
        </p:sp>
        <p:cxnSp>
          <p:nvCxnSpPr>
            <p:cNvPr id="87075" name="AutoShape 35"/>
            <p:cNvCxnSpPr>
              <a:cxnSpLocks noChangeShapeType="1"/>
              <a:stCxn id="87063" idx="6"/>
              <a:endCxn id="87071" idx="2"/>
            </p:cNvCxnSpPr>
            <p:nvPr/>
          </p:nvCxnSpPr>
          <p:spPr bwMode="auto">
            <a:xfrm>
              <a:off x="4128" y="2112"/>
              <a:ext cx="24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7076" name="Text Box 36"/>
            <p:cNvSpPr txBox="1">
              <a:spLocks noChangeArrowheads="1"/>
            </p:cNvSpPr>
            <p:nvPr/>
          </p:nvSpPr>
          <p:spPr bwMode="auto">
            <a:xfrm>
              <a:off x="4128" y="182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Comic Sans MS" charset="0"/>
                </a:rPr>
                <a:t>0</a:t>
              </a:r>
            </a:p>
          </p:txBody>
        </p:sp>
        <p:sp>
          <p:nvSpPr>
            <p:cNvPr id="87077" name="AutoShape 37"/>
            <p:cNvSpPr>
              <a:spLocks noChangeArrowheads="1"/>
            </p:cNvSpPr>
            <p:nvPr/>
          </p:nvSpPr>
          <p:spPr bwMode="auto">
            <a:xfrm>
              <a:off x="2016" y="3216"/>
              <a:ext cx="384" cy="384"/>
            </a:xfrm>
            <a:prstGeom prst="flowChartConnector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12</a:t>
              </a:r>
            </a:p>
          </p:txBody>
        </p:sp>
        <p:sp>
          <p:nvSpPr>
            <p:cNvPr id="87078" name="AutoShape 38"/>
            <p:cNvSpPr>
              <a:spLocks noChangeArrowheads="1"/>
            </p:cNvSpPr>
            <p:nvPr/>
          </p:nvSpPr>
          <p:spPr bwMode="auto">
            <a:xfrm>
              <a:off x="2640" y="3216"/>
              <a:ext cx="384" cy="384"/>
            </a:xfrm>
            <a:prstGeom prst="flowChartConnector">
              <a:avLst/>
            </a:prstGeom>
            <a:solidFill>
              <a:srgbClr val="CC99FF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13</a:t>
              </a:r>
            </a:p>
          </p:txBody>
        </p:sp>
        <p:cxnSp>
          <p:nvCxnSpPr>
            <p:cNvPr id="87079" name="AutoShape 39"/>
            <p:cNvCxnSpPr>
              <a:cxnSpLocks noChangeShapeType="1"/>
              <a:stCxn id="87077" idx="6"/>
              <a:endCxn id="87078" idx="2"/>
            </p:cNvCxnSpPr>
            <p:nvPr/>
          </p:nvCxnSpPr>
          <p:spPr bwMode="auto">
            <a:xfrm>
              <a:off x="2400" y="3408"/>
              <a:ext cx="24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7080" name="Text Box 40"/>
            <p:cNvSpPr txBox="1">
              <a:spLocks noChangeArrowheads="1"/>
            </p:cNvSpPr>
            <p:nvPr/>
          </p:nvSpPr>
          <p:spPr bwMode="auto">
            <a:xfrm>
              <a:off x="2400" y="3120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Comic Sans MS" charset="0"/>
                </a:rPr>
                <a:t>0</a:t>
              </a:r>
            </a:p>
          </p:txBody>
        </p:sp>
        <p:cxnSp>
          <p:nvCxnSpPr>
            <p:cNvPr id="87081" name="AutoShape 41"/>
            <p:cNvCxnSpPr>
              <a:cxnSpLocks noChangeShapeType="1"/>
              <a:stCxn id="87082" idx="5"/>
              <a:endCxn id="87077" idx="2"/>
            </p:cNvCxnSpPr>
            <p:nvPr/>
          </p:nvCxnSpPr>
          <p:spPr bwMode="auto">
            <a:xfrm>
              <a:off x="616" y="2737"/>
              <a:ext cx="1400" cy="6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7082" name="AutoShape 42"/>
            <p:cNvSpPr>
              <a:spLocks noChangeArrowheads="1"/>
            </p:cNvSpPr>
            <p:nvPr/>
          </p:nvSpPr>
          <p:spPr bwMode="auto">
            <a:xfrm>
              <a:off x="288" y="2400"/>
              <a:ext cx="384" cy="384"/>
            </a:xfrm>
            <a:prstGeom prst="flowChartConnector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1</a:t>
              </a:r>
            </a:p>
          </p:txBody>
        </p:sp>
        <p:cxnSp>
          <p:nvCxnSpPr>
            <p:cNvPr id="87084" name="AutoShape 44"/>
            <p:cNvCxnSpPr>
              <a:cxnSpLocks noChangeShapeType="1"/>
              <a:stCxn id="87082" idx="7"/>
              <a:endCxn id="87067" idx="3"/>
            </p:cNvCxnSpPr>
            <p:nvPr/>
          </p:nvCxnSpPr>
          <p:spPr bwMode="auto">
            <a:xfrm flipV="1">
              <a:off x="616" y="2248"/>
              <a:ext cx="160" cy="19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7085" name="AutoShape 45"/>
            <p:cNvSpPr>
              <a:spLocks noChangeArrowheads="1"/>
            </p:cNvSpPr>
            <p:nvPr/>
          </p:nvSpPr>
          <p:spPr bwMode="auto">
            <a:xfrm>
              <a:off x="4992" y="3216"/>
              <a:ext cx="384" cy="384"/>
            </a:xfrm>
            <a:prstGeom prst="flowChartConnector">
              <a:avLst/>
            </a:prstGeom>
            <a:solidFill>
              <a:srgbClr val="CC99FF"/>
            </a:solidFill>
            <a:ln w="73025" cmpd="dbl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14</a:t>
              </a:r>
            </a:p>
          </p:txBody>
        </p:sp>
        <p:cxnSp>
          <p:nvCxnSpPr>
            <p:cNvPr id="87086" name="AutoShape 46"/>
            <p:cNvCxnSpPr>
              <a:cxnSpLocks noChangeShapeType="1"/>
              <a:stCxn id="87078" idx="6"/>
              <a:endCxn id="87085" idx="2"/>
            </p:cNvCxnSpPr>
            <p:nvPr/>
          </p:nvCxnSpPr>
          <p:spPr bwMode="auto">
            <a:xfrm>
              <a:off x="3024" y="3408"/>
              <a:ext cx="194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7087" name="Text Box 47"/>
            <p:cNvSpPr txBox="1">
              <a:spLocks noChangeArrowheads="1"/>
            </p:cNvSpPr>
            <p:nvPr/>
          </p:nvSpPr>
          <p:spPr bwMode="auto">
            <a:xfrm>
              <a:off x="3888" y="3072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cxnSp>
          <p:nvCxnSpPr>
            <p:cNvPr id="87088" name="AutoShape 48"/>
            <p:cNvCxnSpPr>
              <a:cxnSpLocks noChangeShapeType="1"/>
              <a:stCxn id="87072" idx="4"/>
              <a:endCxn id="87085" idx="0"/>
            </p:cNvCxnSpPr>
            <p:nvPr/>
          </p:nvCxnSpPr>
          <p:spPr bwMode="auto">
            <a:xfrm>
              <a:off x="5184" y="2304"/>
              <a:ext cx="0" cy="8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7089" name="Text Box 49"/>
            <p:cNvSpPr txBox="1">
              <a:spLocks noChangeArrowheads="1"/>
            </p:cNvSpPr>
            <p:nvPr/>
          </p:nvSpPr>
          <p:spPr bwMode="auto">
            <a:xfrm>
              <a:off x="5232" y="2592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sp>
          <p:nvSpPr>
            <p:cNvPr id="87090" name="Text Box 50"/>
            <p:cNvSpPr txBox="1">
              <a:spLocks noChangeArrowheads="1"/>
            </p:cNvSpPr>
            <p:nvPr/>
          </p:nvSpPr>
          <p:spPr bwMode="auto">
            <a:xfrm>
              <a:off x="1056" y="3024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sp>
          <p:nvSpPr>
            <p:cNvPr id="87091" name="Text Box 51"/>
            <p:cNvSpPr txBox="1">
              <a:spLocks noChangeArrowheads="1"/>
            </p:cNvSpPr>
            <p:nvPr/>
          </p:nvSpPr>
          <p:spPr bwMode="auto">
            <a:xfrm>
              <a:off x="480" y="2064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sp>
          <p:nvSpPr>
            <p:cNvPr id="87092" name="Text Box 52"/>
            <p:cNvSpPr txBox="1">
              <a:spLocks noChangeArrowheads="1"/>
            </p:cNvSpPr>
            <p:nvPr/>
          </p:nvSpPr>
          <p:spPr bwMode="auto">
            <a:xfrm>
              <a:off x="2304" y="1008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>
                <a:latin typeface="Comic Sans MS" charset="0"/>
              </a:endParaRPr>
            </a:p>
          </p:txBody>
        </p:sp>
      </p:grpSp>
      <p:sp>
        <p:nvSpPr>
          <p:cNvPr id="54" name="Oval 4"/>
          <p:cNvSpPr>
            <a:spLocks noChangeArrowheads="1"/>
          </p:cNvSpPr>
          <p:nvPr/>
        </p:nvSpPr>
        <p:spPr bwMode="auto">
          <a:xfrm>
            <a:off x="251520" y="116632"/>
            <a:ext cx="1316755" cy="131675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r>
              <a:rPr lang="en-US" dirty="0">
                <a:latin typeface="Arial" charset="0"/>
              </a:rPr>
              <a:t>[1, 2, 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3, 4, 6, 9, 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12]</a:t>
            </a:r>
          </a:p>
        </p:txBody>
      </p:sp>
      <p:cxnSp>
        <p:nvCxnSpPr>
          <p:cNvPr id="56" name="AutoShape 46"/>
          <p:cNvCxnSpPr>
            <a:cxnSpLocks noChangeShapeType="1"/>
            <a:stCxn id="54" idx="6"/>
            <a:endCxn id="67" idx="2"/>
          </p:cNvCxnSpPr>
          <p:nvPr/>
        </p:nvCxnSpPr>
        <p:spPr bwMode="auto">
          <a:xfrm>
            <a:off x="1568275" y="775010"/>
            <a:ext cx="551535" cy="927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9" name="Text Box 34"/>
          <p:cNvSpPr txBox="1">
            <a:spLocks noChangeArrowheads="1"/>
          </p:cNvSpPr>
          <p:nvPr/>
        </p:nvSpPr>
        <p:spPr bwMode="auto">
          <a:xfrm>
            <a:off x="1681832" y="404664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dirty="0">
                <a:latin typeface="Comic Sans MS" charset="0"/>
              </a:rPr>
              <a:t>0</a:t>
            </a:r>
          </a:p>
        </p:txBody>
      </p:sp>
      <p:sp>
        <p:nvSpPr>
          <p:cNvPr id="60" name="AutoShape 24"/>
          <p:cNvSpPr>
            <a:spLocks noChangeArrowheads="1"/>
          </p:cNvSpPr>
          <p:nvPr/>
        </p:nvSpPr>
        <p:spPr bwMode="auto">
          <a:xfrm>
            <a:off x="3027991" y="3025528"/>
            <a:ext cx="795353" cy="793348"/>
          </a:xfrm>
          <a:prstGeom prst="flowChartConnector">
            <a:avLst/>
          </a:prstGeom>
          <a:noFill/>
          <a:ln w="28575">
            <a:solidFill>
              <a:srgbClr val="CC99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endParaRPr lang="en-US" dirty="0">
              <a:latin typeface="Times New Roman" charset="0"/>
            </a:endParaRPr>
          </a:p>
        </p:txBody>
      </p:sp>
      <p:sp>
        <p:nvSpPr>
          <p:cNvPr id="62" name="AutoShape 24"/>
          <p:cNvSpPr>
            <a:spLocks noChangeArrowheads="1"/>
          </p:cNvSpPr>
          <p:nvPr/>
        </p:nvSpPr>
        <p:spPr bwMode="auto">
          <a:xfrm>
            <a:off x="5864879" y="3571756"/>
            <a:ext cx="795353" cy="793348"/>
          </a:xfrm>
          <a:prstGeom prst="flowChartConnector">
            <a:avLst/>
          </a:prstGeom>
          <a:noFill/>
          <a:ln w="28575">
            <a:solidFill>
              <a:srgbClr val="CC99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endParaRPr lang="en-US" dirty="0">
              <a:latin typeface="Times New Roman" charset="0"/>
            </a:endParaRPr>
          </a:p>
        </p:txBody>
      </p:sp>
      <p:sp>
        <p:nvSpPr>
          <p:cNvPr id="63" name="AutoShape 24"/>
          <p:cNvSpPr>
            <a:spLocks noChangeArrowheads="1"/>
          </p:cNvSpPr>
          <p:nvPr/>
        </p:nvSpPr>
        <p:spPr bwMode="auto">
          <a:xfrm>
            <a:off x="3031256" y="4090100"/>
            <a:ext cx="795353" cy="793348"/>
          </a:xfrm>
          <a:prstGeom prst="flowChartConnector">
            <a:avLst/>
          </a:prstGeom>
          <a:noFill/>
          <a:ln w="28575">
            <a:solidFill>
              <a:srgbClr val="CC99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endParaRPr lang="en-US" dirty="0">
              <a:latin typeface="Times New Roman" charset="0"/>
            </a:endParaRPr>
          </a:p>
        </p:txBody>
      </p:sp>
      <p:sp>
        <p:nvSpPr>
          <p:cNvPr id="64" name="AutoShape 24"/>
          <p:cNvSpPr>
            <a:spLocks noChangeArrowheads="1"/>
          </p:cNvSpPr>
          <p:nvPr/>
        </p:nvSpPr>
        <p:spPr bwMode="auto">
          <a:xfrm>
            <a:off x="2037432" y="3558160"/>
            <a:ext cx="795353" cy="793348"/>
          </a:xfrm>
          <a:prstGeom prst="flowChartConnector">
            <a:avLst/>
          </a:prstGeom>
          <a:noFill/>
          <a:ln w="28575">
            <a:solidFill>
              <a:srgbClr val="CC99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endParaRPr lang="en-US" dirty="0">
              <a:latin typeface="Times New Roman" charset="0"/>
            </a:endParaRPr>
          </a:p>
        </p:txBody>
      </p:sp>
      <p:sp>
        <p:nvSpPr>
          <p:cNvPr id="67" name="AutoShape 45"/>
          <p:cNvSpPr>
            <a:spLocks noChangeArrowheads="1"/>
          </p:cNvSpPr>
          <p:nvPr/>
        </p:nvSpPr>
        <p:spPr bwMode="auto">
          <a:xfrm>
            <a:off x="2119810" y="65584"/>
            <a:ext cx="1437407" cy="1437407"/>
          </a:xfrm>
          <a:prstGeom prst="flowChartConnector">
            <a:avLst/>
          </a:prstGeom>
          <a:solidFill>
            <a:srgbClr val="CC99FF"/>
          </a:solidFill>
          <a:ln w="73025" cmpd="dbl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r>
              <a:rPr lang="en-US" dirty="0" smtClean="0">
                <a:latin typeface="Arial" charset="0"/>
              </a:rPr>
              <a:t>[3,4,5,6,</a:t>
            </a:r>
          </a:p>
          <a:p>
            <a:pPr algn="ctr" eaLnBrk="1" hangingPunct="1"/>
            <a:r>
              <a:rPr lang="en-US" dirty="0" smtClean="0">
                <a:latin typeface="Arial" charset="0"/>
              </a:rPr>
              <a:t>8,9,10,</a:t>
            </a:r>
          </a:p>
          <a:p>
            <a:pPr algn="ctr" eaLnBrk="1" hangingPunct="1"/>
            <a:r>
              <a:rPr lang="en-US" dirty="0" smtClean="0">
                <a:latin typeface="Arial" charset="0"/>
              </a:rPr>
              <a:t>13,14]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351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9D24E-9C5F-7546-A57C-BE945659E655}" type="datetime1">
              <a:rPr lang="en-US"/>
              <a:pPr/>
              <a:t>16-06-14</a:t>
            </a:fld>
            <a:endParaRPr lang="en-US"/>
          </a:p>
        </p:txBody>
      </p:sp>
      <p:sp>
        <p:nvSpPr>
          <p:cNvPr id="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150E-CB0E-7C43-9E00-A03EA66A961A}" type="slidenum">
              <a:rPr lang="en-US"/>
              <a:pPr/>
              <a:t>14</a:t>
            </a:fld>
            <a:endParaRPr lang="en-US"/>
          </a:p>
        </p:txBody>
      </p:sp>
      <p:grpSp>
        <p:nvGrpSpPr>
          <p:cNvPr id="87093" name="Group 53"/>
          <p:cNvGrpSpPr>
            <a:grpSpLocks/>
          </p:cNvGrpSpPr>
          <p:nvPr/>
        </p:nvGrpSpPr>
        <p:grpSpPr bwMode="auto">
          <a:xfrm>
            <a:off x="457200" y="2194520"/>
            <a:ext cx="8166100" cy="4114800"/>
            <a:chOff x="288" y="1008"/>
            <a:chExt cx="5144" cy="2592"/>
          </a:xfrm>
        </p:grpSpPr>
        <p:sp>
          <p:nvSpPr>
            <p:cNvPr id="87044" name="AutoShape 4"/>
            <p:cNvSpPr>
              <a:spLocks noChangeArrowheads="1"/>
            </p:cNvSpPr>
            <p:nvPr/>
          </p:nvSpPr>
          <p:spPr bwMode="auto">
            <a:xfrm>
              <a:off x="1968" y="1584"/>
              <a:ext cx="384" cy="384"/>
            </a:xfrm>
            <a:prstGeom prst="flowChartConnector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4</a:t>
              </a:r>
            </a:p>
          </p:txBody>
        </p:sp>
        <p:sp>
          <p:nvSpPr>
            <p:cNvPr id="87045" name="AutoShape 5"/>
            <p:cNvSpPr>
              <a:spLocks noChangeArrowheads="1"/>
            </p:cNvSpPr>
            <p:nvPr/>
          </p:nvSpPr>
          <p:spPr bwMode="auto">
            <a:xfrm>
              <a:off x="2592" y="1584"/>
              <a:ext cx="384" cy="384"/>
            </a:xfrm>
            <a:prstGeom prst="flowChartConnector">
              <a:avLst/>
            </a:prstGeom>
            <a:solidFill>
              <a:srgbClr val="CC99FF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5</a:t>
              </a:r>
            </a:p>
          </p:txBody>
        </p:sp>
        <p:cxnSp>
          <p:nvCxnSpPr>
            <p:cNvPr id="87046" name="AutoShape 6"/>
            <p:cNvCxnSpPr>
              <a:cxnSpLocks noChangeShapeType="1"/>
              <a:stCxn id="87044" idx="6"/>
              <a:endCxn id="87045" idx="2"/>
            </p:cNvCxnSpPr>
            <p:nvPr/>
          </p:nvCxnSpPr>
          <p:spPr bwMode="auto">
            <a:xfrm>
              <a:off x="2352" y="1776"/>
              <a:ext cx="24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7047" name="Text Box 7"/>
            <p:cNvSpPr txBox="1">
              <a:spLocks noChangeArrowheads="1"/>
            </p:cNvSpPr>
            <p:nvPr/>
          </p:nvSpPr>
          <p:spPr bwMode="auto">
            <a:xfrm>
              <a:off x="2352" y="1488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Comic Sans MS" charset="0"/>
                </a:rPr>
                <a:t>0</a:t>
              </a:r>
            </a:p>
          </p:txBody>
        </p:sp>
        <p:cxnSp>
          <p:nvCxnSpPr>
            <p:cNvPr id="87048" name="AutoShape 8"/>
            <p:cNvCxnSpPr>
              <a:cxnSpLocks noChangeShapeType="1"/>
              <a:stCxn id="87054" idx="7"/>
              <a:endCxn id="87044" idx="2"/>
            </p:cNvCxnSpPr>
            <p:nvPr/>
          </p:nvCxnSpPr>
          <p:spPr bwMode="auto">
            <a:xfrm flipV="1">
              <a:off x="1672" y="1776"/>
              <a:ext cx="296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7049" name="AutoShape 9"/>
            <p:cNvSpPr>
              <a:spLocks noChangeArrowheads="1"/>
            </p:cNvSpPr>
            <p:nvPr/>
          </p:nvSpPr>
          <p:spPr bwMode="auto">
            <a:xfrm>
              <a:off x="1968" y="2256"/>
              <a:ext cx="384" cy="384"/>
            </a:xfrm>
            <a:prstGeom prst="flowChartConnector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6</a:t>
              </a:r>
            </a:p>
          </p:txBody>
        </p:sp>
        <p:sp>
          <p:nvSpPr>
            <p:cNvPr id="87050" name="AutoShape 10"/>
            <p:cNvSpPr>
              <a:spLocks noChangeArrowheads="1"/>
            </p:cNvSpPr>
            <p:nvPr/>
          </p:nvSpPr>
          <p:spPr bwMode="auto">
            <a:xfrm>
              <a:off x="2592" y="2256"/>
              <a:ext cx="384" cy="384"/>
            </a:xfrm>
            <a:prstGeom prst="flowChartConnector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dirty="0">
                  <a:latin typeface="Arial" charset="0"/>
                </a:rPr>
                <a:t>7</a:t>
              </a:r>
            </a:p>
          </p:txBody>
        </p:sp>
        <p:cxnSp>
          <p:nvCxnSpPr>
            <p:cNvPr id="87051" name="AutoShape 11"/>
            <p:cNvCxnSpPr>
              <a:cxnSpLocks noChangeShapeType="1"/>
              <a:stCxn id="87049" idx="6"/>
              <a:endCxn id="87050" idx="2"/>
            </p:cNvCxnSpPr>
            <p:nvPr/>
          </p:nvCxnSpPr>
          <p:spPr bwMode="auto">
            <a:xfrm>
              <a:off x="2352" y="2448"/>
              <a:ext cx="24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7052" name="Text Box 12"/>
            <p:cNvSpPr txBox="1">
              <a:spLocks noChangeArrowheads="1"/>
            </p:cNvSpPr>
            <p:nvPr/>
          </p:nvSpPr>
          <p:spPr bwMode="auto">
            <a:xfrm>
              <a:off x="2367" y="2160"/>
              <a:ext cx="2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Comic Sans MS" charset="0"/>
                </a:rPr>
                <a:t>1</a:t>
              </a:r>
            </a:p>
          </p:txBody>
        </p:sp>
        <p:cxnSp>
          <p:nvCxnSpPr>
            <p:cNvPr id="87053" name="AutoShape 13"/>
            <p:cNvCxnSpPr>
              <a:cxnSpLocks noChangeShapeType="1"/>
              <a:stCxn id="87054" idx="5"/>
              <a:endCxn id="87049" idx="2"/>
            </p:cNvCxnSpPr>
            <p:nvPr/>
          </p:nvCxnSpPr>
          <p:spPr bwMode="auto">
            <a:xfrm>
              <a:off x="1672" y="2248"/>
              <a:ext cx="296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7054" name="AutoShape 14"/>
            <p:cNvSpPr>
              <a:spLocks noChangeArrowheads="1"/>
            </p:cNvSpPr>
            <p:nvPr/>
          </p:nvSpPr>
          <p:spPr bwMode="auto">
            <a:xfrm>
              <a:off x="1344" y="1920"/>
              <a:ext cx="384" cy="384"/>
            </a:xfrm>
            <a:prstGeom prst="flowChartConnector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3</a:t>
              </a:r>
            </a:p>
          </p:txBody>
        </p:sp>
        <p:sp>
          <p:nvSpPr>
            <p:cNvPr id="87055" name="AutoShape 15"/>
            <p:cNvSpPr>
              <a:spLocks noChangeArrowheads="1"/>
            </p:cNvSpPr>
            <p:nvPr/>
          </p:nvSpPr>
          <p:spPr bwMode="auto">
            <a:xfrm>
              <a:off x="3168" y="1920"/>
              <a:ext cx="384" cy="384"/>
            </a:xfrm>
            <a:prstGeom prst="flowChartConnector">
              <a:avLst/>
            </a:prstGeom>
            <a:solidFill>
              <a:srgbClr val="CC99FF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8</a:t>
              </a:r>
            </a:p>
          </p:txBody>
        </p:sp>
        <p:cxnSp>
          <p:nvCxnSpPr>
            <p:cNvPr id="87056" name="AutoShape 16"/>
            <p:cNvCxnSpPr>
              <a:cxnSpLocks noChangeShapeType="1"/>
              <a:stCxn id="87067" idx="6"/>
              <a:endCxn id="87054" idx="2"/>
            </p:cNvCxnSpPr>
            <p:nvPr/>
          </p:nvCxnSpPr>
          <p:spPr bwMode="auto">
            <a:xfrm>
              <a:off x="1104" y="2112"/>
              <a:ext cx="24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87057" name="AutoShape 17"/>
            <p:cNvCxnSpPr>
              <a:cxnSpLocks noChangeShapeType="1"/>
              <a:stCxn id="87045" idx="6"/>
              <a:endCxn id="87055" idx="1"/>
            </p:cNvCxnSpPr>
            <p:nvPr/>
          </p:nvCxnSpPr>
          <p:spPr bwMode="auto">
            <a:xfrm>
              <a:off x="2976" y="1776"/>
              <a:ext cx="248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87058" name="AutoShape 18"/>
            <p:cNvCxnSpPr>
              <a:cxnSpLocks noChangeShapeType="1"/>
              <a:stCxn id="87050" idx="6"/>
              <a:endCxn id="87055" idx="3"/>
            </p:cNvCxnSpPr>
            <p:nvPr/>
          </p:nvCxnSpPr>
          <p:spPr bwMode="auto">
            <a:xfrm flipV="1">
              <a:off x="2976" y="2248"/>
              <a:ext cx="248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7059" name="Text Box 19"/>
            <p:cNvSpPr txBox="1">
              <a:spLocks noChangeArrowheads="1"/>
            </p:cNvSpPr>
            <p:nvPr/>
          </p:nvSpPr>
          <p:spPr bwMode="auto">
            <a:xfrm>
              <a:off x="1632" y="1584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sp>
          <p:nvSpPr>
            <p:cNvPr id="87060" name="Text Box 20"/>
            <p:cNvSpPr txBox="1">
              <a:spLocks noChangeArrowheads="1"/>
            </p:cNvSpPr>
            <p:nvPr/>
          </p:nvSpPr>
          <p:spPr bwMode="auto">
            <a:xfrm>
              <a:off x="1584" y="2352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sp>
          <p:nvSpPr>
            <p:cNvPr id="87061" name="Text Box 21"/>
            <p:cNvSpPr txBox="1">
              <a:spLocks noChangeArrowheads="1"/>
            </p:cNvSpPr>
            <p:nvPr/>
          </p:nvSpPr>
          <p:spPr bwMode="auto">
            <a:xfrm>
              <a:off x="3072" y="1536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sp>
          <p:nvSpPr>
            <p:cNvPr id="87062" name="Text Box 22"/>
            <p:cNvSpPr txBox="1">
              <a:spLocks noChangeArrowheads="1"/>
            </p:cNvSpPr>
            <p:nvPr/>
          </p:nvSpPr>
          <p:spPr bwMode="auto">
            <a:xfrm>
              <a:off x="3072" y="2400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sp>
          <p:nvSpPr>
            <p:cNvPr id="87063" name="AutoShape 23"/>
            <p:cNvSpPr>
              <a:spLocks noChangeArrowheads="1"/>
            </p:cNvSpPr>
            <p:nvPr/>
          </p:nvSpPr>
          <p:spPr bwMode="auto">
            <a:xfrm>
              <a:off x="3744" y="1920"/>
              <a:ext cx="384" cy="384"/>
            </a:xfrm>
            <a:prstGeom prst="flowChartConnector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9</a:t>
              </a:r>
            </a:p>
          </p:txBody>
        </p:sp>
        <p:cxnSp>
          <p:nvCxnSpPr>
            <p:cNvPr id="87064" name="AutoShape 24"/>
            <p:cNvCxnSpPr>
              <a:cxnSpLocks noChangeShapeType="1"/>
              <a:stCxn id="87055" idx="6"/>
              <a:endCxn id="87063" idx="2"/>
            </p:cNvCxnSpPr>
            <p:nvPr/>
          </p:nvCxnSpPr>
          <p:spPr bwMode="auto">
            <a:xfrm>
              <a:off x="3552" y="2112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7065" name="Text Box 25"/>
            <p:cNvSpPr txBox="1">
              <a:spLocks noChangeArrowheads="1"/>
            </p:cNvSpPr>
            <p:nvPr/>
          </p:nvSpPr>
          <p:spPr bwMode="auto">
            <a:xfrm>
              <a:off x="3552" y="1824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cxnSp>
          <p:nvCxnSpPr>
            <p:cNvPr id="87066" name="AutoShape 26"/>
            <p:cNvCxnSpPr>
              <a:cxnSpLocks noChangeShapeType="1"/>
              <a:stCxn id="87055" idx="0"/>
              <a:endCxn id="87054" idx="0"/>
            </p:cNvCxnSpPr>
            <p:nvPr/>
          </p:nvCxnSpPr>
          <p:spPr bwMode="auto">
            <a:xfrm rot="16200000" flipH="1" flipV="1">
              <a:off x="2447" y="1009"/>
              <a:ext cx="1" cy="1824"/>
            </a:xfrm>
            <a:prstGeom prst="curvedConnector3">
              <a:avLst>
                <a:gd name="adj1" fmla="val -6280000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7067" name="AutoShape 27"/>
            <p:cNvSpPr>
              <a:spLocks noChangeArrowheads="1"/>
            </p:cNvSpPr>
            <p:nvPr/>
          </p:nvSpPr>
          <p:spPr bwMode="auto">
            <a:xfrm>
              <a:off x="720" y="1920"/>
              <a:ext cx="384" cy="384"/>
            </a:xfrm>
            <a:prstGeom prst="flowChartConnector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2</a:t>
              </a:r>
            </a:p>
          </p:txBody>
        </p:sp>
        <p:sp>
          <p:nvSpPr>
            <p:cNvPr id="87068" name="Text Box 28"/>
            <p:cNvSpPr txBox="1">
              <a:spLocks noChangeArrowheads="1"/>
            </p:cNvSpPr>
            <p:nvPr/>
          </p:nvSpPr>
          <p:spPr bwMode="auto">
            <a:xfrm>
              <a:off x="1104" y="1824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cxnSp>
          <p:nvCxnSpPr>
            <p:cNvPr id="87069" name="AutoShape 29"/>
            <p:cNvCxnSpPr>
              <a:cxnSpLocks noChangeShapeType="1"/>
              <a:stCxn id="87067" idx="4"/>
              <a:endCxn id="87063" idx="4"/>
            </p:cNvCxnSpPr>
            <p:nvPr/>
          </p:nvCxnSpPr>
          <p:spPr bwMode="auto">
            <a:xfrm rot="16200000" flipH="1">
              <a:off x="2423" y="793"/>
              <a:ext cx="1" cy="3024"/>
            </a:xfrm>
            <a:prstGeom prst="curvedConnector3">
              <a:avLst>
                <a:gd name="adj1" fmla="val 5399999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7070" name="Text Box 30"/>
            <p:cNvSpPr txBox="1">
              <a:spLocks noChangeArrowheads="1"/>
            </p:cNvSpPr>
            <p:nvPr/>
          </p:nvSpPr>
          <p:spPr bwMode="auto">
            <a:xfrm>
              <a:off x="2352" y="2592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sp>
          <p:nvSpPr>
            <p:cNvPr id="87071" name="AutoShape 31"/>
            <p:cNvSpPr>
              <a:spLocks noChangeArrowheads="1"/>
            </p:cNvSpPr>
            <p:nvPr/>
          </p:nvSpPr>
          <p:spPr bwMode="auto">
            <a:xfrm>
              <a:off x="4368" y="1920"/>
              <a:ext cx="384" cy="384"/>
            </a:xfrm>
            <a:prstGeom prst="flowChartConnector">
              <a:avLst/>
            </a:prstGeom>
            <a:solidFill>
              <a:srgbClr val="CC99FF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10</a:t>
              </a:r>
            </a:p>
          </p:txBody>
        </p:sp>
        <p:sp>
          <p:nvSpPr>
            <p:cNvPr id="87072" name="AutoShape 32"/>
            <p:cNvSpPr>
              <a:spLocks noChangeArrowheads="1"/>
            </p:cNvSpPr>
            <p:nvPr/>
          </p:nvSpPr>
          <p:spPr bwMode="auto">
            <a:xfrm>
              <a:off x="4992" y="1920"/>
              <a:ext cx="384" cy="384"/>
            </a:xfrm>
            <a:prstGeom prst="flowChartConnector">
              <a:avLst/>
            </a:prstGeom>
            <a:solidFill>
              <a:srgbClr val="FF9900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11</a:t>
              </a:r>
            </a:p>
          </p:txBody>
        </p:sp>
        <p:cxnSp>
          <p:nvCxnSpPr>
            <p:cNvPr id="87073" name="AutoShape 33"/>
            <p:cNvCxnSpPr>
              <a:cxnSpLocks noChangeShapeType="1"/>
              <a:stCxn id="87071" idx="6"/>
              <a:endCxn id="87072" idx="2"/>
            </p:cNvCxnSpPr>
            <p:nvPr/>
          </p:nvCxnSpPr>
          <p:spPr bwMode="auto">
            <a:xfrm>
              <a:off x="4752" y="2112"/>
              <a:ext cx="24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7074" name="Text Box 34"/>
            <p:cNvSpPr txBox="1">
              <a:spLocks noChangeArrowheads="1"/>
            </p:cNvSpPr>
            <p:nvPr/>
          </p:nvSpPr>
          <p:spPr bwMode="auto">
            <a:xfrm>
              <a:off x="4752" y="182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dirty="0">
                  <a:latin typeface="Comic Sans MS" charset="0"/>
                </a:rPr>
                <a:t>0</a:t>
              </a:r>
            </a:p>
          </p:txBody>
        </p:sp>
        <p:cxnSp>
          <p:nvCxnSpPr>
            <p:cNvPr id="87075" name="AutoShape 35"/>
            <p:cNvCxnSpPr>
              <a:cxnSpLocks noChangeShapeType="1"/>
              <a:stCxn id="87063" idx="6"/>
              <a:endCxn id="87071" idx="2"/>
            </p:cNvCxnSpPr>
            <p:nvPr/>
          </p:nvCxnSpPr>
          <p:spPr bwMode="auto">
            <a:xfrm>
              <a:off x="4128" y="2112"/>
              <a:ext cx="24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7076" name="Text Box 36"/>
            <p:cNvSpPr txBox="1">
              <a:spLocks noChangeArrowheads="1"/>
            </p:cNvSpPr>
            <p:nvPr/>
          </p:nvSpPr>
          <p:spPr bwMode="auto">
            <a:xfrm>
              <a:off x="4128" y="182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Comic Sans MS" charset="0"/>
                </a:rPr>
                <a:t>0</a:t>
              </a:r>
            </a:p>
          </p:txBody>
        </p:sp>
        <p:sp>
          <p:nvSpPr>
            <p:cNvPr id="87077" name="AutoShape 37"/>
            <p:cNvSpPr>
              <a:spLocks noChangeArrowheads="1"/>
            </p:cNvSpPr>
            <p:nvPr/>
          </p:nvSpPr>
          <p:spPr bwMode="auto">
            <a:xfrm>
              <a:off x="2016" y="3216"/>
              <a:ext cx="384" cy="384"/>
            </a:xfrm>
            <a:prstGeom prst="flowChartConnector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12</a:t>
              </a:r>
            </a:p>
          </p:txBody>
        </p:sp>
        <p:sp>
          <p:nvSpPr>
            <p:cNvPr id="87078" name="AutoShape 38"/>
            <p:cNvSpPr>
              <a:spLocks noChangeArrowheads="1"/>
            </p:cNvSpPr>
            <p:nvPr/>
          </p:nvSpPr>
          <p:spPr bwMode="auto">
            <a:xfrm>
              <a:off x="2640" y="3216"/>
              <a:ext cx="384" cy="384"/>
            </a:xfrm>
            <a:prstGeom prst="flowChartConnector">
              <a:avLst/>
            </a:prstGeom>
            <a:solidFill>
              <a:srgbClr val="CC99FF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13</a:t>
              </a:r>
            </a:p>
          </p:txBody>
        </p:sp>
        <p:cxnSp>
          <p:nvCxnSpPr>
            <p:cNvPr id="87079" name="AutoShape 39"/>
            <p:cNvCxnSpPr>
              <a:cxnSpLocks noChangeShapeType="1"/>
              <a:stCxn id="87077" idx="6"/>
              <a:endCxn id="87078" idx="2"/>
            </p:cNvCxnSpPr>
            <p:nvPr/>
          </p:nvCxnSpPr>
          <p:spPr bwMode="auto">
            <a:xfrm>
              <a:off x="2400" y="3408"/>
              <a:ext cx="24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7080" name="Text Box 40"/>
            <p:cNvSpPr txBox="1">
              <a:spLocks noChangeArrowheads="1"/>
            </p:cNvSpPr>
            <p:nvPr/>
          </p:nvSpPr>
          <p:spPr bwMode="auto">
            <a:xfrm>
              <a:off x="2400" y="3120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Comic Sans MS" charset="0"/>
                </a:rPr>
                <a:t>0</a:t>
              </a:r>
            </a:p>
          </p:txBody>
        </p:sp>
        <p:cxnSp>
          <p:nvCxnSpPr>
            <p:cNvPr id="87081" name="AutoShape 41"/>
            <p:cNvCxnSpPr>
              <a:cxnSpLocks noChangeShapeType="1"/>
              <a:stCxn id="87082" idx="5"/>
              <a:endCxn id="87077" idx="2"/>
            </p:cNvCxnSpPr>
            <p:nvPr/>
          </p:nvCxnSpPr>
          <p:spPr bwMode="auto">
            <a:xfrm>
              <a:off x="616" y="2737"/>
              <a:ext cx="1400" cy="6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7082" name="AutoShape 42"/>
            <p:cNvSpPr>
              <a:spLocks noChangeArrowheads="1"/>
            </p:cNvSpPr>
            <p:nvPr/>
          </p:nvSpPr>
          <p:spPr bwMode="auto">
            <a:xfrm>
              <a:off x="288" y="2400"/>
              <a:ext cx="384" cy="384"/>
            </a:xfrm>
            <a:prstGeom prst="flowChartConnector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1</a:t>
              </a:r>
            </a:p>
          </p:txBody>
        </p:sp>
        <p:cxnSp>
          <p:nvCxnSpPr>
            <p:cNvPr id="87084" name="AutoShape 44"/>
            <p:cNvCxnSpPr>
              <a:cxnSpLocks noChangeShapeType="1"/>
              <a:stCxn id="87082" idx="7"/>
              <a:endCxn id="87067" idx="3"/>
            </p:cNvCxnSpPr>
            <p:nvPr/>
          </p:nvCxnSpPr>
          <p:spPr bwMode="auto">
            <a:xfrm flipV="1">
              <a:off x="616" y="2248"/>
              <a:ext cx="160" cy="19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7085" name="AutoShape 45"/>
            <p:cNvSpPr>
              <a:spLocks noChangeArrowheads="1"/>
            </p:cNvSpPr>
            <p:nvPr/>
          </p:nvSpPr>
          <p:spPr bwMode="auto">
            <a:xfrm>
              <a:off x="4992" y="3216"/>
              <a:ext cx="384" cy="384"/>
            </a:xfrm>
            <a:prstGeom prst="flowChartConnector">
              <a:avLst/>
            </a:prstGeom>
            <a:solidFill>
              <a:srgbClr val="CC99FF"/>
            </a:solidFill>
            <a:ln w="73025" cmpd="dbl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dirty="0">
                  <a:latin typeface="Arial" charset="0"/>
                </a:rPr>
                <a:t>14</a:t>
              </a:r>
            </a:p>
          </p:txBody>
        </p:sp>
        <p:cxnSp>
          <p:nvCxnSpPr>
            <p:cNvPr id="87086" name="AutoShape 46"/>
            <p:cNvCxnSpPr>
              <a:cxnSpLocks noChangeShapeType="1"/>
              <a:stCxn id="87078" idx="6"/>
              <a:endCxn id="87085" idx="2"/>
            </p:cNvCxnSpPr>
            <p:nvPr/>
          </p:nvCxnSpPr>
          <p:spPr bwMode="auto">
            <a:xfrm>
              <a:off x="3024" y="3408"/>
              <a:ext cx="194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7087" name="Text Box 47"/>
            <p:cNvSpPr txBox="1">
              <a:spLocks noChangeArrowheads="1"/>
            </p:cNvSpPr>
            <p:nvPr/>
          </p:nvSpPr>
          <p:spPr bwMode="auto">
            <a:xfrm>
              <a:off x="3888" y="3072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cxnSp>
          <p:nvCxnSpPr>
            <p:cNvPr id="87088" name="AutoShape 48"/>
            <p:cNvCxnSpPr>
              <a:cxnSpLocks noChangeShapeType="1"/>
              <a:stCxn id="87072" idx="4"/>
              <a:endCxn id="87085" idx="0"/>
            </p:cNvCxnSpPr>
            <p:nvPr/>
          </p:nvCxnSpPr>
          <p:spPr bwMode="auto">
            <a:xfrm>
              <a:off x="5184" y="2304"/>
              <a:ext cx="0" cy="8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7089" name="Text Box 49"/>
            <p:cNvSpPr txBox="1">
              <a:spLocks noChangeArrowheads="1"/>
            </p:cNvSpPr>
            <p:nvPr/>
          </p:nvSpPr>
          <p:spPr bwMode="auto">
            <a:xfrm>
              <a:off x="5232" y="2592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sp>
          <p:nvSpPr>
            <p:cNvPr id="87090" name="Text Box 50"/>
            <p:cNvSpPr txBox="1">
              <a:spLocks noChangeArrowheads="1"/>
            </p:cNvSpPr>
            <p:nvPr/>
          </p:nvSpPr>
          <p:spPr bwMode="auto">
            <a:xfrm>
              <a:off x="1056" y="3024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sp>
          <p:nvSpPr>
            <p:cNvPr id="87091" name="Text Box 51"/>
            <p:cNvSpPr txBox="1">
              <a:spLocks noChangeArrowheads="1"/>
            </p:cNvSpPr>
            <p:nvPr/>
          </p:nvSpPr>
          <p:spPr bwMode="auto">
            <a:xfrm>
              <a:off x="480" y="2064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sp>
          <p:nvSpPr>
            <p:cNvPr id="87092" name="Text Box 52"/>
            <p:cNvSpPr txBox="1">
              <a:spLocks noChangeArrowheads="1"/>
            </p:cNvSpPr>
            <p:nvPr/>
          </p:nvSpPr>
          <p:spPr bwMode="auto">
            <a:xfrm>
              <a:off x="2304" y="1008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>
                <a:latin typeface="Comic Sans MS" charset="0"/>
              </a:endParaRPr>
            </a:p>
          </p:txBody>
        </p:sp>
      </p:grpSp>
      <p:sp>
        <p:nvSpPr>
          <p:cNvPr id="54" name="Oval 4"/>
          <p:cNvSpPr>
            <a:spLocks noChangeArrowheads="1"/>
          </p:cNvSpPr>
          <p:nvPr/>
        </p:nvSpPr>
        <p:spPr bwMode="auto">
          <a:xfrm>
            <a:off x="251520" y="116632"/>
            <a:ext cx="1316755" cy="131675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r>
              <a:rPr lang="en-US" dirty="0">
                <a:latin typeface="Arial" charset="0"/>
              </a:rPr>
              <a:t>[1, 2, 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3, 4, 6, 9, 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12]</a:t>
            </a:r>
          </a:p>
        </p:txBody>
      </p:sp>
      <p:cxnSp>
        <p:nvCxnSpPr>
          <p:cNvPr id="56" name="AutoShape 46"/>
          <p:cNvCxnSpPr>
            <a:cxnSpLocks noChangeShapeType="1"/>
            <a:stCxn id="54" idx="6"/>
            <a:endCxn id="67" idx="2"/>
          </p:cNvCxnSpPr>
          <p:nvPr/>
        </p:nvCxnSpPr>
        <p:spPr bwMode="auto">
          <a:xfrm>
            <a:off x="1568275" y="775010"/>
            <a:ext cx="551535" cy="927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9" name="Text Box 34"/>
          <p:cNvSpPr txBox="1">
            <a:spLocks noChangeArrowheads="1"/>
          </p:cNvSpPr>
          <p:nvPr/>
        </p:nvSpPr>
        <p:spPr bwMode="auto">
          <a:xfrm>
            <a:off x="1681832" y="404664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dirty="0">
                <a:latin typeface="Comic Sans MS" charset="0"/>
              </a:rPr>
              <a:t>0</a:t>
            </a:r>
          </a:p>
        </p:txBody>
      </p:sp>
      <p:sp>
        <p:nvSpPr>
          <p:cNvPr id="60" name="AutoShape 24"/>
          <p:cNvSpPr>
            <a:spLocks noChangeArrowheads="1"/>
          </p:cNvSpPr>
          <p:nvPr/>
        </p:nvSpPr>
        <p:spPr bwMode="auto">
          <a:xfrm>
            <a:off x="3027991" y="3025528"/>
            <a:ext cx="795353" cy="793348"/>
          </a:xfrm>
          <a:prstGeom prst="flowChartConnector">
            <a:avLst/>
          </a:prstGeom>
          <a:noFill/>
          <a:ln w="28575">
            <a:solidFill>
              <a:srgbClr val="CC99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endParaRPr lang="en-US" dirty="0">
              <a:latin typeface="Times New Roman" charset="0"/>
            </a:endParaRPr>
          </a:p>
        </p:txBody>
      </p:sp>
      <p:sp>
        <p:nvSpPr>
          <p:cNvPr id="62" name="AutoShape 24"/>
          <p:cNvSpPr>
            <a:spLocks noChangeArrowheads="1"/>
          </p:cNvSpPr>
          <p:nvPr/>
        </p:nvSpPr>
        <p:spPr bwMode="auto">
          <a:xfrm>
            <a:off x="5864879" y="3571756"/>
            <a:ext cx="795353" cy="793348"/>
          </a:xfrm>
          <a:prstGeom prst="flowChartConnector">
            <a:avLst/>
          </a:prstGeom>
          <a:noFill/>
          <a:ln w="28575">
            <a:solidFill>
              <a:srgbClr val="CC99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endParaRPr lang="en-US" dirty="0">
              <a:latin typeface="Times New Roman" charset="0"/>
            </a:endParaRPr>
          </a:p>
        </p:txBody>
      </p:sp>
      <p:sp>
        <p:nvSpPr>
          <p:cNvPr id="63" name="AutoShape 24"/>
          <p:cNvSpPr>
            <a:spLocks noChangeArrowheads="1"/>
          </p:cNvSpPr>
          <p:nvPr/>
        </p:nvSpPr>
        <p:spPr bwMode="auto">
          <a:xfrm>
            <a:off x="3031256" y="4090100"/>
            <a:ext cx="795353" cy="793348"/>
          </a:xfrm>
          <a:prstGeom prst="flowChartConnector">
            <a:avLst/>
          </a:prstGeom>
          <a:noFill/>
          <a:ln w="28575">
            <a:solidFill>
              <a:srgbClr val="CC99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endParaRPr lang="en-US" dirty="0">
              <a:latin typeface="Times New Roman" charset="0"/>
            </a:endParaRPr>
          </a:p>
        </p:txBody>
      </p:sp>
      <p:sp>
        <p:nvSpPr>
          <p:cNvPr id="64" name="AutoShape 24"/>
          <p:cNvSpPr>
            <a:spLocks noChangeArrowheads="1"/>
          </p:cNvSpPr>
          <p:nvPr/>
        </p:nvSpPr>
        <p:spPr bwMode="auto">
          <a:xfrm>
            <a:off x="2037432" y="3558160"/>
            <a:ext cx="795353" cy="793348"/>
          </a:xfrm>
          <a:prstGeom prst="flowChartConnector">
            <a:avLst/>
          </a:prstGeom>
          <a:noFill/>
          <a:ln w="28575">
            <a:solidFill>
              <a:srgbClr val="CC99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endParaRPr lang="en-US" dirty="0">
              <a:latin typeface="Times New Roman" charset="0"/>
            </a:endParaRPr>
          </a:p>
        </p:txBody>
      </p:sp>
      <p:sp>
        <p:nvSpPr>
          <p:cNvPr id="67" name="AutoShape 45"/>
          <p:cNvSpPr>
            <a:spLocks noChangeArrowheads="1"/>
          </p:cNvSpPr>
          <p:nvPr/>
        </p:nvSpPr>
        <p:spPr bwMode="auto">
          <a:xfrm>
            <a:off x="2119810" y="65584"/>
            <a:ext cx="1437407" cy="1437407"/>
          </a:xfrm>
          <a:prstGeom prst="flowChartConnector">
            <a:avLst/>
          </a:prstGeom>
          <a:solidFill>
            <a:srgbClr val="CC99FF"/>
          </a:solidFill>
          <a:ln w="73025" cmpd="dbl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r>
              <a:rPr lang="en-US" dirty="0" smtClean="0">
                <a:latin typeface="Arial" charset="0"/>
              </a:rPr>
              <a:t>[3,4,5,6,</a:t>
            </a:r>
          </a:p>
          <a:p>
            <a:pPr algn="ctr" eaLnBrk="1" hangingPunct="1"/>
            <a:r>
              <a:rPr lang="en-US" dirty="0" smtClean="0">
                <a:latin typeface="Arial" charset="0"/>
              </a:rPr>
              <a:t>8,9,10,</a:t>
            </a:r>
          </a:p>
          <a:p>
            <a:pPr algn="ctr" eaLnBrk="1" hangingPunct="1"/>
            <a:r>
              <a:rPr lang="en-US" dirty="0" smtClean="0">
                <a:latin typeface="Arial" charset="0"/>
              </a:rPr>
              <a:t>13,14]</a:t>
            </a:r>
            <a:endParaRPr lang="en-US" dirty="0">
              <a:latin typeface="Arial" charset="0"/>
            </a:endParaRPr>
          </a:p>
        </p:txBody>
      </p:sp>
      <p:sp>
        <p:nvSpPr>
          <p:cNvPr id="66" name="AutoShape 24"/>
          <p:cNvSpPr>
            <a:spLocks noChangeArrowheads="1"/>
          </p:cNvSpPr>
          <p:nvPr/>
        </p:nvSpPr>
        <p:spPr bwMode="auto">
          <a:xfrm>
            <a:off x="1964943" y="3474859"/>
            <a:ext cx="962377" cy="959951"/>
          </a:xfrm>
          <a:prstGeom prst="flowChartConnector">
            <a:avLst/>
          </a:prstGeom>
          <a:noFill/>
          <a:ln w="28575">
            <a:solidFill>
              <a:srgbClr val="92D05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endParaRPr lang="en-US" dirty="0">
              <a:latin typeface="Times New Roman" charset="0"/>
            </a:endParaRPr>
          </a:p>
        </p:txBody>
      </p:sp>
      <p:sp>
        <p:nvSpPr>
          <p:cNvPr id="68" name="AutoShape 24"/>
          <p:cNvSpPr>
            <a:spLocks noChangeArrowheads="1"/>
          </p:cNvSpPr>
          <p:nvPr/>
        </p:nvSpPr>
        <p:spPr bwMode="auto">
          <a:xfrm>
            <a:off x="4944711" y="3555733"/>
            <a:ext cx="795353" cy="793348"/>
          </a:xfrm>
          <a:prstGeom prst="flowChartConnector">
            <a:avLst/>
          </a:prstGeom>
          <a:noFill/>
          <a:ln w="28575">
            <a:solidFill>
              <a:srgbClr val="92D05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endParaRPr lang="en-US" dirty="0">
              <a:latin typeface="Times New Roman" charset="0"/>
            </a:endParaRPr>
          </a:p>
        </p:txBody>
      </p:sp>
      <p:sp>
        <p:nvSpPr>
          <p:cNvPr id="70" name="AutoShape 24"/>
          <p:cNvSpPr>
            <a:spLocks noChangeArrowheads="1"/>
          </p:cNvSpPr>
          <p:nvPr/>
        </p:nvSpPr>
        <p:spPr bwMode="auto">
          <a:xfrm>
            <a:off x="2960983" y="2939232"/>
            <a:ext cx="962377" cy="959951"/>
          </a:xfrm>
          <a:prstGeom prst="flowChartConnector">
            <a:avLst/>
          </a:prstGeom>
          <a:noFill/>
          <a:ln w="28575">
            <a:solidFill>
              <a:srgbClr val="92D05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endParaRPr lang="en-US" dirty="0">
              <a:latin typeface="Times New Roman" charset="0"/>
            </a:endParaRPr>
          </a:p>
        </p:txBody>
      </p:sp>
      <p:sp>
        <p:nvSpPr>
          <p:cNvPr id="71" name="AutoShape 24"/>
          <p:cNvSpPr>
            <a:spLocks noChangeArrowheads="1"/>
          </p:cNvSpPr>
          <p:nvPr/>
        </p:nvSpPr>
        <p:spPr bwMode="auto">
          <a:xfrm>
            <a:off x="2944960" y="3994937"/>
            <a:ext cx="962377" cy="959951"/>
          </a:xfrm>
          <a:prstGeom prst="flowChartConnector">
            <a:avLst/>
          </a:prstGeom>
          <a:noFill/>
          <a:ln w="28575">
            <a:solidFill>
              <a:srgbClr val="92D05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endParaRPr lang="en-US" dirty="0">
              <a:latin typeface="Times New Roman" charset="0"/>
            </a:endParaRPr>
          </a:p>
        </p:txBody>
      </p:sp>
      <p:sp>
        <p:nvSpPr>
          <p:cNvPr id="72" name="AutoShape 24"/>
          <p:cNvSpPr>
            <a:spLocks noChangeArrowheads="1"/>
          </p:cNvSpPr>
          <p:nvPr/>
        </p:nvSpPr>
        <p:spPr bwMode="auto">
          <a:xfrm>
            <a:off x="5770431" y="3501008"/>
            <a:ext cx="962377" cy="959951"/>
          </a:xfrm>
          <a:prstGeom prst="flowChartConnector">
            <a:avLst/>
          </a:prstGeom>
          <a:noFill/>
          <a:ln w="28575">
            <a:solidFill>
              <a:srgbClr val="92D05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endParaRPr lang="en-US" dirty="0">
              <a:latin typeface="Times New Roman" charset="0"/>
            </a:endParaRPr>
          </a:p>
        </p:txBody>
      </p:sp>
      <p:sp>
        <p:nvSpPr>
          <p:cNvPr id="73" name="Oval 4"/>
          <p:cNvSpPr>
            <a:spLocks noChangeArrowheads="1"/>
          </p:cNvSpPr>
          <p:nvPr/>
        </p:nvSpPr>
        <p:spPr bwMode="auto">
          <a:xfrm>
            <a:off x="1527053" y="1412776"/>
            <a:ext cx="1316755" cy="1316755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r>
              <a:rPr lang="en-US" dirty="0" smtClean="0">
                <a:latin typeface="Arial" charset="0"/>
              </a:rPr>
              <a:t>[3,4,6,</a:t>
            </a:r>
          </a:p>
          <a:p>
            <a:pPr algn="ctr" eaLnBrk="1" hangingPunct="1"/>
            <a:r>
              <a:rPr lang="en-US" dirty="0" smtClean="0">
                <a:latin typeface="Arial" charset="0"/>
              </a:rPr>
              <a:t>7,8,9]</a:t>
            </a:r>
            <a:endParaRPr lang="en-US" dirty="0">
              <a:latin typeface="Arial" charset="0"/>
            </a:endParaRPr>
          </a:p>
        </p:txBody>
      </p:sp>
      <p:sp>
        <p:nvSpPr>
          <p:cNvPr id="74" name="Text Box 34"/>
          <p:cNvSpPr txBox="1">
            <a:spLocks noChangeArrowheads="1"/>
          </p:cNvSpPr>
          <p:nvPr/>
        </p:nvSpPr>
        <p:spPr bwMode="auto">
          <a:xfrm>
            <a:off x="1225140" y="1340768"/>
            <a:ext cx="3225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dirty="0">
                <a:latin typeface="Comic Sans MS" charset="0"/>
              </a:rPr>
              <a:t>1</a:t>
            </a:r>
          </a:p>
        </p:txBody>
      </p:sp>
      <p:cxnSp>
        <p:nvCxnSpPr>
          <p:cNvPr id="75" name="AutoShape 46"/>
          <p:cNvCxnSpPr>
            <a:cxnSpLocks noChangeShapeType="1"/>
            <a:stCxn id="54" idx="5"/>
            <a:endCxn id="73" idx="1"/>
          </p:cNvCxnSpPr>
          <p:nvPr/>
        </p:nvCxnSpPr>
        <p:spPr bwMode="auto">
          <a:xfrm>
            <a:off x="1375441" y="1240553"/>
            <a:ext cx="344446" cy="36505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76" name="Rectangle 2"/>
          <p:cNvSpPr txBox="1">
            <a:spLocks noChangeArrowheads="1"/>
          </p:cNvSpPr>
          <p:nvPr/>
        </p:nvSpPr>
        <p:spPr bwMode="auto">
          <a:xfrm>
            <a:off x="4355976" y="260648"/>
            <a:ext cx="4822304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ndara"/>
                <a:ea typeface="+mj-ea"/>
                <a:cs typeface="Candara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charset="0"/>
              </a:defRPr>
            </a:lvl9pPr>
          </a:lstStyle>
          <a:p>
            <a:pPr eaLnBrk="1" hangingPunct="1"/>
            <a:r>
              <a:rPr lang="en-US" sz="3200" kern="0" dirty="0" err="1" smtClean="0">
                <a:sym typeface="Symbol" charset="2"/>
              </a:rPr>
              <a:t>DFAedge</a:t>
            </a:r>
            <a:r>
              <a:rPr lang="en-US" sz="3200" kern="0" dirty="0" smtClean="0">
                <a:sym typeface="Symbol" charset="2"/>
              </a:rPr>
              <a:t>(</a:t>
            </a:r>
            <a:r>
              <a:rPr lang="en-US" sz="3200" i="1" kern="0" dirty="0" smtClean="0">
                <a:sym typeface="Symbol" charset="2"/>
              </a:rPr>
              <a:t>-closure</a:t>
            </a:r>
            <a:r>
              <a:rPr lang="en-US" sz="3200" kern="0" dirty="0" smtClean="0">
                <a:sym typeface="Symbol" charset="2"/>
              </a:rPr>
              <a:t>(q</a:t>
            </a:r>
            <a:r>
              <a:rPr lang="en-US" sz="3200" kern="0" baseline="-25000" dirty="0" smtClean="0">
                <a:sym typeface="Symbol" charset="2"/>
              </a:rPr>
              <a:t>0</a:t>
            </a:r>
            <a:r>
              <a:rPr lang="en-US" sz="3200" kern="0" dirty="0" smtClean="0">
                <a:sym typeface="Symbol" charset="2"/>
              </a:rPr>
              <a:t>), 1)</a:t>
            </a:r>
            <a:endParaRPr lang="en-US" sz="3200" kern="0" dirty="0"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82315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8" grpId="0" animBg="1"/>
      <p:bldP spid="70" grpId="0" animBg="1"/>
      <p:bldP spid="71" grpId="0" animBg="1"/>
      <p:bldP spid="72" grpId="0" animBg="1"/>
      <p:bldP spid="73" grpId="0" animBg="1"/>
      <p:bldP spid="7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9D24E-9C5F-7546-A57C-BE945659E655}" type="datetime1">
              <a:rPr lang="en-US"/>
              <a:pPr/>
              <a:t>16-06-14</a:t>
            </a:fld>
            <a:endParaRPr lang="en-US"/>
          </a:p>
        </p:txBody>
      </p:sp>
      <p:sp>
        <p:nvSpPr>
          <p:cNvPr id="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0150E-CB0E-7C43-9E00-A03EA66A961A}" type="slidenum">
              <a:rPr lang="en-US"/>
              <a:pPr/>
              <a:t>15</a:t>
            </a:fld>
            <a:endParaRPr lang="en-US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4232" y="1781944"/>
            <a:ext cx="4822304" cy="1143000"/>
          </a:xfrm>
        </p:spPr>
        <p:txBody>
          <a:bodyPr/>
          <a:lstStyle/>
          <a:p>
            <a:r>
              <a:rPr lang="en-US" sz="2800" dirty="0" err="1" smtClean="0">
                <a:sym typeface="Symbol" charset="2"/>
              </a:rPr>
              <a:t>DFAedge</a:t>
            </a:r>
            <a:r>
              <a:rPr lang="en-US" sz="2800" dirty="0" smtClean="0">
                <a:sym typeface="Symbol" charset="2"/>
              </a:rPr>
              <a:t>([3,4,5,6…,14], 0)</a:t>
            </a:r>
            <a:endParaRPr lang="en-US" sz="2800" dirty="0">
              <a:sym typeface="Symbol" charset="2"/>
            </a:endParaRPr>
          </a:p>
        </p:txBody>
      </p:sp>
      <p:grpSp>
        <p:nvGrpSpPr>
          <p:cNvPr id="87093" name="Group 53"/>
          <p:cNvGrpSpPr>
            <a:grpSpLocks/>
          </p:cNvGrpSpPr>
          <p:nvPr/>
        </p:nvGrpSpPr>
        <p:grpSpPr bwMode="auto">
          <a:xfrm>
            <a:off x="457200" y="2194520"/>
            <a:ext cx="8166100" cy="4114800"/>
            <a:chOff x="288" y="1008"/>
            <a:chExt cx="5144" cy="2592"/>
          </a:xfrm>
        </p:grpSpPr>
        <p:sp>
          <p:nvSpPr>
            <p:cNvPr id="87044" name="AutoShape 4"/>
            <p:cNvSpPr>
              <a:spLocks noChangeArrowheads="1"/>
            </p:cNvSpPr>
            <p:nvPr/>
          </p:nvSpPr>
          <p:spPr bwMode="auto">
            <a:xfrm>
              <a:off x="1968" y="1584"/>
              <a:ext cx="384" cy="384"/>
            </a:xfrm>
            <a:prstGeom prst="flowChartConnector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4</a:t>
              </a:r>
            </a:p>
          </p:txBody>
        </p:sp>
        <p:sp>
          <p:nvSpPr>
            <p:cNvPr id="87045" name="AutoShape 5"/>
            <p:cNvSpPr>
              <a:spLocks noChangeArrowheads="1"/>
            </p:cNvSpPr>
            <p:nvPr/>
          </p:nvSpPr>
          <p:spPr bwMode="auto">
            <a:xfrm>
              <a:off x="2592" y="1584"/>
              <a:ext cx="384" cy="384"/>
            </a:xfrm>
            <a:prstGeom prst="flowChartConnector">
              <a:avLst/>
            </a:prstGeom>
            <a:solidFill>
              <a:srgbClr val="CC99FF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5</a:t>
              </a:r>
            </a:p>
          </p:txBody>
        </p:sp>
        <p:cxnSp>
          <p:nvCxnSpPr>
            <p:cNvPr id="87046" name="AutoShape 6"/>
            <p:cNvCxnSpPr>
              <a:cxnSpLocks noChangeShapeType="1"/>
              <a:stCxn id="87044" idx="6"/>
              <a:endCxn id="87045" idx="2"/>
            </p:cNvCxnSpPr>
            <p:nvPr/>
          </p:nvCxnSpPr>
          <p:spPr bwMode="auto">
            <a:xfrm>
              <a:off x="2352" y="1776"/>
              <a:ext cx="24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7047" name="Text Box 7"/>
            <p:cNvSpPr txBox="1">
              <a:spLocks noChangeArrowheads="1"/>
            </p:cNvSpPr>
            <p:nvPr/>
          </p:nvSpPr>
          <p:spPr bwMode="auto">
            <a:xfrm>
              <a:off x="2352" y="1488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Comic Sans MS" charset="0"/>
                </a:rPr>
                <a:t>0</a:t>
              </a:r>
            </a:p>
          </p:txBody>
        </p:sp>
        <p:cxnSp>
          <p:nvCxnSpPr>
            <p:cNvPr id="87048" name="AutoShape 8"/>
            <p:cNvCxnSpPr>
              <a:cxnSpLocks noChangeShapeType="1"/>
              <a:stCxn id="87054" idx="7"/>
              <a:endCxn id="87044" idx="2"/>
            </p:cNvCxnSpPr>
            <p:nvPr/>
          </p:nvCxnSpPr>
          <p:spPr bwMode="auto">
            <a:xfrm flipV="1">
              <a:off x="1672" y="1776"/>
              <a:ext cx="296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7049" name="AutoShape 9"/>
            <p:cNvSpPr>
              <a:spLocks noChangeArrowheads="1"/>
            </p:cNvSpPr>
            <p:nvPr/>
          </p:nvSpPr>
          <p:spPr bwMode="auto">
            <a:xfrm>
              <a:off x="1968" y="2256"/>
              <a:ext cx="384" cy="384"/>
            </a:xfrm>
            <a:prstGeom prst="flowChartConnector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6</a:t>
              </a:r>
            </a:p>
          </p:txBody>
        </p:sp>
        <p:sp>
          <p:nvSpPr>
            <p:cNvPr id="87050" name="AutoShape 10"/>
            <p:cNvSpPr>
              <a:spLocks noChangeArrowheads="1"/>
            </p:cNvSpPr>
            <p:nvPr/>
          </p:nvSpPr>
          <p:spPr bwMode="auto">
            <a:xfrm>
              <a:off x="2592" y="2256"/>
              <a:ext cx="384" cy="384"/>
            </a:xfrm>
            <a:prstGeom prst="flowChartConnector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dirty="0">
                  <a:latin typeface="Arial" charset="0"/>
                </a:rPr>
                <a:t>7</a:t>
              </a:r>
            </a:p>
          </p:txBody>
        </p:sp>
        <p:cxnSp>
          <p:nvCxnSpPr>
            <p:cNvPr id="87051" name="AutoShape 11"/>
            <p:cNvCxnSpPr>
              <a:cxnSpLocks noChangeShapeType="1"/>
              <a:stCxn id="87049" idx="6"/>
              <a:endCxn id="87050" idx="2"/>
            </p:cNvCxnSpPr>
            <p:nvPr/>
          </p:nvCxnSpPr>
          <p:spPr bwMode="auto">
            <a:xfrm>
              <a:off x="2352" y="2448"/>
              <a:ext cx="24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7052" name="Text Box 12"/>
            <p:cNvSpPr txBox="1">
              <a:spLocks noChangeArrowheads="1"/>
            </p:cNvSpPr>
            <p:nvPr/>
          </p:nvSpPr>
          <p:spPr bwMode="auto">
            <a:xfrm>
              <a:off x="2367" y="2160"/>
              <a:ext cx="2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Comic Sans MS" charset="0"/>
                </a:rPr>
                <a:t>1</a:t>
              </a:r>
            </a:p>
          </p:txBody>
        </p:sp>
        <p:cxnSp>
          <p:nvCxnSpPr>
            <p:cNvPr id="87053" name="AutoShape 13"/>
            <p:cNvCxnSpPr>
              <a:cxnSpLocks noChangeShapeType="1"/>
              <a:stCxn id="87054" idx="5"/>
              <a:endCxn id="87049" idx="2"/>
            </p:cNvCxnSpPr>
            <p:nvPr/>
          </p:nvCxnSpPr>
          <p:spPr bwMode="auto">
            <a:xfrm>
              <a:off x="1672" y="2248"/>
              <a:ext cx="296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7054" name="AutoShape 14"/>
            <p:cNvSpPr>
              <a:spLocks noChangeArrowheads="1"/>
            </p:cNvSpPr>
            <p:nvPr/>
          </p:nvSpPr>
          <p:spPr bwMode="auto">
            <a:xfrm>
              <a:off x="1344" y="1920"/>
              <a:ext cx="384" cy="384"/>
            </a:xfrm>
            <a:prstGeom prst="flowChartConnector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3</a:t>
              </a:r>
            </a:p>
          </p:txBody>
        </p:sp>
        <p:sp>
          <p:nvSpPr>
            <p:cNvPr id="87055" name="AutoShape 15"/>
            <p:cNvSpPr>
              <a:spLocks noChangeArrowheads="1"/>
            </p:cNvSpPr>
            <p:nvPr/>
          </p:nvSpPr>
          <p:spPr bwMode="auto">
            <a:xfrm>
              <a:off x="3168" y="1920"/>
              <a:ext cx="384" cy="384"/>
            </a:xfrm>
            <a:prstGeom prst="flowChartConnector">
              <a:avLst/>
            </a:prstGeom>
            <a:solidFill>
              <a:srgbClr val="CC99FF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8</a:t>
              </a:r>
            </a:p>
          </p:txBody>
        </p:sp>
        <p:cxnSp>
          <p:nvCxnSpPr>
            <p:cNvPr id="87056" name="AutoShape 16"/>
            <p:cNvCxnSpPr>
              <a:cxnSpLocks noChangeShapeType="1"/>
              <a:stCxn id="87067" idx="6"/>
              <a:endCxn id="87054" idx="2"/>
            </p:cNvCxnSpPr>
            <p:nvPr/>
          </p:nvCxnSpPr>
          <p:spPr bwMode="auto">
            <a:xfrm>
              <a:off x="1104" y="2112"/>
              <a:ext cx="24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87057" name="AutoShape 17"/>
            <p:cNvCxnSpPr>
              <a:cxnSpLocks noChangeShapeType="1"/>
              <a:stCxn id="87045" idx="6"/>
              <a:endCxn id="87055" idx="1"/>
            </p:cNvCxnSpPr>
            <p:nvPr/>
          </p:nvCxnSpPr>
          <p:spPr bwMode="auto">
            <a:xfrm>
              <a:off x="2976" y="1776"/>
              <a:ext cx="248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87058" name="AutoShape 18"/>
            <p:cNvCxnSpPr>
              <a:cxnSpLocks noChangeShapeType="1"/>
              <a:stCxn id="87050" idx="6"/>
              <a:endCxn id="87055" idx="3"/>
            </p:cNvCxnSpPr>
            <p:nvPr/>
          </p:nvCxnSpPr>
          <p:spPr bwMode="auto">
            <a:xfrm flipV="1">
              <a:off x="2976" y="2248"/>
              <a:ext cx="248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7059" name="Text Box 19"/>
            <p:cNvSpPr txBox="1">
              <a:spLocks noChangeArrowheads="1"/>
            </p:cNvSpPr>
            <p:nvPr/>
          </p:nvSpPr>
          <p:spPr bwMode="auto">
            <a:xfrm>
              <a:off x="1632" y="1584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sp>
          <p:nvSpPr>
            <p:cNvPr id="87060" name="Text Box 20"/>
            <p:cNvSpPr txBox="1">
              <a:spLocks noChangeArrowheads="1"/>
            </p:cNvSpPr>
            <p:nvPr/>
          </p:nvSpPr>
          <p:spPr bwMode="auto">
            <a:xfrm>
              <a:off x="1584" y="2352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sp>
          <p:nvSpPr>
            <p:cNvPr id="87061" name="Text Box 21"/>
            <p:cNvSpPr txBox="1">
              <a:spLocks noChangeArrowheads="1"/>
            </p:cNvSpPr>
            <p:nvPr/>
          </p:nvSpPr>
          <p:spPr bwMode="auto">
            <a:xfrm>
              <a:off x="3072" y="1536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sp>
          <p:nvSpPr>
            <p:cNvPr id="87062" name="Text Box 22"/>
            <p:cNvSpPr txBox="1">
              <a:spLocks noChangeArrowheads="1"/>
            </p:cNvSpPr>
            <p:nvPr/>
          </p:nvSpPr>
          <p:spPr bwMode="auto">
            <a:xfrm>
              <a:off x="3072" y="2400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sp>
          <p:nvSpPr>
            <p:cNvPr id="87063" name="AutoShape 23"/>
            <p:cNvSpPr>
              <a:spLocks noChangeArrowheads="1"/>
            </p:cNvSpPr>
            <p:nvPr/>
          </p:nvSpPr>
          <p:spPr bwMode="auto">
            <a:xfrm>
              <a:off x="3744" y="1920"/>
              <a:ext cx="384" cy="384"/>
            </a:xfrm>
            <a:prstGeom prst="flowChartConnector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9</a:t>
              </a:r>
            </a:p>
          </p:txBody>
        </p:sp>
        <p:cxnSp>
          <p:nvCxnSpPr>
            <p:cNvPr id="87064" name="AutoShape 24"/>
            <p:cNvCxnSpPr>
              <a:cxnSpLocks noChangeShapeType="1"/>
              <a:stCxn id="87055" idx="6"/>
              <a:endCxn id="87063" idx="2"/>
            </p:cNvCxnSpPr>
            <p:nvPr/>
          </p:nvCxnSpPr>
          <p:spPr bwMode="auto">
            <a:xfrm>
              <a:off x="3552" y="2112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7065" name="Text Box 25"/>
            <p:cNvSpPr txBox="1">
              <a:spLocks noChangeArrowheads="1"/>
            </p:cNvSpPr>
            <p:nvPr/>
          </p:nvSpPr>
          <p:spPr bwMode="auto">
            <a:xfrm>
              <a:off x="3552" y="1824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cxnSp>
          <p:nvCxnSpPr>
            <p:cNvPr id="87066" name="AutoShape 26"/>
            <p:cNvCxnSpPr>
              <a:cxnSpLocks noChangeShapeType="1"/>
              <a:stCxn id="87055" idx="0"/>
              <a:endCxn id="87054" idx="0"/>
            </p:cNvCxnSpPr>
            <p:nvPr/>
          </p:nvCxnSpPr>
          <p:spPr bwMode="auto">
            <a:xfrm rot="16200000" flipH="1" flipV="1">
              <a:off x="2447" y="1009"/>
              <a:ext cx="1" cy="1824"/>
            </a:xfrm>
            <a:prstGeom prst="curvedConnector3">
              <a:avLst>
                <a:gd name="adj1" fmla="val -6280000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7067" name="AutoShape 27"/>
            <p:cNvSpPr>
              <a:spLocks noChangeArrowheads="1"/>
            </p:cNvSpPr>
            <p:nvPr/>
          </p:nvSpPr>
          <p:spPr bwMode="auto">
            <a:xfrm>
              <a:off x="720" y="1920"/>
              <a:ext cx="384" cy="384"/>
            </a:xfrm>
            <a:prstGeom prst="flowChartConnector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2</a:t>
              </a:r>
            </a:p>
          </p:txBody>
        </p:sp>
        <p:sp>
          <p:nvSpPr>
            <p:cNvPr id="87068" name="Text Box 28"/>
            <p:cNvSpPr txBox="1">
              <a:spLocks noChangeArrowheads="1"/>
            </p:cNvSpPr>
            <p:nvPr/>
          </p:nvSpPr>
          <p:spPr bwMode="auto">
            <a:xfrm>
              <a:off x="1104" y="1824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cxnSp>
          <p:nvCxnSpPr>
            <p:cNvPr id="87069" name="AutoShape 29"/>
            <p:cNvCxnSpPr>
              <a:cxnSpLocks noChangeShapeType="1"/>
              <a:stCxn id="87067" idx="4"/>
              <a:endCxn id="87063" idx="4"/>
            </p:cNvCxnSpPr>
            <p:nvPr/>
          </p:nvCxnSpPr>
          <p:spPr bwMode="auto">
            <a:xfrm rot="16200000" flipH="1">
              <a:off x="2423" y="793"/>
              <a:ext cx="1" cy="3024"/>
            </a:xfrm>
            <a:prstGeom prst="curvedConnector3">
              <a:avLst>
                <a:gd name="adj1" fmla="val 5399999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7070" name="Text Box 30"/>
            <p:cNvSpPr txBox="1">
              <a:spLocks noChangeArrowheads="1"/>
            </p:cNvSpPr>
            <p:nvPr/>
          </p:nvSpPr>
          <p:spPr bwMode="auto">
            <a:xfrm>
              <a:off x="2352" y="2592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sp>
          <p:nvSpPr>
            <p:cNvPr id="87071" name="AutoShape 31"/>
            <p:cNvSpPr>
              <a:spLocks noChangeArrowheads="1"/>
            </p:cNvSpPr>
            <p:nvPr/>
          </p:nvSpPr>
          <p:spPr bwMode="auto">
            <a:xfrm>
              <a:off x="4368" y="1920"/>
              <a:ext cx="384" cy="384"/>
            </a:xfrm>
            <a:prstGeom prst="flowChartConnector">
              <a:avLst/>
            </a:prstGeom>
            <a:solidFill>
              <a:srgbClr val="CC99FF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10</a:t>
              </a:r>
            </a:p>
          </p:txBody>
        </p:sp>
        <p:sp>
          <p:nvSpPr>
            <p:cNvPr id="87072" name="AutoShape 32"/>
            <p:cNvSpPr>
              <a:spLocks noChangeArrowheads="1"/>
            </p:cNvSpPr>
            <p:nvPr/>
          </p:nvSpPr>
          <p:spPr bwMode="auto">
            <a:xfrm>
              <a:off x="4992" y="1920"/>
              <a:ext cx="384" cy="384"/>
            </a:xfrm>
            <a:prstGeom prst="flowChartConnector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11</a:t>
              </a:r>
            </a:p>
          </p:txBody>
        </p:sp>
        <p:cxnSp>
          <p:nvCxnSpPr>
            <p:cNvPr id="87073" name="AutoShape 33"/>
            <p:cNvCxnSpPr>
              <a:cxnSpLocks noChangeShapeType="1"/>
              <a:stCxn id="87071" idx="6"/>
              <a:endCxn id="87072" idx="2"/>
            </p:cNvCxnSpPr>
            <p:nvPr/>
          </p:nvCxnSpPr>
          <p:spPr bwMode="auto">
            <a:xfrm>
              <a:off x="4752" y="2112"/>
              <a:ext cx="24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7074" name="Text Box 34"/>
            <p:cNvSpPr txBox="1">
              <a:spLocks noChangeArrowheads="1"/>
            </p:cNvSpPr>
            <p:nvPr/>
          </p:nvSpPr>
          <p:spPr bwMode="auto">
            <a:xfrm>
              <a:off x="4752" y="182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dirty="0">
                  <a:latin typeface="Comic Sans MS" charset="0"/>
                </a:rPr>
                <a:t>0</a:t>
              </a:r>
            </a:p>
          </p:txBody>
        </p:sp>
        <p:cxnSp>
          <p:nvCxnSpPr>
            <p:cNvPr id="87075" name="AutoShape 35"/>
            <p:cNvCxnSpPr>
              <a:cxnSpLocks noChangeShapeType="1"/>
              <a:stCxn id="87063" idx="6"/>
              <a:endCxn id="87071" idx="2"/>
            </p:cNvCxnSpPr>
            <p:nvPr/>
          </p:nvCxnSpPr>
          <p:spPr bwMode="auto">
            <a:xfrm>
              <a:off x="4128" y="2112"/>
              <a:ext cx="24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7076" name="Text Box 36"/>
            <p:cNvSpPr txBox="1">
              <a:spLocks noChangeArrowheads="1"/>
            </p:cNvSpPr>
            <p:nvPr/>
          </p:nvSpPr>
          <p:spPr bwMode="auto">
            <a:xfrm>
              <a:off x="4128" y="182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Comic Sans MS" charset="0"/>
                </a:rPr>
                <a:t>0</a:t>
              </a:r>
            </a:p>
          </p:txBody>
        </p:sp>
        <p:sp>
          <p:nvSpPr>
            <p:cNvPr id="87077" name="AutoShape 37"/>
            <p:cNvSpPr>
              <a:spLocks noChangeArrowheads="1"/>
            </p:cNvSpPr>
            <p:nvPr/>
          </p:nvSpPr>
          <p:spPr bwMode="auto">
            <a:xfrm>
              <a:off x="2016" y="3216"/>
              <a:ext cx="384" cy="384"/>
            </a:xfrm>
            <a:prstGeom prst="flowChartConnector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12</a:t>
              </a:r>
            </a:p>
          </p:txBody>
        </p:sp>
        <p:sp>
          <p:nvSpPr>
            <p:cNvPr id="87078" name="AutoShape 38"/>
            <p:cNvSpPr>
              <a:spLocks noChangeArrowheads="1"/>
            </p:cNvSpPr>
            <p:nvPr/>
          </p:nvSpPr>
          <p:spPr bwMode="auto">
            <a:xfrm>
              <a:off x="2640" y="3216"/>
              <a:ext cx="384" cy="384"/>
            </a:xfrm>
            <a:prstGeom prst="flowChartConnector">
              <a:avLst/>
            </a:prstGeom>
            <a:solidFill>
              <a:srgbClr val="CC99FF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13</a:t>
              </a:r>
            </a:p>
          </p:txBody>
        </p:sp>
        <p:cxnSp>
          <p:nvCxnSpPr>
            <p:cNvPr id="87079" name="AutoShape 39"/>
            <p:cNvCxnSpPr>
              <a:cxnSpLocks noChangeShapeType="1"/>
              <a:stCxn id="87077" idx="6"/>
              <a:endCxn id="87078" idx="2"/>
            </p:cNvCxnSpPr>
            <p:nvPr/>
          </p:nvCxnSpPr>
          <p:spPr bwMode="auto">
            <a:xfrm>
              <a:off x="2400" y="3408"/>
              <a:ext cx="24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7080" name="Text Box 40"/>
            <p:cNvSpPr txBox="1">
              <a:spLocks noChangeArrowheads="1"/>
            </p:cNvSpPr>
            <p:nvPr/>
          </p:nvSpPr>
          <p:spPr bwMode="auto">
            <a:xfrm>
              <a:off x="2400" y="3120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Comic Sans MS" charset="0"/>
                </a:rPr>
                <a:t>0</a:t>
              </a:r>
            </a:p>
          </p:txBody>
        </p:sp>
        <p:cxnSp>
          <p:nvCxnSpPr>
            <p:cNvPr id="87081" name="AutoShape 41"/>
            <p:cNvCxnSpPr>
              <a:cxnSpLocks noChangeShapeType="1"/>
              <a:stCxn id="87082" idx="5"/>
              <a:endCxn id="87077" idx="2"/>
            </p:cNvCxnSpPr>
            <p:nvPr/>
          </p:nvCxnSpPr>
          <p:spPr bwMode="auto">
            <a:xfrm>
              <a:off x="616" y="2737"/>
              <a:ext cx="1400" cy="6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7082" name="AutoShape 42"/>
            <p:cNvSpPr>
              <a:spLocks noChangeArrowheads="1"/>
            </p:cNvSpPr>
            <p:nvPr/>
          </p:nvSpPr>
          <p:spPr bwMode="auto">
            <a:xfrm>
              <a:off x="288" y="2400"/>
              <a:ext cx="384" cy="384"/>
            </a:xfrm>
            <a:prstGeom prst="flowChartConnector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1</a:t>
              </a:r>
            </a:p>
          </p:txBody>
        </p:sp>
        <p:cxnSp>
          <p:nvCxnSpPr>
            <p:cNvPr id="87084" name="AutoShape 44"/>
            <p:cNvCxnSpPr>
              <a:cxnSpLocks noChangeShapeType="1"/>
              <a:stCxn id="87082" idx="7"/>
              <a:endCxn id="87067" idx="3"/>
            </p:cNvCxnSpPr>
            <p:nvPr/>
          </p:nvCxnSpPr>
          <p:spPr bwMode="auto">
            <a:xfrm flipV="1">
              <a:off x="616" y="2248"/>
              <a:ext cx="160" cy="19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7085" name="AutoShape 45"/>
            <p:cNvSpPr>
              <a:spLocks noChangeArrowheads="1"/>
            </p:cNvSpPr>
            <p:nvPr/>
          </p:nvSpPr>
          <p:spPr bwMode="auto">
            <a:xfrm>
              <a:off x="4992" y="3216"/>
              <a:ext cx="384" cy="384"/>
            </a:xfrm>
            <a:prstGeom prst="flowChartConnector">
              <a:avLst/>
            </a:prstGeom>
            <a:solidFill>
              <a:srgbClr val="CC99FF"/>
            </a:solidFill>
            <a:ln w="73025" cmpd="dbl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dirty="0">
                  <a:latin typeface="Arial" charset="0"/>
                </a:rPr>
                <a:t>14</a:t>
              </a:r>
            </a:p>
          </p:txBody>
        </p:sp>
        <p:cxnSp>
          <p:nvCxnSpPr>
            <p:cNvPr id="87086" name="AutoShape 46"/>
            <p:cNvCxnSpPr>
              <a:cxnSpLocks noChangeShapeType="1"/>
              <a:stCxn id="87078" idx="6"/>
              <a:endCxn id="87085" idx="2"/>
            </p:cNvCxnSpPr>
            <p:nvPr/>
          </p:nvCxnSpPr>
          <p:spPr bwMode="auto">
            <a:xfrm>
              <a:off x="3024" y="3408"/>
              <a:ext cx="194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7087" name="Text Box 47"/>
            <p:cNvSpPr txBox="1">
              <a:spLocks noChangeArrowheads="1"/>
            </p:cNvSpPr>
            <p:nvPr/>
          </p:nvSpPr>
          <p:spPr bwMode="auto">
            <a:xfrm>
              <a:off x="3888" y="3072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cxnSp>
          <p:nvCxnSpPr>
            <p:cNvPr id="87088" name="AutoShape 48"/>
            <p:cNvCxnSpPr>
              <a:cxnSpLocks noChangeShapeType="1"/>
              <a:stCxn id="87072" idx="4"/>
              <a:endCxn id="87085" idx="0"/>
            </p:cNvCxnSpPr>
            <p:nvPr/>
          </p:nvCxnSpPr>
          <p:spPr bwMode="auto">
            <a:xfrm>
              <a:off x="5184" y="2304"/>
              <a:ext cx="0" cy="8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7089" name="Text Box 49"/>
            <p:cNvSpPr txBox="1">
              <a:spLocks noChangeArrowheads="1"/>
            </p:cNvSpPr>
            <p:nvPr/>
          </p:nvSpPr>
          <p:spPr bwMode="auto">
            <a:xfrm>
              <a:off x="5232" y="2592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sp>
          <p:nvSpPr>
            <p:cNvPr id="87090" name="Text Box 50"/>
            <p:cNvSpPr txBox="1">
              <a:spLocks noChangeArrowheads="1"/>
            </p:cNvSpPr>
            <p:nvPr/>
          </p:nvSpPr>
          <p:spPr bwMode="auto">
            <a:xfrm>
              <a:off x="1056" y="3024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sp>
          <p:nvSpPr>
            <p:cNvPr id="87091" name="Text Box 51"/>
            <p:cNvSpPr txBox="1">
              <a:spLocks noChangeArrowheads="1"/>
            </p:cNvSpPr>
            <p:nvPr/>
          </p:nvSpPr>
          <p:spPr bwMode="auto">
            <a:xfrm>
              <a:off x="480" y="2064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sp>
          <p:nvSpPr>
            <p:cNvPr id="87092" name="Text Box 52"/>
            <p:cNvSpPr txBox="1">
              <a:spLocks noChangeArrowheads="1"/>
            </p:cNvSpPr>
            <p:nvPr/>
          </p:nvSpPr>
          <p:spPr bwMode="auto">
            <a:xfrm>
              <a:off x="2304" y="1008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>
                <a:latin typeface="Comic Sans MS" charset="0"/>
              </a:endParaRPr>
            </a:p>
          </p:txBody>
        </p:sp>
      </p:grpSp>
      <p:sp>
        <p:nvSpPr>
          <p:cNvPr id="54" name="Oval 4"/>
          <p:cNvSpPr>
            <a:spLocks noChangeArrowheads="1"/>
          </p:cNvSpPr>
          <p:nvPr/>
        </p:nvSpPr>
        <p:spPr bwMode="auto">
          <a:xfrm>
            <a:off x="251520" y="116632"/>
            <a:ext cx="1316755" cy="131675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r>
              <a:rPr lang="en-US" dirty="0">
                <a:latin typeface="Arial" charset="0"/>
              </a:rPr>
              <a:t>[1, 2, 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3, 4, 6, 9, 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12]</a:t>
            </a:r>
          </a:p>
        </p:txBody>
      </p:sp>
      <p:cxnSp>
        <p:nvCxnSpPr>
          <p:cNvPr id="56" name="AutoShape 46"/>
          <p:cNvCxnSpPr>
            <a:cxnSpLocks noChangeShapeType="1"/>
            <a:stCxn id="54" idx="6"/>
            <a:endCxn id="67" idx="2"/>
          </p:cNvCxnSpPr>
          <p:nvPr/>
        </p:nvCxnSpPr>
        <p:spPr bwMode="auto">
          <a:xfrm>
            <a:off x="1568275" y="775010"/>
            <a:ext cx="551535" cy="927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9" name="Text Box 34"/>
          <p:cNvSpPr txBox="1">
            <a:spLocks noChangeArrowheads="1"/>
          </p:cNvSpPr>
          <p:nvPr/>
        </p:nvSpPr>
        <p:spPr bwMode="auto">
          <a:xfrm>
            <a:off x="1681832" y="404664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dirty="0">
                <a:latin typeface="Comic Sans MS" charset="0"/>
              </a:rPr>
              <a:t>0</a:t>
            </a:r>
          </a:p>
        </p:txBody>
      </p:sp>
      <p:sp>
        <p:nvSpPr>
          <p:cNvPr id="60" name="AutoShape 24"/>
          <p:cNvSpPr>
            <a:spLocks noChangeArrowheads="1"/>
          </p:cNvSpPr>
          <p:nvPr/>
        </p:nvSpPr>
        <p:spPr bwMode="auto">
          <a:xfrm>
            <a:off x="3027991" y="3025528"/>
            <a:ext cx="795353" cy="793348"/>
          </a:xfrm>
          <a:prstGeom prst="flowChartConnector">
            <a:avLst/>
          </a:prstGeom>
          <a:noFill/>
          <a:ln w="28575">
            <a:solidFill>
              <a:srgbClr val="CC99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endParaRPr lang="en-US" dirty="0">
              <a:latin typeface="Times New Roman" charset="0"/>
            </a:endParaRPr>
          </a:p>
        </p:txBody>
      </p:sp>
      <p:sp>
        <p:nvSpPr>
          <p:cNvPr id="62" name="AutoShape 24"/>
          <p:cNvSpPr>
            <a:spLocks noChangeArrowheads="1"/>
          </p:cNvSpPr>
          <p:nvPr/>
        </p:nvSpPr>
        <p:spPr bwMode="auto">
          <a:xfrm>
            <a:off x="5864879" y="3571756"/>
            <a:ext cx="795353" cy="793348"/>
          </a:xfrm>
          <a:prstGeom prst="flowChartConnector">
            <a:avLst/>
          </a:prstGeom>
          <a:noFill/>
          <a:ln w="28575">
            <a:solidFill>
              <a:srgbClr val="CC99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endParaRPr lang="en-US" dirty="0">
              <a:latin typeface="Times New Roman" charset="0"/>
            </a:endParaRPr>
          </a:p>
        </p:txBody>
      </p:sp>
      <p:sp>
        <p:nvSpPr>
          <p:cNvPr id="63" name="AutoShape 24"/>
          <p:cNvSpPr>
            <a:spLocks noChangeArrowheads="1"/>
          </p:cNvSpPr>
          <p:nvPr/>
        </p:nvSpPr>
        <p:spPr bwMode="auto">
          <a:xfrm>
            <a:off x="3031256" y="4090100"/>
            <a:ext cx="795353" cy="793348"/>
          </a:xfrm>
          <a:prstGeom prst="flowChartConnector">
            <a:avLst/>
          </a:prstGeom>
          <a:noFill/>
          <a:ln w="28575">
            <a:solidFill>
              <a:srgbClr val="CC99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endParaRPr lang="en-US" dirty="0">
              <a:latin typeface="Times New Roman" charset="0"/>
            </a:endParaRPr>
          </a:p>
        </p:txBody>
      </p:sp>
      <p:sp>
        <p:nvSpPr>
          <p:cNvPr id="64" name="AutoShape 24"/>
          <p:cNvSpPr>
            <a:spLocks noChangeArrowheads="1"/>
          </p:cNvSpPr>
          <p:nvPr/>
        </p:nvSpPr>
        <p:spPr bwMode="auto">
          <a:xfrm>
            <a:off x="2037432" y="3558160"/>
            <a:ext cx="795353" cy="793348"/>
          </a:xfrm>
          <a:prstGeom prst="flowChartConnector">
            <a:avLst/>
          </a:prstGeom>
          <a:noFill/>
          <a:ln w="28575">
            <a:solidFill>
              <a:srgbClr val="CC99FF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endParaRPr lang="en-US" dirty="0">
              <a:latin typeface="Times New Roman" charset="0"/>
            </a:endParaRPr>
          </a:p>
        </p:txBody>
      </p:sp>
      <p:sp>
        <p:nvSpPr>
          <p:cNvPr id="67" name="AutoShape 45"/>
          <p:cNvSpPr>
            <a:spLocks noChangeArrowheads="1"/>
          </p:cNvSpPr>
          <p:nvPr/>
        </p:nvSpPr>
        <p:spPr bwMode="auto">
          <a:xfrm>
            <a:off x="2119810" y="65584"/>
            <a:ext cx="1437407" cy="1437407"/>
          </a:xfrm>
          <a:prstGeom prst="flowChartConnector">
            <a:avLst/>
          </a:prstGeom>
          <a:solidFill>
            <a:srgbClr val="CC99FF"/>
          </a:solidFill>
          <a:ln w="73025" cmpd="dbl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r>
              <a:rPr lang="en-US" dirty="0" smtClean="0">
                <a:latin typeface="Arial" charset="0"/>
              </a:rPr>
              <a:t>[3,4,5,6,</a:t>
            </a:r>
          </a:p>
          <a:p>
            <a:pPr algn="ctr" eaLnBrk="1" hangingPunct="1"/>
            <a:r>
              <a:rPr lang="en-US" dirty="0" smtClean="0">
                <a:latin typeface="Arial" charset="0"/>
              </a:rPr>
              <a:t>8,9,10,</a:t>
            </a:r>
          </a:p>
          <a:p>
            <a:pPr algn="ctr" eaLnBrk="1" hangingPunct="1"/>
            <a:r>
              <a:rPr lang="en-US" dirty="0" smtClean="0">
                <a:latin typeface="Arial" charset="0"/>
              </a:rPr>
              <a:t>13,14]</a:t>
            </a:r>
            <a:endParaRPr lang="en-US" dirty="0">
              <a:latin typeface="Arial" charset="0"/>
            </a:endParaRPr>
          </a:p>
        </p:txBody>
      </p:sp>
      <p:sp>
        <p:nvSpPr>
          <p:cNvPr id="66" name="AutoShape 24"/>
          <p:cNvSpPr>
            <a:spLocks noChangeArrowheads="1"/>
          </p:cNvSpPr>
          <p:nvPr/>
        </p:nvSpPr>
        <p:spPr bwMode="auto">
          <a:xfrm>
            <a:off x="1964943" y="3474859"/>
            <a:ext cx="962377" cy="959951"/>
          </a:xfrm>
          <a:prstGeom prst="flowChartConnector">
            <a:avLst/>
          </a:prstGeom>
          <a:noFill/>
          <a:ln w="28575">
            <a:solidFill>
              <a:srgbClr val="92D05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endParaRPr lang="en-US" dirty="0">
              <a:latin typeface="Times New Roman" charset="0"/>
            </a:endParaRPr>
          </a:p>
        </p:txBody>
      </p:sp>
      <p:sp>
        <p:nvSpPr>
          <p:cNvPr id="68" name="AutoShape 24"/>
          <p:cNvSpPr>
            <a:spLocks noChangeArrowheads="1"/>
          </p:cNvSpPr>
          <p:nvPr/>
        </p:nvSpPr>
        <p:spPr bwMode="auto">
          <a:xfrm>
            <a:off x="4944711" y="3555733"/>
            <a:ext cx="795353" cy="793348"/>
          </a:xfrm>
          <a:prstGeom prst="flowChartConnector">
            <a:avLst/>
          </a:prstGeom>
          <a:noFill/>
          <a:ln w="28575">
            <a:solidFill>
              <a:srgbClr val="92D05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endParaRPr lang="en-US" dirty="0">
              <a:latin typeface="Times New Roman" charset="0"/>
            </a:endParaRPr>
          </a:p>
        </p:txBody>
      </p:sp>
      <p:sp>
        <p:nvSpPr>
          <p:cNvPr id="70" name="AutoShape 24"/>
          <p:cNvSpPr>
            <a:spLocks noChangeArrowheads="1"/>
          </p:cNvSpPr>
          <p:nvPr/>
        </p:nvSpPr>
        <p:spPr bwMode="auto">
          <a:xfrm>
            <a:off x="2960983" y="2939232"/>
            <a:ext cx="962377" cy="959951"/>
          </a:xfrm>
          <a:prstGeom prst="flowChartConnector">
            <a:avLst/>
          </a:prstGeom>
          <a:noFill/>
          <a:ln w="28575">
            <a:solidFill>
              <a:srgbClr val="92D05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endParaRPr lang="en-US" dirty="0">
              <a:latin typeface="Times New Roman" charset="0"/>
            </a:endParaRPr>
          </a:p>
        </p:txBody>
      </p:sp>
      <p:sp>
        <p:nvSpPr>
          <p:cNvPr id="71" name="AutoShape 24"/>
          <p:cNvSpPr>
            <a:spLocks noChangeArrowheads="1"/>
          </p:cNvSpPr>
          <p:nvPr/>
        </p:nvSpPr>
        <p:spPr bwMode="auto">
          <a:xfrm>
            <a:off x="2944960" y="3994937"/>
            <a:ext cx="962377" cy="959951"/>
          </a:xfrm>
          <a:prstGeom prst="flowChartConnector">
            <a:avLst/>
          </a:prstGeom>
          <a:noFill/>
          <a:ln w="28575">
            <a:solidFill>
              <a:srgbClr val="92D05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endParaRPr lang="en-US" dirty="0">
              <a:latin typeface="Times New Roman" charset="0"/>
            </a:endParaRPr>
          </a:p>
        </p:txBody>
      </p:sp>
      <p:sp>
        <p:nvSpPr>
          <p:cNvPr id="72" name="AutoShape 24"/>
          <p:cNvSpPr>
            <a:spLocks noChangeArrowheads="1"/>
          </p:cNvSpPr>
          <p:nvPr/>
        </p:nvSpPr>
        <p:spPr bwMode="auto">
          <a:xfrm>
            <a:off x="5770431" y="3501008"/>
            <a:ext cx="962377" cy="959951"/>
          </a:xfrm>
          <a:prstGeom prst="flowChartConnector">
            <a:avLst/>
          </a:prstGeom>
          <a:noFill/>
          <a:ln w="28575">
            <a:solidFill>
              <a:srgbClr val="92D05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endParaRPr lang="en-US" dirty="0">
              <a:latin typeface="Times New Roman" charset="0"/>
            </a:endParaRPr>
          </a:p>
        </p:txBody>
      </p:sp>
      <p:sp>
        <p:nvSpPr>
          <p:cNvPr id="73" name="Oval 4"/>
          <p:cNvSpPr>
            <a:spLocks noChangeArrowheads="1"/>
          </p:cNvSpPr>
          <p:nvPr/>
        </p:nvSpPr>
        <p:spPr bwMode="auto">
          <a:xfrm>
            <a:off x="1527053" y="1412776"/>
            <a:ext cx="1316755" cy="1316755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r>
              <a:rPr lang="en-US" dirty="0" smtClean="0">
                <a:latin typeface="Arial" charset="0"/>
              </a:rPr>
              <a:t>[3,4,6,</a:t>
            </a:r>
          </a:p>
          <a:p>
            <a:pPr algn="ctr" eaLnBrk="1" hangingPunct="1"/>
            <a:r>
              <a:rPr lang="en-US" dirty="0" smtClean="0">
                <a:latin typeface="Arial" charset="0"/>
              </a:rPr>
              <a:t>7,8,9]</a:t>
            </a:r>
            <a:endParaRPr lang="en-US" dirty="0">
              <a:latin typeface="Arial" charset="0"/>
            </a:endParaRPr>
          </a:p>
        </p:txBody>
      </p:sp>
      <p:sp>
        <p:nvSpPr>
          <p:cNvPr id="74" name="Text Box 34"/>
          <p:cNvSpPr txBox="1">
            <a:spLocks noChangeArrowheads="1"/>
          </p:cNvSpPr>
          <p:nvPr/>
        </p:nvSpPr>
        <p:spPr bwMode="auto">
          <a:xfrm>
            <a:off x="1225140" y="1340768"/>
            <a:ext cx="3225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dirty="0">
                <a:latin typeface="Comic Sans MS" charset="0"/>
              </a:rPr>
              <a:t>1</a:t>
            </a:r>
          </a:p>
        </p:txBody>
      </p:sp>
      <p:cxnSp>
        <p:nvCxnSpPr>
          <p:cNvPr id="75" name="AutoShape 46"/>
          <p:cNvCxnSpPr>
            <a:cxnSpLocks noChangeShapeType="1"/>
            <a:stCxn id="54" idx="5"/>
            <a:endCxn id="73" idx="1"/>
          </p:cNvCxnSpPr>
          <p:nvPr/>
        </p:nvCxnSpPr>
        <p:spPr bwMode="auto">
          <a:xfrm>
            <a:off x="1375441" y="1240553"/>
            <a:ext cx="344446" cy="36505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76" name="AutoShape 45"/>
          <p:cNvSpPr>
            <a:spLocks noChangeArrowheads="1"/>
          </p:cNvSpPr>
          <p:nvPr/>
        </p:nvSpPr>
        <p:spPr bwMode="auto">
          <a:xfrm>
            <a:off x="3998689" y="58912"/>
            <a:ext cx="1437407" cy="1437407"/>
          </a:xfrm>
          <a:prstGeom prst="flowChartConnector">
            <a:avLst/>
          </a:prstGeom>
          <a:solidFill>
            <a:srgbClr val="FF0000"/>
          </a:solidFill>
          <a:ln w="73025" cmpd="dbl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r>
              <a:rPr lang="en-US" dirty="0" smtClean="0">
                <a:latin typeface="Arial" charset="0"/>
              </a:rPr>
              <a:t>[3,4,5,6,</a:t>
            </a:r>
          </a:p>
          <a:p>
            <a:pPr algn="ctr" eaLnBrk="1" hangingPunct="1"/>
            <a:r>
              <a:rPr lang="en-US" dirty="0" smtClean="0">
                <a:latin typeface="Arial" charset="0"/>
              </a:rPr>
              <a:t>8,9,11,10</a:t>
            </a:r>
          </a:p>
          <a:p>
            <a:pPr algn="ctr" eaLnBrk="1" hangingPunct="1"/>
            <a:r>
              <a:rPr lang="en-US" dirty="0" smtClean="0">
                <a:latin typeface="Arial" charset="0"/>
              </a:rPr>
              <a:t>14]</a:t>
            </a:r>
            <a:endParaRPr lang="en-US" dirty="0">
              <a:latin typeface="Arial" charset="0"/>
            </a:endParaRPr>
          </a:p>
        </p:txBody>
      </p:sp>
      <p:sp>
        <p:nvSpPr>
          <p:cNvPr id="77" name="AutoShape 24"/>
          <p:cNvSpPr>
            <a:spLocks noChangeArrowheads="1"/>
          </p:cNvSpPr>
          <p:nvPr/>
        </p:nvSpPr>
        <p:spPr bwMode="auto">
          <a:xfrm>
            <a:off x="7837671" y="5616556"/>
            <a:ext cx="795353" cy="793348"/>
          </a:xfrm>
          <a:prstGeom prst="flowChartConnector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endParaRPr lang="en-US" dirty="0">
              <a:latin typeface="Times New Roman" charset="0"/>
            </a:endParaRPr>
          </a:p>
        </p:txBody>
      </p:sp>
      <p:sp>
        <p:nvSpPr>
          <p:cNvPr id="78" name="AutoShape 24"/>
          <p:cNvSpPr>
            <a:spLocks noChangeArrowheads="1"/>
          </p:cNvSpPr>
          <p:nvPr/>
        </p:nvSpPr>
        <p:spPr bwMode="auto">
          <a:xfrm>
            <a:off x="4036103" y="3025528"/>
            <a:ext cx="795353" cy="793348"/>
          </a:xfrm>
          <a:prstGeom prst="flowChartConnector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endParaRPr lang="en-US" dirty="0">
              <a:latin typeface="Times New Roman" charset="0"/>
            </a:endParaRPr>
          </a:p>
        </p:txBody>
      </p:sp>
      <p:sp>
        <p:nvSpPr>
          <p:cNvPr id="79" name="AutoShape 24"/>
          <p:cNvSpPr>
            <a:spLocks noChangeArrowheads="1"/>
          </p:cNvSpPr>
          <p:nvPr/>
        </p:nvSpPr>
        <p:spPr bwMode="auto">
          <a:xfrm>
            <a:off x="4862816" y="3474167"/>
            <a:ext cx="962377" cy="959951"/>
          </a:xfrm>
          <a:prstGeom prst="flowChartConnector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endParaRPr lang="en-US" dirty="0">
              <a:latin typeface="Times New Roman" charset="0"/>
            </a:endParaRPr>
          </a:p>
        </p:txBody>
      </p:sp>
      <p:sp>
        <p:nvSpPr>
          <p:cNvPr id="80" name="AutoShape 24"/>
          <p:cNvSpPr>
            <a:spLocks noChangeArrowheads="1"/>
          </p:cNvSpPr>
          <p:nvPr/>
        </p:nvSpPr>
        <p:spPr bwMode="auto">
          <a:xfrm>
            <a:off x="5654525" y="3404942"/>
            <a:ext cx="1164477" cy="1161541"/>
          </a:xfrm>
          <a:prstGeom prst="flowChartConnector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endParaRPr lang="en-US" dirty="0">
              <a:latin typeface="Times New Roman" charset="0"/>
            </a:endParaRPr>
          </a:p>
        </p:txBody>
      </p:sp>
      <p:sp>
        <p:nvSpPr>
          <p:cNvPr id="81" name="AutoShape 24"/>
          <p:cNvSpPr>
            <a:spLocks noChangeArrowheads="1"/>
          </p:cNvSpPr>
          <p:nvPr/>
        </p:nvSpPr>
        <p:spPr bwMode="auto">
          <a:xfrm>
            <a:off x="1866677" y="3385357"/>
            <a:ext cx="1164477" cy="1161541"/>
          </a:xfrm>
          <a:prstGeom prst="flowChartConnector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endParaRPr lang="en-US" dirty="0">
              <a:latin typeface="Times New Roman" charset="0"/>
            </a:endParaRPr>
          </a:p>
        </p:txBody>
      </p:sp>
      <p:sp>
        <p:nvSpPr>
          <p:cNvPr id="82" name="AutoShape 24"/>
          <p:cNvSpPr>
            <a:spLocks noChangeArrowheads="1"/>
          </p:cNvSpPr>
          <p:nvPr/>
        </p:nvSpPr>
        <p:spPr bwMode="auto">
          <a:xfrm>
            <a:off x="2843240" y="2843523"/>
            <a:ext cx="1164477" cy="1161541"/>
          </a:xfrm>
          <a:prstGeom prst="flowChartConnector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endParaRPr lang="en-US" dirty="0">
              <a:latin typeface="Times New Roman" charset="0"/>
            </a:endParaRPr>
          </a:p>
        </p:txBody>
      </p:sp>
      <p:sp>
        <p:nvSpPr>
          <p:cNvPr id="83" name="AutoShape 24"/>
          <p:cNvSpPr>
            <a:spLocks noChangeArrowheads="1"/>
          </p:cNvSpPr>
          <p:nvPr/>
        </p:nvSpPr>
        <p:spPr bwMode="auto">
          <a:xfrm>
            <a:off x="2843808" y="3895635"/>
            <a:ext cx="1164477" cy="1161541"/>
          </a:xfrm>
          <a:prstGeom prst="flowChartConnector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endParaRPr lang="en-US" dirty="0">
              <a:latin typeface="Times New Roman" charset="0"/>
            </a:endParaRPr>
          </a:p>
        </p:txBody>
      </p:sp>
      <p:sp>
        <p:nvSpPr>
          <p:cNvPr id="84" name="Text Box 34"/>
          <p:cNvSpPr txBox="1">
            <a:spLocks noChangeArrowheads="1"/>
          </p:cNvSpPr>
          <p:nvPr/>
        </p:nvSpPr>
        <p:spPr bwMode="auto">
          <a:xfrm>
            <a:off x="3596904" y="318368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dirty="0">
                <a:latin typeface="Comic Sans MS" charset="0"/>
              </a:rPr>
              <a:t>0</a:t>
            </a:r>
          </a:p>
        </p:txBody>
      </p:sp>
      <p:cxnSp>
        <p:nvCxnSpPr>
          <p:cNvPr id="85" name="AutoShape 46"/>
          <p:cNvCxnSpPr>
            <a:cxnSpLocks noChangeShapeType="1"/>
            <a:stCxn id="67" idx="6"/>
            <a:endCxn id="76" idx="2"/>
          </p:cNvCxnSpPr>
          <p:nvPr/>
        </p:nvCxnSpPr>
        <p:spPr bwMode="auto">
          <a:xfrm flipV="1">
            <a:off x="3557217" y="777616"/>
            <a:ext cx="441472" cy="667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86" name="AutoShape 24"/>
          <p:cNvSpPr>
            <a:spLocks noChangeArrowheads="1"/>
          </p:cNvSpPr>
          <p:nvPr/>
        </p:nvSpPr>
        <p:spPr bwMode="auto">
          <a:xfrm>
            <a:off x="6848248" y="3558728"/>
            <a:ext cx="795353" cy="793348"/>
          </a:xfrm>
          <a:prstGeom prst="flowChartConnector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9652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65FE3-9B4C-4845-B894-8DD230B64D62}" type="datetime1">
              <a:rPr lang="en-US"/>
              <a:pPr/>
              <a:t>16-06-14</a:t>
            </a:fld>
            <a:endParaRPr lang="en-US"/>
          </a:p>
        </p:txBody>
      </p:sp>
      <p:sp>
        <p:nvSpPr>
          <p:cNvPr id="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C3A50-A34D-0741-819E-2B747670F50C}" type="slidenum">
              <a:rPr lang="en-US"/>
              <a:pPr/>
              <a:t>16</a:t>
            </a:fld>
            <a:endParaRPr lang="en-US"/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DFA for ((0|1)*00)|0</a:t>
            </a:r>
          </a:p>
        </p:txBody>
      </p:sp>
      <p:grpSp>
        <p:nvGrpSpPr>
          <p:cNvPr id="92195" name="Group 35"/>
          <p:cNvGrpSpPr>
            <a:grpSpLocks/>
          </p:cNvGrpSpPr>
          <p:nvPr/>
        </p:nvGrpSpPr>
        <p:grpSpPr bwMode="auto">
          <a:xfrm>
            <a:off x="228600" y="1371600"/>
            <a:ext cx="8599488" cy="4724400"/>
            <a:chOff x="144" y="864"/>
            <a:chExt cx="5417" cy="2976"/>
          </a:xfrm>
        </p:grpSpPr>
        <p:sp>
          <p:nvSpPr>
            <p:cNvPr id="92164" name="Oval 4"/>
            <p:cNvSpPr>
              <a:spLocks noChangeArrowheads="1"/>
            </p:cNvSpPr>
            <p:nvPr/>
          </p:nvSpPr>
          <p:spPr bwMode="auto">
            <a:xfrm>
              <a:off x="144" y="1776"/>
              <a:ext cx="1104" cy="1104"/>
            </a:xfrm>
            <a:prstGeom prst="ellipse">
              <a:avLst/>
            </a:prstGeom>
            <a:solidFill>
              <a:srgbClr val="FF99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[1, 2, </a:t>
              </a:r>
              <a:br>
                <a:rPr lang="en-US">
                  <a:latin typeface="Arial" charset="0"/>
                </a:rPr>
              </a:br>
              <a:r>
                <a:rPr lang="en-US">
                  <a:latin typeface="Arial" charset="0"/>
                </a:rPr>
                <a:t>3, 4, 6, 9, </a:t>
              </a:r>
              <a:br>
                <a:rPr lang="en-US">
                  <a:latin typeface="Arial" charset="0"/>
                </a:rPr>
              </a:br>
              <a:r>
                <a:rPr lang="en-US">
                  <a:latin typeface="Arial" charset="0"/>
                </a:rPr>
                <a:t>12]</a:t>
              </a:r>
            </a:p>
          </p:txBody>
        </p:sp>
        <p:sp>
          <p:nvSpPr>
            <p:cNvPr id="92165" name="Oval 5"/>
            <p:cNvSpPr>
              <a:spLocks noChangeArrowheads="1"/>
            </p:cNvSpPr>
            <p:nvPr/>
          </p:nvSpPr>
          <p:spPr bwMode="auto">
            <a:xfrm>
              <a:off x="1824" y="864"/>
              <a:ext cx="1104" cy="1104"/>
            </a:xfrm>
            <a:prstGeom prst="ellipse">
              <a:avLst/>
            </a:prstGeom>
            <a:solidFill>
              <a:srgbClr val="FF9900"/>
            </a:solidFill>
            <a:ln w="69850" cmpd="dbl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[3, 4, 5, </a:t>
              </a:r>
              <a:br>
                <a:rPr lang="en-US">
                  <a:latin typeface="Arial" charset="0"/>
                </a:rPr>
              </a:br>
              <a:r>
                <a:rPr lang="en-US">
                  <a:latin typeface="Arial" charset="0"/>
                </a:rPr>
                <a:t>6, 8, 9, 10, </a:t>
              </a:r>
              <a:br>
                <a:rPr lang="en-US">
                  <a:latin typeface="Arial" charset="0"/>
                </a:rPr>
              </a:br>
              <a:r>
                <a:rPr lang="en-US">
                  <a:latin typeface="Arial" charset="0"/>
                </a:rPr>
                <a:t>13, 14]</a:t>
              </a:r>
            </a:p>
          </p:txBody>
        </p:sp>
        <p:sp>
          <p:nvSpPr>
            <p:cNvPr id="92166" name="Oval 6"/>
            <p:cNvSpPr>
              <a:spLocks noChangeArrowheads="1"/>
            </p:cNvSpPr>
            <p:nvPr/>
          </p:nvSpPr>
          <p:spPr bwMode="auto">
            <a:xfrm>
              <a:off x="1440" y="2736"/>
              <a:ext cx="1104" cy="1104"/>
            </a:xfrm>
            <a:prstGeom prst="ellipse">
              <a:avLst/>
            </a:prstGeom>
            <a:solidFill>
              <a:srgbClr val="FF9900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[3, 4, 6, </a:t>
              </a:r>
              <a:br>
                <a:rPr lang="en-US">
                  <a:latin typeface="Arial" charset="0"/>
                </a:rPr>
              </a:br>
              <a:r>
                <a:rPr lang="en-US">
                  <a:latin typeface="Arial" charset="0"/>
                </a:rPr>
                <a:t>7, 8, 9]</a:t>
              </a:r>
            </a:p>
          </p:txBody>
        </p:sp>
        <p:cxnSp>
          <p:nvCxnSpPr>
            <p:cNvPr id="92167" name="AutoShape 7"/>
            <p:cNvCxnSpPr>
              <a:cxnSpLocks noChangeShapeType="1"/>
              <a:stCxn id="92164" idx="5"/>
              <a:endCxn id="92166" idx="1"/>
            </p:cNvCxnSpPr>
            <p:nvPr/>
          </p:nvCxnSpPr>
          <p:spPr bwMode="auto">
            <a:xfrm>
              <a:off x="1086" y="2727"/>
              <a:ext cx="516" cy="1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92168" name="AutoShape 8"/>
            <p:cNvCxnSpPr>
              <a:cxnSpLocks noChangeShapeType="1"/>
              <a:stCxn id="92164" idx="7"/>
              <a:endCxn id="92165" idx="2"/>
            </p:cNvCxnSpPr>
            <p:nvPr/>
          </p:nvCxnSpPr>
          <p:spPr bwMode="auto">
            <a:xfrm flipV="1">
              <a:off x="1086" y="1416"/>
              <a:ext cx="716" cy="5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92169" name="Text Box 9"/>
            <p:cNvSpPr txBox="1">
              <a:spLocks noChangeArrowheads="1"/>
            </p:cNvSpPr>
            <p:nvPr/>
          </p:nvSpPr>
          <p:spPr bwMode="auto">
            <a:xfrm>
              <a:off x="1152" y="139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Comic Sans MS" charset="0"/>
                </a:rPr>
                <a:t>0</a:t>
              </a:r>
            </a:p>
          </p:txBody>
        </p:sp>
        <p:sp>
          <p:nvSpPr>
            <p:cNvPr id="92170" name="Text Box 10"/>
            <p:cNvSpPr txBox="1">
              <a:spLocks noChangeArrowheads="1"/>
            </p:cNvSpPr>
            <p:nvPr/>
          </p:nvSpPr>
          <p:spPr bwMode="auto">
            <a:xfrm>
              <a:off x="1104" y="2784"/>
              <a:ext cx="2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Comic Sans MS" charset="0"/>
                </a:rPr>
                <a:t>1</a:t>
              </a:r>
            </a:p>
          </p:txBody>
        </p:sp>
        <p:cxnSp>
          <p:nvCxnSpPr>
            <p:cNvPr id="92171" name="AutoShape 11"/>
            <p:cNvCxnSpPr>
              <a:cxnSpLocks noChangeShapeType="1"/>
              <a:stCxn id="92165" idx="4"/>
              <a:endCxn id="92166" idx="0"/>
            </p:cNvCxnSpPr>
            <p:nvPr/>
          </p:nvCxnSpPr>
          <p:spPr bwMode="auto">
            <a:xfrm flipH="1">
              <a:off x="1992" y="1990"/>
              <a:ext cx="384" cy="7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92172" name="Text Box 12"/>
            <p:cNvSpPr txBox="1">
              <a:spLocks noChangeArrowheads="1"/>
            </p:cNvSpPr>
            <p:nvPr/>
          </p:nvSpPr>
          <p:spPr bwMode="auto">
            <a:xfrm>
              <a:off x="1872" y="2112"/>
              <a:ext cx="2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Comic Sans MS" charset="0"/>
                </a:rPr>
                <a:t>1</a:t>
              </a:r>
            </a:p>
          </p:txBody>
        </p:sp>
        <p:sp>
          <p:nvSpPr>
            <p:cNvPr id="92173" name="Oval 13"/>
            <p:cNvSpPr>
              <a:spLocks noChangeArrowheads="1"/>
            </p:cNvSpPr>
            <p:nvPr/>
          </p:nvSpPr>
          <p:spPr bwMode="auto">
            <a:xfrm>
              <a:off x="4320" y="1344"/>
              <a:ext cx="1104" cy="1104"/>
            </a:xfrm>
            <a:prstGeom prst="ellipse">
              <a:avLst/>
            </a:prstGeom>
            <a:solidFill>
              <a:srgbClr val="FF9900"/>
            </a:solidFill>
            <a:ln w="69850" cmpd="dbl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[3, 4, 5, </a:t>
              </a:r>
              <a:br>
                <a:rPr lang="en-US">
                  <a:latin typeface="Arial" charset="0"/>
                </a:rPr>
              </a:br>
              <a:r>
                <a:rPr lang="en-US">
                  <a:latin typeface="Arial" charset="0"/>
                </a:rPr>
                <a:t>6, 8, 9, 10,</a:t>
              </a:r>
              <a:br>
                <a:rPr lang="en-US">
                  <a:latin typeface="Arial" charset="0"/>
                </a:rPr>
              </a:br>
              <a:r>
                <a:rPr lang="en-US">
                  <a:latin typeface="Arial" charset="0"/>
                </a:rPr>
                <a:t>11, 14]</a:t>
              </a:r>
            </a:p>
          </p:txBody>
        </p:sp>
        <p:cxnSp>
          <p:nvCxnSpPr>
            <p:cNvPr id="92174" name="AutoShape 14"/>
            <p:cNvCxnSpPr>
              <a:cxnSpLocks noChangeShapeType="1"/>
              <a:stCxn id="92165" idx="6"/>
              <a:endCxn id="92173" idx="1"/>
            </p:cNvCxnSpPr>
            <p:nvPr/>
          </p:nvCxnSpPr>
          <p:spPr bwMode="auto">
            <a:xfrm>
              <a:off x="2950" y="1416"/>
              <a:ext cx="1532" cy="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92175" name="Text Box 15"/>
            <p:cNvSpPr txBox="1">
              <a:spLocks noChangeArrowheads="1"/>
            </p:cNvSpPr>
            <p:nvPr/>
          </p:nvSpPr>
          <p:spPr bwMode="auto">
            <a:xfrm>
              <a:off x="3504" y="115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Comic Sans MS" charset="0"/>
                </a:rPr>
                <a:t>0</a:t>
              </a:r>
            </a:p>
          </p:txBody>
        </p:sp>
        <p:sp>
          <p:nvSpPr>
            <p:cNvPr id="92176" name="Oval 16"/>
            <p:cNvSpPr>
              <a:spLocks noChangeArrowheads="1"/>
            </p:cNvSpPr>
            <p:nvPr/>
          </p:nvSpPr>
          <p:spPr bwMode="auto">
            <a:xfrm>
              <a:off x="3216" y="2736"/>
              <a:ext cx="1104" cy="1104"/>
            </a:xfrm>
            <a:prstGeom prst="ellipse">
              <a:avLst/>
            </a:prstGeom>
            <a:solidFill>
              <a:srgbClr val="FF9900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[3, 4, </a:t>
              </a:r>
              <a:br>
                <a:rPr lang="en-US">
                  <a:latin typeface="Arial" charset="0"/>
                </a:rPr>
              </a:br>
              <a:r>
                <a:rPr lang="en-US">
                  <a:latin typeface="Arial" charset="0"/>
                </a:rPr>
                <a:t>5, 6, 8, </a:t>
              </a:r>
              <a:br>
                <a:rPr lang="en-US">
                  <a:latin typeface="Arial" charset="0"/>
                </a:rPr>
              </a:br>
              <a:r>
                <a:rPr lang="en-US">
                  <a:latin typeface="Arial" charset="0"/>
                </a:rPr>
                <a:t>9, 10]</a:t>
              </a:r>
            </a:p>
          </p:txBody>
        </p:sp>
        <p:sp>
          <p:nvSpPr>
            <p:cNvPr id="92177" name="Text Box 17"/>
            <p:cNvSpPr txBox="1">
              <a:spLocks noChangeArrowheads="1"/>
            </p:cNvSpPr>
            <p:nvPr/>
          </p:nvSpPr>
          <p:spPr bwMode="auto">
            <a:xfrm>
              <a:off x="2784" y="2496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Comic Sans MS" charset="0"/>
                </a:rPr>
                <a:t>0</a:t>
              </a:r>
            </a:p>
          </p:txBody>
        </p:sp>
        <p:cxnSp>
          <p:nvCxnSpPr>
            <p:cNvPr id="92178" name="AutoShape 18"/>
            <p:cNvCxnSpPr>
              <a:cxnSpLocks noChangeShapeType="1"/>
              <a:stCxn id="92176" idx="7"/>
              <a:endCxn id="92173" idx="3"/>
            </p:cNvCxnSpPr>
            <p:nvPr/>
          </p:nvCxnSpPr>
          <p:spPr bwMode="auto">
            <a:xfrm flipV="1">
              <a:off x="4158" y="2308"/>
              <a:ext cx="324" cy="59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92179" name="Text Box 19"/>
            <p:cNvSpPr txBox="1">
              <a:spLocks noChangeArrowheads="1"/>
            </p:cNvSpPr>
            <p:nvPr/>
          </p:nvSpPr>
          <p:spPr bwMode="auto">
            <a:xfrm>
              <a:off x="4368" y="259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Comic Sans MS" charset="0"/>
                </a:rPr>
                <a:t>0</a:t>
              </a:r>
            </a:p>
          </p:txBody>
        </p:sp>
        <p:cxnSp>
          <p:nvCxnSpPr>
            <p:cNvPr id="92180" name="AutoShape 20"/>
            <p:cNvCxnSpPr>
              <a:cxnSpLocks noChangeShapeType="1"/>
              <a:stCxn id="92166" idx="7"/>
              <a:endCxn id="92176" idx="1"/>
            </p:cNvCxnSpPr>
            <p:nvPr/>
          </p:nvCxnSpPr>
          <p:spPr bwMode="auto">
            <a:xfrm rot="5400000" flipV="1">
              <a:off x="2879" y="2401"/>
              <a:ext cx="1" cy="996"/>
            </a:xfrm>
            <a:prstGeom prst="curvedConnector3">
              <a:avLst>
                <a:gd name="adj1" fmla="val -306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92181" name="AutoShape 21"/>
            <p:cNvCxnSpPr>
              <a:cxnSpLocks noChangeShapeType="1"/>
              <a:stCxn id="92176" idx="3"/>
              <a:endCxn id="92166" idx="5"/>
            </p:cNvCxnSpPr>
            <p:nvPr/>
          </p:nvCxnSpPr>
          <p:spPr bwMode="auto">
            <a:xfrm rot="5400000">
              <a:off x="2879" y="3181"/>
              <a:ext cx="1" cy="996"/>
            </a:xfrm>
            <a:prstGeom prst="curvedConnector3">
              <a:avLst>
                <a:gd name="adj1" fmla="val 306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92182" name="Text Box 22"/>
            <p:cNvSpPr txBox="1">
              <a:spLocks noChangeArrowheads="1"/>
            </p:cNvSpPr>
            <p:nvPr/>
          </p:nvSpPr>
          <p:spPr bwMode="auto">
            <a:xfrm>
              <a:off x="2751" y="3408"/>
              <a:ext cx="2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Comic Sans MS" charset="0"/>
                </a:rPr>
                <a:t>1</a:t>
              </a:r>
            </a:p>
          </p:txBody>
        </p:sp>
        <p:cxnSp>
          <p:nvCxnSpPr>
            <p:cNvPr id="92183" name="AutoShape 23"/>
            <p:cNvCxnSpPr>
              <a:cxnSpLocks noChangeShapeType="1"/>
              <a:stCxn id="92166" idx="3"/>
              <a:endCxn id="92166" idx="2"/>
            </p:cNvCxnSpPr>
            <p:nvPr/>
          </p:nvCxnSpPr>
          <p:spPr bwMode="auto">
            <a:xfrm rot="16200000" flipV="1">
              <a:off x="1326" y="3402"/>
              <a:ext cx="390" cy="162"/>
            </a:xfrm>
            <a:prstGeom prst="curvedConnector4">
              <a:avLst>
                <a:gd name="adj1" fmla="val -78463"/>
                <a:gd name="adj2" fmla="val 18888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92184" name="Text Box 24"/>
            <p:cNvSpPr txBox="1">
              <a:spLocks noChangeArrowheads="1"/>
            </p:cNvSpPr>
            <p:nvPr/>
          </p:nvSpPr>
          <p:spPr bwMode="auto">
            <a:xfrm>
              <a:off x="1152" y="3456"/>
              <a:ext cx="2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Comic Sans MS" charset="0"/>
                </a:rPr>
                <a:t>1</a:t>
              </a:r>
            </a:p>
          </p:txBody>
        </p:sp>
        <p:cxnSp>
          <p:nvCxnSpPr>
            <p:cNvPr id="92185" name="AutoShape 25"/>
            <p:cNvCxnSpPr>
              <a:cxnSpLocks noChangeShapeType="1"/>
              <a:stCxn id="92173" idx="2"/>
              <a:endCxn id="92166" idx="0"/>
            </p:cNvCxnSpPr>
            <p:nvPr/>
          </p:nvCxnSpPr>
          <p:spPr bwMode="auto">
            <a:xfrm flipH="1">
              <a:off x="1992" y="1896"/>
              <a:ext cx="2306" cy="8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92186" name="Text Box 26"/>
            <p:cNvSpPr txBox="1">
              <a:spLocks noChangeArrowheads="1"/>
            </p:cNvSpPr>
            <p:nvPr/>
          </p:nvSpPr>
          <p:spPr bwMode="auto">
            <a:xfrm>
              <a:off x="3120" y="1920"/>
              <a:ext cx="2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Comic Sans MS" charset="0"/>
                </a:rPr>
                <a:t>1</a:t>
              </a:r>
            </a:p>
          </p:txBody>
        </p:sp>
        <p:sp>
          <p:nvSpPr>
            <p:cNvPr id="92187" name="Text Box 27"/>
            <p:cNvSpPr txBox="1">
              <a:spLocks noChangeArrowheads="1"/>
            </p:cNvSpPr>
            <p:nvPr/>
          </p:nvSpPr>
          <p:spPr bwMode="auto">
            <a:xfrm>
              <a:off x="5328" y="960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Comic Sans MS" charset="0"/>
                </a:rPr>
                <a:t>0</a:t>
              </a:r>
            </a:p>
          </p:txBody>
        </p:sp>
        <p:cxnSp>
          <p:nvCxnSpPr>
            <p:cNvPr id="92188" name="AutoShape 28"/>
            <p:cNvCxnSpPr>
              <a:cxnSpLocks noChangeShapeType="1"/>
              <a:stCxn id="92173" idx="6"/>
              <a:endCxn id="92173" idx="0"/>
            </p:cNvCxnSpPr>
            <p:nvPr/>
          </p:nvCxnSpPr>
          <p:spPr bwMode="auto">
            <a:xfrm flipH="1" flipV="1">
              <a:off x="4872" y="1322"/>
              <a:ext cx="574" cy="574"/>
            </a:xfrm>
            <a:prstGeom prst="curvedConnector4">
              <a:avLst>
                <a:gd name="adj1" fmla="val -21255"/>
                <a:gd name="adj2" fmla="val 12125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92190" name="Group 30"/>
          <p:cNvGrpSpPr>
            <a:grpSpLocks/>
          </p:cNvGrpSpPr>
          <p:nvPr/>
        </p:nvGrpSpPr>
        <p:grpSpPr bwMode="auto">
          <a:xfrm>
            <a:off x="3162300" y="2098675"/>
            <a:ext cx="5483225" cy="2230438"/>
            <a:chOff x="1992" y="1322"/>
            <a:chExt cx="3454" cy="1405"/>
          </a:xfrm>
        </p:grpSpPr>
        <p:cxnSp>
          <p:nvCxnSpPr>
            <p:cNvPr id="92191" name="AutoShape 31"/>
            <p:cNvCxnSpPr>
              <a:cxnSpLocks noChangeShapeType="1"/>
              <a:stCxn id="92165" idx="4"/>
              <a:endCxn id="92166" idx="0"/>
            </p:cNvCxnSpPr>
            <p:nvPr/>
          </p:nvCxnSpPr>
          <p:spPr bwMode="auto">
            <a:xfrm flipH="1">
              <a:off x="1992" y="1990"/>
              <a:ext cx="384" cy="737"/>
            </a:xfrm>
            <a:prstGeom prst="straightConnector1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92192" name="AutoShape 32"/>
            <p:cNvCxnSpPr>
              <a:cxnSpLocks noChangeShapeType="1"/>
              <a:stCxn id="92173" idx="2"/>
              <a:endCxn id="92166" idx="0"/>
            </p:cNvCxnSpPr>
            <p:nvPr/>
          </p:nvCxnSpPr>
          <p:spPr bwMode="auto">
            <a:xfrm flipH="1">
              <a:off x="1992" y="1896"/>
              <a:ext cx="2306" cy="831"/>
            </a:xfrm>
            <a:prstGeom prst="straightConnector1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92193" name="AutoShape 33"/>
            <p:cNvCxnSpPr>
              <a:cxnSpLocks noChangeShapeType="1"/>
              <a:stCxn id="92165" idx="6"/>
              <a:endCxn id="92173" idx="1"/>
            </p:cNvCxnSpPr>
            <p:nvPr/>
          </p:nvCxnSpPr>
          <p:spPr bwMode="auto">
            <a:xfrm>
              <a:off x="2950" y="1416"/>
              <a:ext cx="1532" cy="68"/>
            </a:xfrm>
            <a:prstGeom prst="straightConnector1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92194" name="AutoShape 34"/>
            <p:cNvCxnSpPr>
              <a:cxnSpLocks noChangeShapeType="1"/>
              <a:stCxn id="92173" idx="6"/>
              <a:endCxn id="92173" idx="0"/>
            </p:cNvCxnSpPr>
            <p:nvPr/>
          </p:nvCxnSpPr>
          <p:spPr bwMode="auto">
            <a:xfrm flipH="1" flipV="1">
              <a:off x="4872" y="1322"/>
              <a:ext cx="574" cy="574"/>
            </a:xfrm>
            <a:prstGeom prst="curvedConnector4">
              <a:avLst>
                <a:gd name="adj1" fmla="val -21255"/>
                <a:gd name="adj2" fmla="val 121255"/>
              </a:avLst>
            </a:prstGeom>
            <a:noFill/>
            <a:ln w="22225">
              <a:solidFill>
                <a:srgbClr val="00FF00"/>
              </a:solidFill>
              <a:round/>
              <a:headEnd/>
              <a:tailEnd type="triangle" w="med" len="med"/>
            </a:ln>
            <a:effectLst/>
          </p:spPr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5003D-E51F-8643-BCEC-E4FAF7D87282}" type="datetime1">
              <a:rPr lang="en-US"/>
              <a:pPr/>
              <a:t>16-06-14</a:t>
            </a:fld>
            <a:endParaRPr lang="en-US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2A434-CB73-D64E-A177-F0756C9A3BFD}" type="slidenum">
              <a:rPr lang="en-US"/>
              <a:pPr/>
              <a:t>17</a:t>
            </a:fld>
            <a:endParaRPr lang="en-US"/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Minimization of DFAs</a:t>
            </a:r>
          </a:p>
        </p:txBody>
      </p:sp>
      <p:grpSp>
        <p:nvGrpSpPr>
          <p:cNvPr id="93215" name="Group 31"/>
          <p:cNvGrpSpPr>
            <a:grpSpLocks/>
          </p:cNvGrpSpPr>
          <p:nvPr/>
        </p:nvGrpSpPr>
        <p:grpSpPr bwMode="auto">
          <a:xfrm>
            <a:off x="228600" y="1524000"/>
            <a:ext cx="8599488" cy="4572000"/>
            <a:chOff x="144" y="960"/>
            <a:chExt cx="5417" cy="2880"/>
          </a:xfrm>
        </p:grpSpPr>
        <p:sp>
          <p:nvSpPr>
            <p:cNvPr id="93188" name="Oval 4"/>
            <p:cNvSpPr>
              <a:spLocks noChangeArrowheads="1"/>
            </p:cNvSpPr>
            <p:nvPr/>
          </p:nvSpPr>
          <p:spPr bwMode="auto">
            <a:xfrm>
              <a:off x="144" y="1776"/>
              <a:ext cx="1104" cy="1104"/>
            </a:xfrm>
            <a:prstGeom prst="ellipse">
              <a:avLst/>
            </a:prstGeom>
            <a:solidFill>
              <a:srgbClr val="FF99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[1, 2, </a:t>
              </a:r>
              <a:br>
                <a:rPr lang="en-US">
                  <a:latin typeface="Arial" charset="0"/>
                </a:rPr>
              </a:br>
              <a:r>
                <a:rPr lang="en-US">
                  <a:latin typeface="Arial" charset="0"/>
                </a:rPr>
                <a:t>3, 4, 6, 9, </a:t>
              </a:r>
              <a:br>
                <a:rPr lang="en-US">
                  <a:latin typeface="Arial" charset="0"/>
                </a:rPr>
              </a:br>
              <a:r>
                <a:rPr lang="en-US">
                  <a:latin typeface="Arial" charset="0"/>
                </a:rPr>
                <a:t>12]</a:t>
              </a:r>
            </a:p>
          </p:txBody>
        </p:sp>
        <p:sp>
          <p:nvSpPr>
            <p:cNvPr id="93189" name="Oval 5"/>
            <p:cNvSpPr>
              <a:spLocks noChangeArrowheads="1"/>
            </p:cNvSpPr>
            <p:nvPr/>
          </p:nvSpPr>
          <p:spPr bwMode="auto">
            <a:xfrm>
              <a:off x="1440" y="2736"/>
              <a:ext cx="1104" cy="1104"/>
            </a:xfrm>
            <a:prstGeom prst="ellipse">
              <a:avLst/>
            </a:prstGeom>
            <a:solidFill>
              <a:srgbClr val="FF9900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[3, 4, 6, </a:t>
              </a:r>
              <a:br>
                <a:rPr lang="en-US">
                  <a:latin typeface="Arial" charset="0"/>
                </a:rPr>
              </a:br>
              <a:r>
                <a:rPr lang="en-US">
                  <a:latin typeface="Arial" charset="0"/>
                </a:rPr>
                <a:t>7, 8, 9]</a:t>
              </a:r>
            </a:p>
          </p:txBody>
        </p:sp>
        <p:cxnSp>
          <p:nvCxnSpPr>
            <p:cNvPr id="93190" name="AutoShape 6"/>
            <p:cNvCxnSpPr>
              <a:cxnSpLocks noChangeShapeType="1"/>
              <a:stCxn id="93188" idx="5"/>
              <a:endCxn id="93189" idx="1"/>
            </p:cNvCxnSpPr>
            <p:nvPr/>
          </p:nvCxnSpPr>
          <p:spPr bwMode="auto">
            <a:xfrm>
              <a:off x="1086" y="2727"/>
              <a:ext cx="516" cy="1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93191" name="AutoShape 7"/>
            <p:cNvCxnSpPr>
              <a:cxnSpLocks noChangeShapeType="1"/>
              <a:stCxn id="93188" idx="7"/>
              <a:endCxn id="93194" idx="1"/>
            </p:cNvCxnSpPr>
            <p:nvPr/>
          </p:nvCxnSpPr>
          <p:spPr bwMode="auto">
            <a:xfrm flipV="1">
              <a:off x="1086" y="1484"/>
              <a:ext cx="3396" cy="44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93192" name="Text Box 8"/>
            <p:cNvSpPr txBox="1">
              <a:spLocks noChangeArrowheads="1"/>
            </p:cNvSpPr>
            <p:nvPr/>
          </p:nvSpPr>
          <p:spPr bwMode="auto">
            <a:xfrm>
              <a:off x="2304" y="139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Comic Sans MS" charset="0"/>
                </a:rPr>
                <a:t>0</a:t>
              </a:r>
            </a:p>
          </p:txBody>
        </p:sp>
        <p:sp>
          <p:nvSpPr>
            <p:cNvPr id="93193" name="Text Box 9"/>
            <p:cNvSpPr txBox="1">
              <a:spLocks noChangeArrowheads="1"/>
            </p:cNvSpPr>
            <p:nvPr/>
          </p:nvSpPr>
          <p:spPr bwMode="auto">
            <a:xfrm>
              <a:off x="1104" y="2784"/>
              <a:ext cx="2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Comic Sans MS" charset="0"/>
                </a:rPr>
                <a:t>1</a:t>
              </a:r>
            </a:p>
          </p:txBody>
        </p:sp>
        <p:sp>
          <p:nvSpPr>
            <p:cNvPr id="93194" name="Oval 10"/>
            <p:cNvSpPr>
              <a:spLocks noChangeArrowheads="1"/>
            </p:cNvSpPr>
            <p:nvPr/>
          </p:nvSpPr>
          <p:spPr bwMode="auto">
            <a:xfrm>
              <a:off x="4320" y="1344"/>
              <a:ext cx="1104" cy="1104"/>
            </a:xfrm>
            <a:prstGeom prst="ellipse">
              <a:avLst/>
            </a:prstGeom>
            <a:solidFill>
              <a:srgbClr val="FF9900"/>
            </a:solidFill>
            <a:ln w="69850" cmpd="dbl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[3, 4, 5, </a:t>
              </a:r>
              <a:br>
                <a:rPr lang="en-US">
                  <a:latin typeface="Arial" charset="0"/>
                </a:rPr>
              </a:br>
              <a:r>
                <a:rPr lang="en-US">
                  <a:latin typeface="Arial" charset="0"/>
                </a:rPr>
                <a:t>6, 8, 9, 10,</a:t>
              </a:r>
              <a:br>
                <a:rPr lang="en-US">
                  <a:latin typeface="Arial" charset="0"/>
                </a:rPr>
              </a:br>
              <a:r>
                <a:rPr lang="en-US">
                  <a:latin typeface="Arial" charset="0"/>
                </a:rPr>
                <a:t>11, 14]</a:t>
              </a:r>
            </a:p>
          </p:txBody>
        </p:sp>
        <p:sp>
          <p:nvSpPr>
            <p:cNvPr id="93195" name="Oval 11"/>
            <p:cNvSpPr>
              <a:spLocks noChangeArrowheads="1"/>
            </p:cNvSpPr>
            <p:nvPr/>
          </p:nvSpPr>
          <p:spPr bwMode="auto">
            <a:xfrm>
              <a:off x="3216" y="2736"/>
              <a:ext cx="1104" cy="1104"/>
            </a:xfrm>
            <a:prstGeom prst="ellipse">
              <a:avLst/>
            </a:prstGeom>
            <a:solidFill>
              <a:srgbClr val="FF9900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[3, 4, </a:t>
              </a:r>
              <a:br>
                <a:rPr lang="en-US">
                  <a:latin typeface="Arial" charset="0"/>
                </a:rPr>
              </a:br>
              <a:r>
                <a:rPr lang="en-US">
                  <a:latin typeface="Arial" charset="0"/>
                </a:rPr>
                <a:t>5, 6, 8, </a:t>
              </a:r>
              <a:br>
                <a:rPr lang="en-US">
                  <a:latin typeface="Arial" charset="0"/>
                </a:rPr>
              </a:br>
              <a:r>
                <a:rPr lang="en-US">
                  <a:latin typeface="Arial" charset="0"/>
                </a:rPr>
                <a:t>9, 10]</a:t>
              </a:r>
            </a:p>
          </p:txBody>
        </p:sp>
        <p:sp>
          <p:nvSpPr>
            <p:cNvPr id="93196" name="Text Box 12"/>
            <p:cNvSpPr txBox="1">
              <a:spLocks noChangeArrowheads="1"/>
            </p:cNvSpPr>
            <p:nvPr/>
          </p:nvSpPr>
          <p:spPr bwMode="auto">
            <a:xfrm>
              <a:off x="2784" y="2496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Comic Sans MS" charset="0"/>
                </a:rPr>
                <a:t>0</a:t>
              </a:r>
            </a:p>
          </p:txBody>
        </p:sp>
        <p:cxnSp>
          <p:nvCxnSpPr>
            <p:cNvPr id="93197" name="AutoShape 13"/>
            <p:cNvCxnSpPr>
              <a:cxnSpLocks noChangeShapeType="1"/>
              <a:stCxn id="93195" idx="7"/>
              <a:endCxn id="93194" idx="3"/>
            </p:cNvCxnSpPr>
            <p:nvPr/>
          </p:nvCxnSpPr>
          <p:spPr bwMode="auto">
            <a:xfrm flipV="1">
              <a:off x="4158" y="2308"/>
              <a:ext cx="324" cy="59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93198" name="Text Box 14"/>
            <p:cNvSpPr txBox="1">
              <a:spLocks noChangeArrowheads="1"/>
            </p:cNvSpPr>
            <p:nvPr/>
          </p:nvSpPr>
          <p:spPr bwMode="auto">
            <a:xfrm>
              <a:off x="4368" y="259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Comic Sans MS" charset="0"/>
                </a:rPr>
                <a:t>0</a:t>
              </a:r>
            </a:p>
          </p:txBody>
        </p:sp>
        <p:cxnSp>
          <p:nvCxnSpPr>
            <p:cNvPr id="93199" name="AutoShape 15"/>
            <p:cNvCxnSpPr>
              <a:cxnSpLocks noChangeShapeType="1"/>
              <a:stCxn id="93189" idx="7"/>
              <a:endCxn id="93195" idx="1"/>
            </p:cNvCxnSpPr>
            <p:nvPr/>
          </p:nvCxnSpPr>
          <p:spPr bwMode="auto">
            <a:xfrm rot="5400000" flipV="1">
              <a:off x="2879" y="2401"/>
              <a:ext cx="1" cy="996"/>
            </a:xfrm>
            <a:prstGeom prst="curvedConnector3">
              <a:avLst>
                <a:gd name="adj1" fmla="val -1250000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93200" name="AutoShape 16"/>
            <p:cNvCxnSpPr>
              <a:cxnSpLocks noChangeShapeType="1"/>
              <a:stCxn id="93195" idx="3"/>
              <a:endCxn id="93189" idx="5"/>
            </p:cNvCxnSpPr>
            <p:nvPr/>
          </p:nvCxnSpPr>
          <p:spPr bwMode="auto">
            <a:xfrm rot="5400000">
              <a:off x="2879" y="3181"/>
              <a:ext cx="1" cy="996"/>
            </a:xfrm>
            <a:prstGeom prst="curvedConnector3">
              <a:avLst>
                <a:gd name="adj1" fmla="val 699999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93201" name="Text Box 17"/>
            <p:cNvSpPr txBox="1">
              <a:spLocks noChangeArrowheads="1"/>
            </p:cNvSpPr>
            <p:nvPr/>
          </p:nvSpPr>
          <p:spPr bwMode="auto">
            <a:xfrm>
              <a:off x="2751" y="3408"/>
              <a:ext cx="2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Comic Sans MS" charset="0"/>
                </a:rPr>
                <a:t>1</a:t>
              </a:r>
            </a:p>
          </p:txBody>
        </p:sp>
        <p:cxnSp>
          <p:nvCxnSpPr>
            <p:cNvPr id="93202" name="AutoShape 18"/>
            <p:cNvCxnSpPr>
              <a:cxnSpLocks noChangeShapeType="1"/>
              <a:stCxn id="93189" idx="3"/>
              <a:endCxn id="93189" idx="2"/>
            </p:cNvCxnSpPr>
            <p:nvPr/>
          </p:nvCxnSpPr>
          <p:spPr bwMode="auto">
            <a:xfrm rot="16200000" flipV="1">
              <a:off x="1326" y="3402"/>
              <a:ext cx="390" cy="162"/>
            </a:xfrm>
            <a:prstGeom prst="curvedConnector4">
              <a:avLst>
                <a:gd name="adj1" fmla="val -78463"/>
                <a:gd name="adj2" fmla="val 18888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93203" name="Text Box 19"/>
            <p:cNvSpPr txBox="1">
              <a:spLocks noChangeArrowheads="1"/>
            </p:cNvSpPr>
            <p:nvPr/>
          </p:nvSpPr>
          <p:spPr bwMode="auto">
            <a:xfrm>
              <a:off x="1152" y="3456"/>
              <a:ext cx="2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Comic Sans MS" charset="0"/>
                </a:rPr>
                <a:t>1</a:t>
              </a:r>
            </a:p>
          </p:txBody>
        </p:sp>
        <p:cxnSp>
          <p:nvCxnSpPr>
            <p:cNvPr id="93204" name="AutoShape 20"/>
            <p:cNvCxnSpPr>
              <a:cxnSpLocks noChangeShapeType="1"/>
              <a:stCxn id="93194" idx="2"/>
              <a:endCxn id="93189" idx="0"/>
            </p:cNvCxnSpPr>
            <p:nvPr/>
          </p:nvCxnSpPr>
          <p:spPr bwMode="auto">
            <a:xfrm flipH="1">
              <a:off x="1992" y="1896"/>
              <a:ext cx="2306" cy="8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93205" name="Text Box 21"/>
            <p:cNvSpPr txBox="1">
              <a:spLocks noChangeArrowheads="1"/>
            </p:cNvSpPr>
            <p:nvPr/>
          </p:nvSpPr>
          <p:spPr bwMode="auto">
            <a:xfrm>
              <a:off x="3120" y="1920"/>
              <a:ext cx="2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Comic Sans MS" charset="0"/>
                </a:rPr>
                <a:t>1</a:t>
              </a:r>
            </a:p>
          </p:txBody>
        </p:sp>
        <p:sp>
          <p:nvSpPr>
            <p:cNvPr id="93206" name="Text Box 22"/>
            <p:cNvSpPr txBox="1">
              <a:spLocks noChangeArrowheads="1"/>
            </p:cNvSpPr>
            <p:nvPr/>
          </p:nvSpPr>
          <p:spPr bwMode="auto">
            <a:xfrm>
              <a:off x="5328" y="960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Comic Sans MS" charset="0"/>
                </a:rPr>
                <a:t>0</a:t>
              </a:r>
            </a:p>
          </p:txBody>
        </p:sp>
        <p:cxnSp>
          <p:nvCxnSpPr>
            <p:cNvPr id="93207" name="AutoShape 23"/>
            <p:cNvCxnSpPr>
              <a:cxnSpLocks noChangeShapeType="1"/>
              <a:stCxn id="93194" idx="6"/>
              <a:endCxn id="93194" idx="0"/>
            </p:cNvCxnSpPr>
            <p:nvPr/>
          </p:nvCxnSpPr>
          <p:spPr bwMode="auto">
            <a:xfrm flipH="1" flipV="1">
              <a:off x="4872" y="1322"/>
              <a:ext cx="574" cy="574"/>
            </a:xfrm>
            <a:prstGeom prst="curvedConnector4">
              <a:avLst>
                <a:gd name="adj1" fmla="val -21255"/>
                <a:gd name="adj2" fmla="val 12125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93209" name="Group 25"/>
          <p:cNvGrpSpPr>
            <a:grpSpLocks/>
          </p:cNvGrpSpPr>
          <p:nvPr/>
        </p:nvGrpSpPr>
        <p:grpSpPr bwMode="auto">
          <a:xfrm>
            <a:off x="1724025" y="2355850"/>
            <a:ext cx="5391150" cy="3498850"/>
            <a:chOff x="1086" y="1484"/>
            <a:chExt cx="3396" cy="2204"/>
          </a:xfrm>
        </p:grpSpPr>
        <p:cxnSp>
          <p:nvCxnSpPr>
            <p:cNvPr id="93210" name="AutoShape 26"/>
            <p:cNvCxnSpPr>
              <a:cxnSpLocks noChangeShapeType="1"/>
              <a:stCxn id="93188" idx="5"/>
            </p:cNvCxnSpPr>
            <p:nvPr/>
          </p:nvCxnSpPr>
          <p:spPr bwMode="auto">
            <a:xfrm>
              <a:off x="1086" y="2727"/>
              <a:ext cx="498" cy="170"/>
            </a:xfrm>
            <a:prstGeom prst="straightConnector1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93211" name="AutoShape 27"/>
            <p:cNvCxnSpPr>
              <a:cxnSpLocks noChangeShapeType="1"/>
              <a:stCxn id="93188" idx="7"/>
              <a:endCxn id="93194" idx="1"/>
            </p:cNvCxnSpPr>
            <p:nvPr/>
          </p:nvCxnSpPr>
          <p:spPr bwMode="auto">
            <a:xfrm flipV="1">
              <a:off x="1086" y="1484"/>
              <a:ext cx="3396" cy="445"/>
            </a:xfrm>
            <a:prstGeom prst="straightConnector1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93212" name="AutoShape 28"/>
            <p:cNvCxnSpPr>
              <a:cxnSpLocks noChangeShapeType="1"/>
              <a:stCxn id="93195" idx="7"/>
              <a:endCxn id="93194" idx="3"/>
            </p:cNvCxnSpPr>
            <p:nvPr/>
          </p:nvCxnSpPr>
          <p:spPr bwMode="auto">
            <a:xfrm flipV="1">
              <a:off x="4158" y="2308"/>
              <a:ext cx="324" cy="581"/>
            </a:xfrm>
            <a:prstGeom prst="straightConnector1">
              <a:avLst/>
            </a:prstGeom>
            <a:noFill/>
            <a:ln w="25400">
              <a:solidFill>
                <a:srgbClr val="00FF00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93213" name="AutoShape 29"/>
            <p:cNvCxnSpPr>
              <a:cxnSpLocks noChangeShapeType="1"/>
              <a:stCxn id="93195" idx="3"/>
              <a:endCxn id="93189" idx="5"/>
            </p:cNvCxnSpPr>
            <p:nvPr/>
          </p:nvCxnSpPr>
          <p:spPr bwMode="auto">
            <a:xfrm rot="5400000">
              <a:off x="2879" y="3190"/>
              <a:ext cx="1" cy="996"/>
            </a:xfrm>
            <a:prstGeom prst="curvedConnector3">
              <a:avLst>
                <a:gd name="adj1" fmla="val 6399995"/>
              </a:avLst>
            </a:prstGeom>
            <a:noFill/>
            <a:ln w="22225">
              <a:solidFill>
                <a:srgbClr val="00FF00"/>
              </a:solidFill>
              <a:round/>
              <a:headEnd/>
              <a:tailEnd type="triangle" w="med" len="med"/>
            </a:ln>
            <a:effectLst/>
          </p:spPr>
        </p:cxn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F5458-B5F1-FA48-A7C6-5736627E3911}" type="datetime1">
              <a:rPr lang="en-US"/>
              <a:pPr/>
              <a:t>16-06-14</a:t>
            </a:fld>
            <a:endParaRPr lang="en-US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B5215-620F-C947-89E0-0C8C1134F73C}" type="slidenum">
              <a:rPr lang="en-US"/>
              <a:pPr/>
              <a:t>18</a:t>
            </a:fld>
            <a:endParaRPr lang="en-US"/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Minimization of DFAs</a:t>
            </a:r>
          </a:p>
        </p:txBody>
      </p:sp>
      <p:grpSp>
        <p:nvGrpSpPr>
          <p:cNvPr id="94245" name="Group 37"/>
          <p:cNvGrpSpPr>
            <a:grpSpLocks/>
          </p:cNvGrpSpPr>
          <p:nvPr/>
        </p:nvGrpSpPr>
        <p:grpSpPr bwMode="auto">
          <a:xfrm>
            <a:off x="1828800" y="1524000"/>
            <a:ext cx="6999288" cy="4572000"/>
            <a:chOff x="1152" y="960"/>
            <a:chExt cx="4409" cy="2880"/>
          </a:xfrm>
        </p:grpSpPr>
        <p:sp>
          <p:nvSpPr>
            <p:cNvPr id="94211" name="Oval 3"/>
            <p:cNvSpPr>
              <a:spLocks noChangeArrowheads="1"/>
            </p:cNvSpPr>
            <p:nvPr/>
          </p:nvSpPr>
          <p:spPr bwMode="auto">
            <a:xfrm>
              <a:off x="1440" y="2736"/>
              <a:ext cx="1104" cy="1104"/>
            </a:xfrm>
            <a:prstGeom prst="ellipse">
              <a:avLst/>
            </a:prstGeom>
            <a:solidFill>
              <a:srgbClr val="FF9900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[3, 4, 6, </a:t>
              </a:r>
              <a:br>
                <a:rPr lang="en-US">
                  <a:latin typeface="Arial" charset="0"/>
                </a:rPr>
              </a:br>
              <a:r>
                <a:rPr lang="en-US">
                  <a:latin typeface="Arial" charset="0"/>
                </a:rPr>
                <a:t>7, 8, 9]</a:t>
              </a:r>
            </a:p>
          </p:txBody>
        </p:sp>
        <p:sp>
          <p:nvSpPr>
            <p:cNvPr id="94212" name="Oval 4"/>
            <p:cNvSpPr>
              <a:spLocks noChangeArrowheads="1"/>
            </p:cNvSpPr>
            <p:nvPr/>
          </p:nvSpPr>
          <p:spPr bwMode="auto">
            <a:xfrm>
              <a:off x="4320" y="1344"/>
              <a:ext cx="1104" cy="1104"/>
            </a:xfrm>
            <a:prstGeom prst="ellipse">
              <a:avLst/>
            </a:prstGeom>
            <a:solidFill>
              <a:srgbClr val="FF9900"/>
            </a:solidFill>
            <a:ln w="69850" cmpd="dbl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[3, 4, 5, </a:t>
              </a:r>
              <a:br>
                <a:rPr lang="en-US">
                  <a:latin typeface="Arial" charset="0"/>
                </a:rPr>
              </a:br>
              <a:r>
                <a:rPr lang="en-US">
                  <a:latin typeface="Arial" charset="0"/>
                </a:rPr>
                <a:t>6, 8, 9, 10,</a:t>
              </a:r>
              <a:br>
                <a:rPr lang="en-US">
                  <a:latin typeface="Arial" charset="0"/>
                </a:rPr>
              </a:br>
              <a:r>
                <a:rPr lang="en-US">
                  <a:latin typeface="Arial" charset="0"/>
                </a:rPr>
                <a:t>11, 14]</a:t>
              </a:r>
            </a:p>
          </p:txBody>
        </p:sp>
        <p:sp>
          <p:nvSpPr>
            <p:cNvPr id="94213" name="Oval 5"/>
            <p:cNvSpPr>
              <a:spLocks noChangeArrowheads="1"/>
            </p:cNvSpPr>
            <p:nvPr/>
          </p:nvSpPr>
          <p:spPr bwMode="auto">
            <a:xfrm>
              <a:off x="3216" y="2736"/>
              <a:ext cx="1104" cy="1104"/>
            </a:xfrm>
            <a:prstGeom prst="ellipse">
              <a:avLst/>
            </a:prstGeom>
            <a:solidFill>
              <a:srgbClr val="FF99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Arial" charset="0"/>
                </a:rPr>
                <a:t>[3, 4, </a:t>
              </a:r>
              <a:br>
                <a:rPr lang="en-US">
                  <a:latin typeface="Arial" charset="0"/>
                </a:rPr>
              </a:br>
              <a:r>
                <a:rPr lang="en-US">
                  <a:latin typeface="Arial" charset="0"/>
                </a:rPr>
                <a:t>5, 6, 8, </a:t>
              </a:r>
              <a:br>
                <a:rPr lang="en-US">
                  <a:latin typeface="Arial" charset="0"/>
                </a:rPr>
              </a:br>
              <a:r>
                <a:rPr lang="en-US">
                  <a:latin typeface="Arial" charset="0"/>
                </a:rPr>
                <a:t>9, 10]</a:t>
              </a:r>
            </a:p>
          </p:txBody>
        </p:sp>
        <p:sp>
          <p:nvSpPr>
            <p:cNvPr id="94214" name="Text Box 6"/>
            <p:cNvSpPr txBox="1">
              <a:spLocks noChangeArrowheads="1"/>
            </p:cNvSpPr>
            <p:nvPr/>
          </p:nvSpPr>
          <p:spPr bwMode="auto">
            <a:xfrm>
              <a:off x="2784" y="2496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Comic Sans MS" charset="0"/>
                </a:rPr>
                <a:t>0</a:t>
              </a:r>
            </a:p>
          </p:txBody>
        </p:sp>
        <p:cxnSp>
          <p:nvCxnSpPr>
            <p:cNvPr id="94215" name="AutoShape 7"/>
            <p:cNvCxnSpPr>
              <a:cxnSpLocks noChangeShapeType="1"/>
              <a:stCxn id="94213" idx="7"/>
              <a:endCxn id="94212" idx="3"/>
            </p:cNvCxnSpPr>
            <p:nvPr/>
          </p:nvCxnSpPr>
          <p:spPr bwMode="auto">
            <a:xfrm flipV="1">
              <a:off x="4158" y="2308"/>
              <a:ext cx="324" cy="58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94216" name="Text Box 8"/>
            <p:cNvSpPr txBox="1">
              <a:spLocks noChangeArrowheads="1"/>
            </p:cNvSpPr>
            <p:nvPr/>
          </p:nvSpPr>
          <p:spPr bwMode="auto">
            <a:xfrm>
              <a:off x="4368" y="259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Comic Sans MS" charset="0"/>
                </a:rPr>
                <a:t>0</a:t>
              </a:r>
            </a:p>
          </p:txBody>
        </p:sp>
        <p:cxnSp>
          <p:nvCxnSpPr>
            <p:cNvPr id="94217" name="AutoShape 9"/>
            <p:cNvCxnSpPr>
              <a:cxnSpLocks noChangeShapeType="1"/>
              <a:stCxn id="94211" idx="7"/>
              <a:endCxn id="94213" idx="1"/>
            </p:cNvCxnSpPr>
            <p:nvPr/>
          </p:nvCxnSpPr>
          <p:spPr bwMode="auto">
            <a:xfrm rot="16200000">
              <a:off x="2875" y="2396"/>
              <a:ext cx="9" cy="996"/>
            </a:xfrm>
            <a:prstGeom prst="curvedConnector3">
              <a:avLst>
                <a:gd name="adj1" fmla="val 1611111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94218" name="AutoShape 10"/>
            <p:cNvCxnSpPr>
              <a:cxnSpLocks noChangeShapeType="1"/>
              <a:stCxn id="94213" idx="3"/>
              <a:endCxn id="94211" idx="5"/>
            </p:cNvCxnSpPr>
            <p:nvPr/>
          </p:nvCxnSpPr>
          <p:spPr bwMode="auto">
            <a:xfrm rot="16200000" flipV="1">
              <a:off x="2875" y="3185"/>
              <a:ext cx="9" cy="996"/>
            </a:xfrm>
            <a:prstGeom prst="curvedConnector3">
              <a:avLst>
                <a:gd name="adj1" fmla="val -136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94219" name="Text Box 11"/>
            <p:cNvSpPr txBox="1">
              <a:spLocks noChangeArrowheads="1"/>
            </p:cNvSpPr>
            <p:nvPr/>
          </p:nvSpPr>
          <p:spPr bwMode="auto">
            <a:xfrm>
              <a:off x="2751" y="3408"/>
              <a:ext cx="2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Comic Sans MS" charset="0"/>
                </a:rPr>
                <a:t>1</a:t>
              </a:r>
            </a:p>
          </p:txBody>
        </p:sp>
        <p:cxnSp>
          <p:nvCxnSpPr>
            <p:cNvPr id="94220" name="AutoShape 12"/>
            <p:cNvCxnSpPr>
              <a:cxnSpLocks noChangeShapeType="1"/>
              <a:stCxn id="94211" idx="3"/>
              <a:endCxn id="94211" idx="2"/>
            </p:cNvCxnSpPr>
            <p:nvPr/>
          </p:nvCxnSpPr>
          <p:spPr bwMode="auto">
            <a:xfrm rot="16200000" flipV="1">
              <a:off x="1326" y="3402"/>
              <a:ext cx="390" cy="162"/>
            </a:xfrm>
            <a:prstGeom prst="curvedConnector4">
              <a:avLst>
                <a:gd name="adj1" fmla="val -68208"/>
                <a:gd name="adj2" fmla="val 31419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94221" name="Text Box 13"/>
            <p:cNvSpPr txBox="1">
              <a:spLocks noChangeArrowheads="1"/>
            </p:cNvSpPr>
            <p:nvPr/>
          </p:nvSpPr>
          <p:spPr bwMode="auto">
            <a:xfrm>
              <a:off x="1152" y="3456"/>
              <a:ext cx="2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Comic Sans MS" charset="0"/>
                </a:rPr>
                <a:t>1</a:t>
              </a:r>
            </a:p>
          </p:txBody>
        </p:sp>
        <p:cxnSp>
          <p:nvCxnSpPr>
            <p:cNvPr id="94222" name="AutoShape 14"/>
            <p:cNvCxnSpPr>
              <a:cxnSpLocks noChangeShapeType="1"/>
              <a:stCxn id="94212" idx="2"/>
              <a:endCxn id="94211" idx="0"/>
            </p:cNvCxnSpPr>
            <p:nvPr/>
          </p:nvCxnSpPr>
          <p:spPr bwMode="auto">
            <a:xfrm flipH="1">
              <a:off x="1992" y="1896"/>
              <a:ext cx="2306" cy="8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94223" name="Text Box 15"/>
            <p:cNvSpPr txBox="1">
              <a:spLocks noChangeArrowheads="1"/>
            </p:cNvSpPr>
            <p:nvPr/>
          </p:nvSpPr>
          <p:spPr bwMode="auto">
            <a:xfrm>
              <a:off x="3120" y="1920"/>
              <a:ext cx="2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Comic Sans MS" charset="0"/>
                </a:rPr>
                <a:t>1</a:t>
              </a:r>
            </a:p>
          </p:txBody>
        </p:sp>
        <p:sp>
          <p:nvSpPr>
            <p:cNvPr id="94224" name="Text Box 16"/>
            <p:cNvSpPr txBox="1">
              <a:spLocks noChangeArrowheads="1"/>
            </p:cNvSpPr>
            <p:nvPr/>
          </p:nvSpPr>
          <p:spPr bwMode="auto">
            <a:xfrm>
              <a:off x="5328" y="960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Comic Sans MS" charset="0"/>
                </a:rPr>
                <a:t>0</a:t>
              </a:r>
            </a:p>
          </p:txBody>
        </p:sp>
        <p:cxnSp>
          <p:nvCxnSpPr>
            <p:cNvPr id="94225" name="AutoShape 17"/>
            <p:cNvCxnSpPr>
              <a:cxnSpLocks noChangeShapeType="1"/>
              <a:stCxn id="94212" idx="6"/>
              <a:endCxn id="94212" idx="0"/>
            </p:cNvCxnSpPr>
            <p:nvPr/>
          </p:nvCxnSpPr>
          <p:spPr bwMode="auto">
            <a:xfrm flipH="1" flipV="1">
              <a:off x="4872" y="1322"/>
              <a:ext cx="574" cy="574"/>
            </a:xfrm>
            <a:prstGeom prst="curvedConnector4">
              <a:avLst>
                <a:gd name="adj1" fmla="val -21255"/>
                <a:gd name="adj2" fmla="val 12125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94244" name="Group 36"/>
          <p:cNvGrpSpPr>
            <a:grpSpLocks/>
          </p:cNvGrpSpPr>
          <p:nvPr/>
        </p:nvGrpSpPr>
        <p:grpSpPr bwMode="auto">
          <a:xfrm>
            <a:off x="685800" y="1524000"/>
            <a:ext cx="3722688" cy="1828800"/>
            <a:chOff x="432" y="960"/>
            <a:chExt cx="2345" cy="1152"/>
          </a:xfrm>
        </p:grpSpPr>
        <p:sp>
          <p:nvSpPr>
            <p:cNvPr id="94228" name="AutoShape 20"/>
            <p:cNvSpPr>
              <a:spLocks noChangeArrowheads="1"/>
            </p:cNvSpPr>
            <p:nvPr/>
          </p:nvSpPr>
          <p:spPr bwMode="auto">
            <a:xfrm>
              <a:off x="1824" y="1104"/>
              <a:ext cx="384" cy="384"/>
            </a:xfrm>
            <a:prstGeom prst="flowChartConnector">
              <a:avLst/>
            </a:prstGeom>
            <a:solidFill>
              <a:srgbClr val="FF9900"/>
            </a:solidFill>
            <a:ln w="73025" cmpd="dbl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endParaRPr lang="en-US">
                <a:latin typeface="Times New Roman" charset="0"/>
              </a:endParaRPr>
            </a:p>
          </p:txBody>
        </p:sp>
        <p:sp>
          <p:nvSpPr>
            <p:cNvPr id="94229" name="AutoShape 21"/>
            <p:cNvSpPr>
              <a:spLocks noChangeArrowheads="1"/>
            </p:cNvSpPr>
            <p:nvPr/>
          </p:nvSpPr>
          <p:spPr bwMode="auto">
            <a:xfrm>
              <a:off x="960" y="1104"/>
              <a:ext cx="384" cy="384"/>
            </a:xfrm>
            <a:prstGeom prst="flowChartConnector">
              <a:avLst/>
            </a:prstGeom>
            <a:solidFill>
              <a:srgbClr val="FF9900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endParaRPr lang="en-US">
                <a:latin typeface="Times New Roman" charset="0"/>
              </a:endParaRPr>
            </a:p>
          </p:txBody>
        </p:sp>
        <p:sp>
          <p:nvSpPr>
            <p:cNvPr id="94230" name="Text Box 22"/>
            <p:cNvSpPr txBox="1">
              <a:spLocks noChangeArrowheads="1"/>
            </p:cNvSpPr>
            <p:nvPr/>
          </p:nvSpPr>
          <p:spPr bwMode="auto">
            <a:xfrm>
              <a:off x="2544" y="115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Comic Sans MS" charset="0"/>
                </a:rPr>
                <a:t>0</a:t>
              </a:r>
            </a:p>
          </p:txBody>
        </p:sp>
        <p:sp>
          <p:nvSpPr>
            <p:cNvPr id="94231" name="Text Box 23"/>
            <p:cNvSpPr txBox="1">
              <a:spLocks noChangeArrowheads="1"/>
            </p:cNvSpPr>
            <p:nvPr/>
          </p:nvSpPr>
          <p:spPr bwMode="auto">
            <a:xfrm>
              <a:off x="432" y="1104"/>
              <a:ext cx="2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Comic Sans MS" charset="0"/>
                </a:rPr>
                <a:t>1</a:t>
              </a:r>
            </a:p>
          </p:txBody>
        </p:sp>
        <p:sp>
          <p:nvSpPr>
            <p:cNvPr id="94232" name="AutoShape 24"/>
            <p:cNvSpPr>
              <a:spLocks noChangeArrowheads="1"/>
            </p:cNvSpPr>
            <p:nvPr/>
          </p:nvSpPr>
          <p:spPr bwMode="auto">
            <a:xfrm>
              <a:off x="1392" y="1728"/>
              <a:ext cx="384" cy="384"/>
            </a:xfrm>
            <a:prstGeom prst="flowChartConnector">
              <a:avLst/>
            </a:prstGeom>
            <a:solidFill>
              <a:srgbClr val="FF99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endParaRPr lang="en-US">
                <a:latin typeface="Times New Roman" charset="0"/>
              </a:endParaRPr>
            </a:p>
          </p:txBody>
        </p:sp>
        <p:cxnSp>
          <p:nvCxnSpPr>
            <p:cNvPr id="94234" name="AutoShape 26"/>
            <p:cNvCxnSpPr>
              <a:cxnSpLocks noChangeShapeType="1"/>
              <a:stCxn id="94232" idx="7"/>
              <a:endCxn id="94228" idx="3"/>
            </p:cNvCxnSpPr>
            <p:nvPr/>
          </p:nvCxnSpPr>
          <p:spPr bwMode="auto">
            <a:xfrm flipV="1">
              <a:off x="1720" y="1455"/>
              <a:ext cx="160" cy="3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94235" name="AutoShape 27"/>
            <p:cNvCxnSpPr>
              <a:cxnSpLocks noChangeShapeType="1"/>
              <a:stCxn id="94228" idx="2"/>
              <a:endCxn id="94229" idx="6"/>
            </p:cNvCxnSpPr>
            <p:nvPr/>
          </p:nvCxnSpPr>
          <p:spPr bwMode="auto">
            <a:xfrm flipH="1">
              <a:off x="1344" y="1296"/>
              <a:ext cx="45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94236" name="AutoShape 28"/>
            <p:cNvCxnSpPr>
              <a:cxnSpLocks noChangeShapeType="1"/>
              <a:stCxn id="94228" idx="5"/>
              <a:endCxn id="94228" idx="7"/>
            </p:cNvCxnSpPr>
            <p:nvPr/>
          </p:nvCxnSpPr>
          <p:spPr bwMode="auto">
            <a:xfrm rot="5400000" flipH="1" flipV="1">
              <a:off x="1994" y="1295"/>
              <a:ext cx="318" cy="1"/>
            </a:xfrm>
            <a:prstGeom prst="curvedConnector5">
              <a:avLst>
                <a:gd name="adj1" fmla="val -14153"/>
                <a:gd name="adj2" fmla="val 35699995"/>
                <a:gd name="adj3" fmla="val 13175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94237" name="AutoShape 29"/>
            <p:cNvCxnSpPr>
              <a:cxnSpLocks noChangeShapeType="1"/>
              <a:stCxn id="94229" idx="3"/>
              <a:endCxn id="94229" idx="1"/>
            </p:cNvCxnSpPr>
            <p:nvPr/>
          </p:nvCxnSpPr>
          <p:spPr bwMode="auto">
            <a:xfrm rot="5400000" flipH="1" flipV="1">
              <a:off x="881" y="1295"/>
              <a:ext cx="272" cy="1"/>
            </a:xfrm>
            <a:prstGeom prst="curvedConnector5">
              <a:avLst>
                <a:gd name="adj1" fmla="val -73528"/>
                <a:gd name="adj2" fmla="val -35500005"/>
                <a:gd name="adj3" fmla="val 173528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94238" name="AutoShape 30"/>
            <p:cNvCxnSpPr>
              <a:cxnSpLocks noChangeShapeType="1"/>
              <a:stCxn id="94232" idx="2"/>
              <a:endCxn id="94229" idx="4"/>
            </p:cNvCxnSpPr>
            <p:nvPr/>
          </p:nvCxnSpPr>
          <p:spPr bwMode="auto">
            <a:xfrm rot="10800000">
              <a:off x="1152" y="1488"/>
              <a:ext cx="231" cy="432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94239" name="Text Box 31"/>
            <p:cNvSpPr txBox="1">
              <a:spLocks noChangeArrowheads="1"/>
            </p:cNvSpPr>
            <p:nvPr/>
          </p:nvSpPr>
          <p:spPr bwMode="auto">
            <a:xfrm>
              <a:off x="960" y="1680"/>
              <a:ext cx="2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Comic Sans MS" charset="0"/>
                </a:rPr>
                <a:t>1</a:t>
              </a:r>
            </a:p>
          </p:txBody>
        </p:sp>
        <p:sp>
          <p:nvSpPr>
            <p:cNvPr id="94240" name="Text Box 32"/>
            <p:cNvSpPr txBox="1">
              <a:spLocks noChangeArrowheads="1"/>
            </p:cNvSpPr>
            <p:nvPr/>
          </p:nvSpPr>
          <p:spPr bwMode="auto">
            <a:xfrm>
              <a:off x="1824" y="158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Comic Sans MS" charset="0"/>
                </a:rPr>
                <a:t>0</a:t>
              </a:r>
            </a:p>
          </p:txBody>
        </p:sp>
        <p:sp>
          <p:nvSpPr>
            <p:cNvPr id="94241" name="Text Box 33"/>
            <p:cNvSpPr txBox="1">
              <a:spLocks noChangeArrowheads="1"/>
            </p:cNvSpPr>
            <p:nvPr/>
          </p:nvSpPr>
          <p:spPr bwMode="auto">
            <a:xfrm>
              <a:off x="1488" y="960"/>
              <a:ext cx="2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Comic Sans MS" charset="0"/>
                </a:rPr>
                <a:t>1</a:t>
              </a:r>
            </a:p>
          </p:txBody>
        </p:sp>
        <p:cxnSp>
          <p:nvCxnSpPr>
            <p:cNvPr id="94242" name="AutoShape 34"/>
            <p:cNvCxnSpPr>
              <a:cxnSpLocks noChangeShapeType="1"/>
              <a:stCxn id="94229" idx="6"/>
              <a:endCxn id="94232" idx="0"/>
            </p:cNvCxnSpPr>
            <p:nvPr/>
          </p:nvCxnSpPr>
          <p:spPr bwMode="auto">
            <a:xfrm>
              <a:off x="1344" y="1296"/>
              <a:ext cx="240" cy="423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94243" name="Text Box 35"/>
            <p:cNvSpPr txBox="1">
              <a:spLocks noChangeArrowheads="1"/>
            </p:cNvSpPr>
            <p:nvPr/>
          </p:nvSpPr>
          <p:spPr bwMode="auto">
            <a:xfrm>
              <a:off x="1344" y="139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Comic Sans MS" charset="0"/>
                </a:rPr>
                <a:t>0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B5EB0-A99D-574A-8771-16980A91CB72}" type="datetime1">
              <a:rPr lang="en-US" smtClean="0"/>
              <a:pPr/>
              <a:t>16-06-14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70B1B-9002-FB4A-9B01-AB0117187C5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079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9D82-4703-CE41-89F2-159A563D2FF8}" type="datetime1">
              <a:rPr lang="en-US"/>
              <a:pPr/>
              <a:t>16-06-14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84732-EA09-D444-9550-A74CAA60C8D5}" type="slidenum">
              <a:rPr lang="en-US"/>
              <a:pPr/>
              <a:t>2</a:t>
            </a:fld>
            <a:endParaRPr lang="en-US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677863" y="427038"/>
            <a:ext cx="8085137" cy="990600"/>
          </a:xfrm>
        </p:spPr>
        <p:txBody>
          <a:bodyPr/>
          <a:lstStyle/>
          <a:p>
            <a:r>
              <a:rPr lang="en-US" sz="5400" dirty="0"/>
              <a:t>Building a Lexical Analyzer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 dirty="0" smtClean="0"/>
              <a:t>Token  </a:t>
            </a:r>
            <a:r>
              <a:rPr lang="en-US" sz="3600" dirty="0">
                <a:sym typeface="Symbol" charset="2"/>
              </a:rPr>
              <a:t> </a:t>
            </a:r>
            <a:r>
              <a:rPr lang="en-US" sz="3600" dirty="0"/>
              <a:t>Pattern</a:t>
            </a:r>
          </a:p>
          <a:p>
            <a:r>
              <a:rPr lang="en-US" sz="3600" dirty="0"/>
              <a:t>Pattern </a:t>
            </a:r>
            <a:r>
              <a:rPr lang="en-US" sz="3600" dirty="0">
                <a:sym typeface="Symbol" charset="2"/>
              </a:rPr>
              <a:t> </a:t>
            </a:r>
            <a:r>
              <a:rPr lang="en-US" sz="3600" dirty="0"/>
              <a:t>Regular Expression</a:t>
            </a:r>
          </a:p>
          <a:p>
            <a:r>
              <a:rPr lang="en-US" sz="3600" dirty="0"/>
              <a:t>Regular Expression  </a:t>
            </a:r>
            <a:r>
              <a:rPr lang="en-US" sz="3600" dirty="0">
                <a:sym typeface="Symbol" charset="2"/>
              </a:rPr>
              <a:t> </a:t>
            </a:r>
            <a:r>
              <a:rPr lang="en-US" sz="3600" dirty="0"/>
              <a:t>NFA</a:t>
            </a:r>
          </a:p>
          <a:p>
            <a:r>
              <a:rPr lang="en-US" sz="3600" dirty="0"/>
              <a:t>NFA </a:t>
            </a:r>
            <a:r>
              <a:rPr lang="en-US" sz="3600" dirty="0">
                <a:sym typeface="Symbol" charset="2"/>
              </a:rPr>
              <a:t> DFA</a:t>
            </a:r>
            <a:r>
              <a:rPr lang="en-US" sz="3600" dirty="0"/>
              <a:t> </a:t>
            </a:r>
            <a:endParaRPr lang="en-US" sz="3600" dirty="0" smtClean="0"/>
          </a:p>
          <a:p>
            <a:r>
              <a:rPr lang="en-US" sz="3600" dirty="0" smtClean="0"/>
              <a:t>DFA </a:t>
            </a:r>
            <a:r>
              <a:rPr lang="en-US" sz="3600" dirty="0">
                <a:sym typeface="Symbol" charset="2"/>
              </a:rPr>
              <a:t> </a:t>
            </a:r>
            <a:r>
              <a:rPr lang="en-US" sz="3600" dirty="0" smtClean="0"/>
              <a:t>Table-driven implementation of DFA</a:t>
            </a:r>
            <a:endParaRPr lang="en-US" sz="3600" dirty="0"/>
          </a:p>
        </p:txBody>
      </p:sp>
      <p:sp>
        <p:nvSpPr>
          <p:cNvPr id="2" name="Right Arrow 1"/>
          <p:cNvSpPr/>
          <p:nvPr/>
        </p:nvSpPr>
        <p:spPr bwMode="auto">
          <a:xfrm>
            <a:off x="179512" y="4163936"/>
            <a:ext cx="576064" cy="28803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426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C1FB-8426-AC4F-B69C-5CE0416E9C3D}" type="datetime1">
              <a:rPr lang="en-US"/>
              <a:pPr/>
              <a:t>16-06-14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96E1D-9B39-9F43-834E-B48BFEC7A278}" type="slidenum">
              <a:rPr lang="en-US"/>
              <a:pPr/>
              <a:t>20</a:t>
            </a:fld>
            <a:endParaRPr lang="en-US"/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NFA </a:t>
            </a:r>
            <a:r>
              <a:rPr lang="en-US" dirty="0"/>
              <a:t>to DFA </a:t>
            </a:r>
            <a:r>
              <a:rPr lang="en-US" dirty="0" smtClean="0"/>
              <a:t>Conversion</a:t>
            </a:r>
            <a:endParaRPr lang="en-US" dirty="0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Conversion method closely follows the NFA simulation algorithm</a:t>
            </a:r>
          </a:p>
          <a:p>
            <a:r>
              <a:rPr lang="en-US"/>
              <a:t>Instead of simulating, we can collect those NFA states that behave identically on the same input</a:t>
            </a:r>
          </a:p>
          <a:p>
            <a:r>
              <a:rPr lang="en-US"/>
              <a:t>Group this set of states to form one state in the DFA</a:t>
            </a:r>
          </a:p>
        </p:txBody>
      </p:sp>
    </p:spTree>
    <p:extLst>
      <p:ext uri="{BB962C8B-B14F-4D97-AF65-F5344CB8AC3E}">
        <p14:creationId xmlns:p14="http://schemas.microsoft.com/office/powerpoint/2010/main" val="855478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88C4C-EDFD-A64F-9D65-C28542994327}" type="datetime1">
              <a:rPr lang="en-US"/>
              <a:pPr/>
              <a:t>16-06-14</a:t>
            </a:fld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64409-C815-FA4A-97E7-8F65235BB1E3}" type="slidenum">
              <a:rPr lang="en-US"/>
              <a:pPr/>
              <a:t>21</a:t>
            </a:fld>
            <a:endParaRPr lang="en-US"/>
          </a:p>
        </p:txBody>
      </p:sp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NFA to DFA</a:t>
            </a:r>
            <a:endParaRPr lang="en-US" dirty="0"/>
          </a:p>
        </p:txBody>
      </p:sp>
      <p:sp>
        <p:nvSpPr>
          <p:cNvPr id="372739" name="Text Box 3"/>
          <p:cNvSpPr txBox="1">
            <a:spLocks noChangeArrowheads="1"/>
          </p:cNvSpPr>
          <p:nvPr/>
        </p:nvSpPr>
        <p:spPr bwMode="auto">
          <a:xfrm>
            <a:off x="609600" y="2133600"/>
            <a:ext cx="792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72740" name="Text Box 4"/>
          <p:cNvSpPr txBox="1">
            <a:spLocks noChangeArrowheads="1"/>
          </p:cNvSpPr>
          <p:nvPr/>
        </p:nvSpPr>
        <p:spPr bwMode="auto">
          <a:xfrm>
            <a:off x="609600" y="2057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2741" name="Text Box 5"/>
              <p:cNvSpPr txBox="1">
                <a:spLocks noChangeArrowheads="1"/>
              </p:cNvSpPr>
              <p:nvPr/>
            </p:nvSpPr>
            <p:spPr bwMode="auto">
              <a:xfrm>
                <a:off x="1259632" y="1866304"/>
                <a:ext cx="6934200" cy="41549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r>
                  <a:rPr lang="en-US" dirty="0" smtClean="0"/>
                  <a:t>states[0] = </a:t>
                </a:r>
                <a:r>
                  <a:rPr lang="en-US" dirty="0">
                    <a:sym typeface="Symbol" charset="2"/>
                  </a:rPr>
                  <a:t></a:t>
                </a:r>
                <a:r>
                  <a:rPr lang="en-US" b="1" dirty="0">
                    <a:sym typeface="Symbol" charset="2"/>
                  </a:rPr>
                  <a:t>-c</a:t>
                </a:r>
                <a:r>
                  <a:rPr lang="en-US" b="1" dirty="0"/>
                  <a:t>losure</a:t>
                </a:r>
                <a:r>
                  <a:rPr lang="en-US" dirty="0"/>
                  <a:t>({q</a:t>
                </a:r>
                <a:r>
                  <a:rPr lang="en-US" baseline="-25000" dirty="0"/>
                  <a:t>0</a:t>
                </a:r>
                <a:r>
                  <a:rPr lang="en-US" dirty="0"/>
                  <a:t>})</a:t>
                </a:r>
              </a:p>
              <a:p>
                <a:r>
                  <a:rPr lang="en-US" dirty="0"/>
                  <a:t>p = j = 0</a:t>
                </a:r>
              </a:p>
              <a:p>
                <a:r>
                  <a:rPr lang="en-US" b="1" dirty="0"/>
                  <a:t>while</a:t>
                </a:r>
                <a:r>
                  <a:rPr lang="en-US" dirty="0"/>
                  <a:t> j </a:t>
                </a:r>
                <a:r>
                  <a:rPr lang="en-US" dirty="0">
                    <a:sym typeface="Symbol" charset="2"/>
                  </a:rPr>
                  <a:t> p </a:t>
                </a:r>
                <a:r>
                  <a:rPr lang="en-US" b="1" dirty="0" smtClean="0">
                    <a:sym typeface="Symbol" charset="2"/>
                  </a:rPr>
                  <a:t>do</a:t>
                </a:r>
                <a:endParaRPr lang="en-US" dirty="0">
                  <a:sym typeface="Symbol" charset="2"/>
                </a:endParaRPr>
              </a:p>
              <a:p>
                <a:r>
                  <a:rPr lang="en-US" dirty="0">
                    <a:sym typeface="Symbol" charset="2"/>
                  </a:rPr>
                  <a:t>	</a:t>
                </a:r>
                <a:r>
                  <a:rPr lang="en-US" b="1" dirty="0">
                    <a:sym typeface="Symbol" charset="2"/>
                  </a:rPr>
                  <a:t>for </a:t>
                </a:r>
                <a:r>
                  <a:rPr lang="en-US" dirty="0">
                    <a:sym typeface="Symbol" charset="2"/>
                  </a:rPr>
                  <a:t>each symbol </a:t>
                </a:r>
                <a:r>
                  <a:rPr lang="en-US" i="1" dirty="0">
                    <a:sym typeface="Symbol" charset="2"/>
                  </a:rPr>
                  <a:t>c</a:t>
                </a:r>
                <a:r>
                  <a:rPr lang="en-US" dirty="0"/>
                  <a:t> </a:t>
                </a:r>
                <a14:m>
                  <m:oMath xmlns=""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∈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/>
                      <m:sup/>
                      <m:e/>
                    </m:nary>
                  </m:oMath>
                </a14:m>
                <a:r>
                  <a:rPr lang="en-US" i="1" dirty="0">
                    <a:sym typeface="Symbol" charset="2"/>
                  </a:rPr>
                  <a:t> </a:t>
                </a:r>
                <a:r>
                  <a:rPr lang="en-US" b="1" dirty="0" smtClean="0">
                    <a:sym typeface="Symbol" charset="2"/>
                  </a:rPr>
                  <a:t>do</a:t>
                </a:r>
                <a:endParaRPr lang="en-US" i="1" dirty="0">
                  <a:sym typeface="Symbol" charset="2"/>
                </a:endParaRPr>
              </a:p>
              <a:p>
                <a:r>
                  <a:rPr lang="en-US" dirty="0">
                    <a:sym typeface="Symbol" charset="2"/>
                  </a:rPr>
                  <a:t>		e = </a:t>
                </a:r>
                <a:r>
                  <a:rPr lang="en-US" b="1" dirty="0" err="1">
                    <a:sym typeface="Symbol" charset="2"/>
                  </a:rPr>
                  <a:t>DFAedge</a:t>
                </a:r>
                <a:r>
                  <a:rPr lang="en-US" dirty="0">
                    <a:sym typeface="Symbol" charset="2"/>
                  </a:rPr>
                  <a:t>(states[j], c)</a:t>
                </a:r>
              </a:p>
              <a:p>
                <a:r>
                  <a:rPr lang="en-US" dirty="0">
                    <a:sym typeface="Symbol" charset="2"/>
                  </a:rPr>
                  <a:t>		</a:t>
                </a:r>
                <a:r>
                  <a:rPr lang="en-US" b="1" dirty="0">
                    <a:sym typeface="Symbol" charset="2"/>
                  </a:rPr>
                  <a:t>if</a:t>
                </a:r>
                <a:r>
                  <a:rPr lang="en-US" dirty="0">
                    <a:sym typeface="Symbol" charset="2"/>
                  </a:rPr>
                  <a:t> e = states[</a:t>
                </a:r>
                <a:r>
                  <a:rPr lang="en-US" dirty="0" err="1">
                    <a:sym typeface="Symbol" charset="2"/>
                  </a:rPr>
                  <a:t>i</a:t>
                </a:r>
                <a:r>
                  <a:rPr lang="en-US" dirty="0">
                    <a:sym typeface="Symbol" charset="2"/>
                  </a:rPr>
                  <a:t>] for some </a:t>
                </a:r>
                <a:r>
                  <a:rPr lang="en-US" dirty="0" err="1">
                    <a:sym typeface="Symbol" charset="2"/>
                  </a:rPr>
                  <a:t>i</a:t>
                </a:r>
                <a:r>
                  <a:rPr lang="en-US" dirty="0">
                    <a:sym typeface="Symbol" charset="2"/>
                  </a:rPr>
                  <a:t>  p</a:t>
                </a:r>
              </a:p>
              <a:p>
                <a:r>
                  <a:rPr lang="en-US" dirty="0">
                    <a:sym typeface="Symbol" charset="2"/>
                  </a:rPr>
                  <a:t>		</a:t>
                </a:r>
                <a:r>
                  <a:rPr lang="en-US" b="1" dirty="0">
                    <a:sym typeface="Symbol" charset="2"/>
                  </a:rPr>
                  <a:t>then</a:t>
                </a:r>
                <a:r>
                  <a:rPr lang="en-US" dirty="0">
                    <a:sym typeface="Symbol" charset="2"/>
                  </a:rPr>
                  <a:t> 	</a:t>
                </a:r>
                <a:r>
                  <a:rPr lang="en-US" dirty="0" err="1">
                    <a:sym typeface="Symbol" charset="2"/>
                  </a:rPr>
                  <a:t>Dtrans</a:t>
                </a:r>
                <a:r>
                  <a:rPr lang="en-US" dirty="0">
                    <a:sym typeface="Symbol" charset="2"/>
                  </a:rPr>
                  <a:t>[j, c] = </a:t>
                </a:r>
                <a:r>
                  <a:rPr lang="en-US" dirty="0" err="1">
                    <a:sym typeface="Symbol" charset="2"/>
                  </a:rPr>
                  <a:t>i</a:t>
                </a:r>
                <a:endParaRPr lang="en-US" dirty="0">
                  <a:sym typeface="Symbol" charset="2"/>
                </a:endParaRPr>
              </a:p>
              <a:p>
                <a:r>
                  <a:rPr lang="en-US" dirty="0"/>
                  <a:t>		</a:t>
                </a:r>
                <a:r>
                  <a:rPr lang="en-US" b="1" dirty="0"/>
                  <a:t>else</a:t>
                </a:r>
                <a:r>
                  <a:rPr lang="en-US" dirty="0"/>
                  <a:t>	p = p+1  </a:t>
                </a:r>
              </a:p>
              <a:p>
                <a:r>
                  <a:rPr lang="en-US" dirty="0"/>
                  <a:t>			states[p] = e </a:t>
                </a:r>
              </a:p>
              <a:p>
                <a:r>
                  <a:rPr lang="en-US" dirty="0"/>
                  <a:t>			</a:t>
                </a:r>
                <a:r>
                  <a:rPr lang="en-US" dirty="0" err="1"/>
                  <a:t>Dtrans</a:t>
                </a:r>
                <a:r>
                  <a:rPr lang="en-US" dirty="0"/>
                  <a:t>[j, c] = p</a:t>
                </a:r>
              </a:p>
              <a:p>
                <a:r>
                  <a:rPr lang="en-US" dirty="0"/>
                  <a:t>	j = j + </a:t>
                </a:r>
                <a:r>
                  <a:rPr lang="en-US" dirty="0" smtClean="0"/>
                  <a:t>1</a:t>
                </a:r>
                <a:endParaRPr lang="en-US" dirty="0"/>
              </a:p>
            </p:txBody>
          </p:sp>
        </mc:Choice>
        <mc:Fallback xmlns="">
          <p:sp>
            <p:nvSpPr>
              <p:cNvPr id="372741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9632" y="1866304"/>
                <a:ext cx="6934200" cy="4154984"/>
              </a:xfrm>
              <a:prstGeom prst="rect">
                <a:avLst/>
              </a:prstGeom>
              <a:blipFill rotWithShape="1">
                <a:blip r:embed="rId3"/>
                <a:stretch>
                  <a:fillRect l="-1407" t="-1320" b="-2346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188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AutoShape 24"/>
          <p:cNvSpPr>
            <a:spLocks noChangeArrowheads="1"/>
          </p:cNvSpPr>
          <p:nvPr/>
        </p:nvSpPr>
        <p:spPr bwMode="auto">
          <a:xfrm>
            <a:off x="6067689" y="3645024"/>
            <a:ext cx="543236" cy="541867"/>
          </a:xfrm>
          <a:prstGeom prst="flowChartConnector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r>
              <a:rPr lang="en-US" dirty="0" smtClean="0">
                <a:latin typeface="Times New Roman" charset="0"/>
              </a:rPr>
              <a:t>9</a:t>
            </a:r>
            <a:endParaRPr lang="en-US" dirty="0">
              <a:latin typeface="Times New Roman" charset="0"/>
            </a:endParaRPr>
          </a:p>
        </p:txBody>
      </p:sp>
      <p:sp>
        <p:nvSpPr>
          <p:cNvPr id="58" name="AutoShape 16"/>
          <p:cNvSpPr>
            <a:spLocks noChangeArrowheads="1"/>
          </p:cNvSpPr>
          <p:nvPr/>
        </p:nvSpPr>
        <p:spPr bwMode="auto">
          <a:xfrm>
            <a:off x="5252835" y="3659312"/>
            <a:ext cx="543236" cy="541867"/>
          </a:xfrm>
          <a:prstGeom prst="flowChartConnector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r>
              <a:rPr lang="en-US" dirty="0" smtClean="0">
                <a:latin typeface="Times New Roman" charset="0"/>
              </a:rPr>
              <a:t>8</a:t>
            </a:r>
            <a:endParaRPr lang="en-US" dirty="0">
              <a:latin typeface="Times New Roman" charset="0"/>
            </a:endParaRPr>
          </a:p>
        </p:txBody>
      </p:sp>
      <p:sp>
        <p:nvSpPr>
          <p:cNvPr id="57" name="AutoShape 11"/>
          <p:cNvSpPr>
            <a:spLocks noChangeArrowheads="1"/>
          </p:cNvSpPr>
          <p:nvPr/>
        </p:nvSpPr>
        <p:spPr bwMode="auto">
          <a:xfrm>
            <a:off x="4442272" y="4134792"/>
            <a:ext cx="543236" cy="541867"/>
          </a:xfrm>
          <a:prstGeom prst="flowChartConnector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r>
              <a:rPr lang="en-US" dirty="0" smtClean="0">
                <a:latin typeface="Times New Roman" charset="0"/>
              </a:rPr>
              <a:t>7</a:t>
            </a:r>
            <a:endParaRPr lang="en-US" dirty="0">
              <a:latin typeface="Times New Roman" charset="0"/>
            </a:endParaRPr>
          </a:p>
        </p:txBody>
      </p:sp>
      <p:sp>
        <p:nvSpPr>
          <p:cNvPr id="64" name="AutoShape 10"/>
          <p:cNvSpPr>
            <a:spLocks noChangeArrowheads="1"/>
          </p:cNvSpPr>
          <p:nvPr/>
        </p:nvSpPr>
        <p:spPr bwMode="auto">
          <a:xfrm>
            <a:off x="3553852" y="4134792"/>
            <a:ext cx="543236" cy="541867"/>
          </a:xfrm>
          <a:prstGeom prst="flowChartConnector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r>
              <a:rPr lang="en-US" dirty="0" smtClean="0">
                <a:latin typeface="Times New Roman" charset="0"/>
              </a:rPr>
              <a:t>5</a:t>
            </a:r>
            <a:endParaRPr lang="en-US" dirty="0">
              <a:latin typeface="Times New Roman" charset="0"/>
            </a:endParaRPr>
          </a:p>
        </p:txBody>
      </p:sp>
      <p:sp>
        <p:nvSpPr>
          <p:cNvPr id="63" name="AutoShape 5"/>
          <p:cNvSpPr>
            <a:spLocks noChangeArrowheads="1"/>
          </p:cNvSpPr>
          <p:nvPr/>
        </p:nvSpPr>
        <p:spPr bwMode="auto">
          <a:xfrm>
            <a:off x="3563888" y="3169544"/>
            <a:ext cx="543236" cy="541867"/>
          </a:xfrm>
          <a:prstGeom prst="flowChartConnector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r>
              <a:rPr lang="en-US" dirty="0" smtClean="0">
                <a:latin typeface="Times New Roman" charset="0"/>
              </a:rPr>
              <a:t>4</a:t>
            </a:r>
            <a:endParaRPr lang="en-US" dirty="0">
              <a:latin typeface="Times New Roman" charset="0"/>
            </a:endParaRPr>
          </a:p>
        </p:txBody>
      </p:sp>
      <p:sp>
        <p:nvSpPr>
          <p:cNvPr id="62" name="AutoShape 15"/>
          <p:cNvSpPr>
            <a:spLocks noChangeArrowheads="1"/>
          </p:cNvSpPr>
          <p:nvPr/>
        </p:nvSpPr>
        <p:spPr bwMode="auto">
          <a:xfrm>
            <a:off x="2671216" y="3659312"/>
            <a:ext cx="543236" cy="541867"/>
          </a:xfrm>
          <a:prstGeom prst="flowChartConnector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r>
              <a:rPr lang="en-US" dirty="0" smtClean="0">
                <a:latin typeface="Times New Roman" charset="0"/>
              </a:rPr>
              <a:t>3</a:t>
            </a:r>
            <a:endParaRPr lang="en-US" dirty="0">
              <a:latin typeface="Times New Roman" charset="0"/>
            </a:endParaRPr>
          </a:p>
        </p:txBody>
      </p:sp>
      <p:sp>
        <p:nvSpPr>
          <p:cNvPr id="5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2A9D1-1B90-094E-9B96-90424308E8A0}" type="datetime1">
              <a:rPr lang="en-US"/>
              <a:pPr/>
              <a:t>16-06-14</a:t>
            </a:fld>
            <a:endParaRPr lang="en-US"/>
          </a:p>
        </p:txBody>
      </p:sp>
      <p:sp>
        <p:nvSpPr>
          <p:cNvPr id="5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D47AC-A73F-9045-9305-43E3E001910C}" type="slidenum">
              <a:rPr lang="en-US"/>
              <a:pPr/>
              <a:t>3</a:t>
            </a:fld>
            <a:endParaRPr lang="en-US"/>
          </a:p>
        </p:txBody>
      </p:sp>
      <p:grpSp>
        <p:nvGrpSpPr>
          <p:cNvPr id="79926" name="Group 54"/>
          <p:cNvGrpSpPr>
            <a:grpSpLocks/>
          </p:cNvGrpSpPr>
          <p:nvPr/>
        </p:nvGrpSpPr>
        <p:grpSpPr bwMode="auto">
          <a:xfrm>
            <a:off x="1183332" y="2363688"/>
            <a:ext cx="7277100" cy="3657600"/>
            <a:chOff x="336" y="432"/>
            <a:chExt cx="5144" cy="2592"/>
          </a:xfrm>
        </p:grpSpPr>
        <p:sp>
          <p:nvSpPr>
            <p:cNvPr id="79882" name="AutoShape 10"/>
            <p:cNvSpPr>
              <a:spLocks noChangeArrowheads="1"/>
            </p:cNvSpPr>
            <p:nvPr/>
          </p:nvSpPr>
          <p:spPr bwMode="auto">
            <a:xfrm>
              <a:off x="2016" y="1680"/>
              <a:ext cx="384" cy="384"/>
            </a:xfrm>
            <a:prstGeom prst="flowChartConnector">
              <a:avLst/>
            </a:prstGeom>
            <a:solidFill>
              <a:srgbClr val="FF9900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dirty="0" smtClean="0">
                  <a:latin typeface="Times New Roman" charset="0"/>
                </a:rPr>
                <a:t>6</a:t>
              </a:r>
              <a:endParaRPr lang="en-US" dirty="0">
                <a:latin typeface="Times New Roman" charset="0"/>
              </a:endParaRPr>
            </a:p>
          </p:txBody>
        </p:sp>
        <p:sp>
          <p:nvSpPr>
            <p:cNvPr id="79877" name="AutoShape 5"/>
            <p:cNvSpPr>
              <a:spLocks noChangeArrowheads="1"/>
            </p:cNvSpPr>
            <p:nvPr/>
          </p:nvSpPr>
          <p:spPr bwMode="auto">
            <a:xfrm>
              <a:off x="2016" y="1008"/>
              <a:ext cx="384" cy="384"/>
            </a:xfrm>
            <a:prstGeom prst="flowChartConnector">
              <a:avLst/>
            </a:prstGeom>
            <a:solidFill>
              <a:srgbClr val="FF9900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dirty="0" smtClean="0">
                  <a:latin typeface="Times New Roman" charset="0"/>
                </a:rPr>
                <a:t>4</a:t>
              </a:r>
              <a:endParaRPr lang="en-US" dirty="0">
                <a:latin typeface="Times New Roman" charset="0"/>
              </a:endParaRPr>
            </a:p>
          </p:txBody>
        </p:sp>
        <p:sp>
          <p:nvSpPr>
            <p:cNvPr id="79878" name="AutoShape 6"/>
            <p:cNvSpPr>
              <a:spLocks noChangeArrowheads="1"/>
            </p:cNvSpPr>
            <p:nvPr/>
          </p:nvSpPr>
          <p:spPr bwMode="auto">
            <a:xfrm>
              <a:off x="2640" y="1008"/>
              <a:ext cx="384" cy="384"/>
            </a:xfrm>
            <a:prstGeom prst="flowChartConnector">
              <a:avLst/>
            </a:prstGeom>
            <a:solidFill>
              <a:srgbClr val="FF9900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dirty="0" smtClean="0">
                  <a:latin typeface="Times New Roman" charset="0"/>
                </a:rPr>
                <a:t>5</a:t>
              </a:r>
              <a:endParaRPr lang="en-US" dirty="0">
                <a:latin typeface="Times New Roman" charset="0"/>
              </a:endParaRPr>
            </a:p>
          </p:txBody>
        </p:sp>
        <p:sp>
          <p:nvSpPr>
            <p:cNvPr id="79876" name="Text Box 4"/>
            <p:cNvSpPr txBox="1">
              <a:spLocks noChangeArrowheads="1"/>
            </p:cNvSpPr>
            <p:nvPr/>
          </p:nvSpPr>
          <p:spPr bwMode="auto">
            <a:xfrm>
              <a:off x="2352" y="432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cxnSp>
          <p:nvCxnSpPr>
            <p:cNvPr id="79879" name="AutoShape 7"/>
            <p:cNvCxnSpPr>
              <a:cxnSpLocks noChangeShapeType="1"/>
              <a:stCxn id="79877" idx="6"/>
              <a:endCxn id="79878" idx="2"/>
            </p:cNvCxnSpPr>
            <p:nvPr/>
          </p:nvCxnSpPr>
          <p:spPr bwMode="auto">
            <a:xfrm>
              <a:off x="2400" y="1200"/>
              <a:ext cx="24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79880" name="Text Box 8"/>
            <p:cNvSpPr txBox="1">
              <a:spLocks noChangeArrowheads="1"/>
            </p:cNvSpPr>
            <p:nvPr/>
          </p:nvSpPr>
          <p:spPr bwMode="auto">
            <a:xfrm>
              <a:off x="2400" y="912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Comic Sans MS" charset="0"/>
                </a:rPr>
                <a:t>0</a:t>
              </a:r>
            </a:p>
          </p:txBody>
        </p:sp>
        <p:cxnSp>
          <p:nvCxnSpPr>
            <p:cNvPr id="79881" name="AutoShape 9"/>
            <p:cNvCxnSpPr>
              <a:cxnSpLocks noChangeShapeType="1"/>
              <a:stCxn id="79887" idx="7"/>
              <a:endCxn id="79877" idx="2"/>
            </p:cNvCxnSpPr>
            <p:nvPr/>
          </p:nvCxnSpPr>
          <p:spPr bwMode="auto">
            <a:xfrm flipV="1">
              <a:off x="1720" y="1200"/>
              <a:ext cx="296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79883" name="AutoShape 11"/>
            <p:cNvSpPr>
              <a:spLocks noChangeArrowheads="1"/>
            </p:cNvSpPr>
            <p:nvPr/>
          </p:nvSpPr>
          <p:spPr bwMode="auto">
            <a:xfrm>
              <a:off x="2640" y="1680"/>
              <a:ext cx="384" cy="384"/>
            </a:xfrm>
            <a:prstGeom prst="flowChartConnector">
              <a:avLst/>
            </a:prstGeom>
            <a:solidFill>
              <a:srgbClr val="FF9900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dirty="0" smtClean="0">
                  <a:latin typeface="Times New Roman" charset="0"/>
                </a:rPr>
                <a:t>7</a:t>
              </a:r>
              <a:endParaRPr lang="en-US" dirty="0">
                <a:latin typeface="Times New Roman" charset="0"/>
              </a:endParaRPr>
            </a:p>
          </p:txBody>
        </p:sp>
        <p:cxnSp>
          <p:nvCxnSpPr>
            <p:cNvPr id="79884" name="AutoShape 12"/>
            <p:cNvCxnSpPr>
              <a:cxnSpLocks noChangeShapeType="1"/>
              <a:stCxn id="79882" idx="6"/>
              <a:endCxn id="79883" idx="2"/>
            </p:cNvCxnSpPr>
            <p:nvPr/>
          </p:nvCxnSpPr>
          <p:spPr bwMode="auto">
            <a:xfrm>
              <a:off x="2400" y="1872"/>
              <a:ext cx="24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79885" name="Text Box 13"/>
            <p:cNvSpPr txBox="1">
              <a:spLocks noChangeArrowheads="1"/>
            </p:cNvSpPr>
            <p:nvPr/>
          </p:nvSpPr>
          <p:spPr bwMode="auto">
            <a:xfrm>
              <a:off x="2415" y="1584"/>
              <a:ext cx="2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Comic Sans MS" charset="0"/>
                </a:rPr>
                <a:t>1</a:t>
              </a:r>
            </a:p>
          </p:txBody>
        </p:sp>
        <p:cxnSp>
          <p:nvCxnSpPr>
            <p:cNvPr id="79886" name="AutoShape 14"/>
            <p:cNvCxnSpPr>
              <a:cxnSpLocks noChangeShapeType="1"/>
              <a:stCxn id="79887" idx="5"/>
              <a:endCxn id="79882" idx="2"/>
            </p:cNvCxnSpPr>
            <p:nvPr/>
          </p:nvCxnSpPr>
          <p:spPr bwMode="auto">
            <a:xfrm>
              <a:off x="1720" y="1672"/>
              <a:ext cx="296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79887" name="AutoShape 15"/>
            <p:cNvSpPr>
              <a:spLocks noChangeArrowheads="1"/>
            </p:cNvSpPr>
            <p:nvPr/>
          </p:nvSpPr>
          <p:spPr bwMode="auto">
            <a:xfrm>
              <a:off x="1392" y="1344"/>
              <a:ext cx="384" cy="384"/>
            </a:xfrm>
            <a:prstGeom prst="flowChartConnector">
              <a:avLst/>
            </a:prstGeom>
            <a:solidFill>
              <a:srgbClr val="FF9900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dirty="0" smtClean="0">
                  <a:latin typeface="Times New Roman" charset="0"/>
                </a:rPr>
                <a:t>3</a:t>
              </a:r>
              <a:endParaRPr lang="en-US" dirty="0">
                <a:latin typeface="Times New Roman" charset="0"/>
              </a:endParaRPr>
            </a:p>
          </p:txBody>
        </p:sp>
        <p:sp>
          <p:nvSpPr>
            <p:cNvPr id="79888" name="AutoShape 16"/>
            <p:cNvSpPr>
              <a:spLocks noChangeArrowheads="1"/>
            </p:cNvSpPr>
            <p:nvPr/>
          </p:nvSpPr>
          <p:spPr bwMode="auto">
            <a:xfrm>
              <a:off x="3216" y="1344"/>
              <a:ext cx="384" cy="384"/>
            </a:xfrm>
            <a:prstGeom prst="flowChartConnector">
              <a:avLst/>
            </a:prstGeom>
            <a:solidFill>
              <a:srgbClr val="FF9900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dirty="0" smtClean="0">
                  <a:latin typeface="Times New Roman" charset="0"/>
                </a:rPr>
                <a:t>8</a:t>
              </a:r>
              <a:endParaRPr lang="en-US" dirty="0">
                <a:latin typeface="Times New Roman" charset="0"/>
              </a:endParaRPr>
            </a:p>
          </p:txBody>
        </p:sp>
        <p:cxnSp>
          <p:nvCxnSpPr>
            <p:cNvPr id="79889" name="AutoShape 17"/>
            <p:cNvCxnSpPr>
              <a:cxnSpLocks noChangeShapeType="1"/>
              <a:stCxn id="79900" idx="6"/>
              <a:endCxn id="79887" idx="2"/>
            </p:cNvCxnSpPr>
            <p:nvPr/>
          </p:nvCxnSpPr>
          <p:spPr bwMode="auto">
            <a:xfrm>
              <a:off x="1152" y="1536"/>
              <a:ext cx="24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9890" name="AutoShape 18"/>
            <p:cNvCxnSpPr>
              <a:cxnSpLocks noChangeShapeType="1"/>
              <a:stCxn id="79878" idx="6"/>
              <a:endCxn id="79888" idx="1"/>
            </p:cNvCxnSpPr>
            <p:nvPr/>
          </p:nvCxnSpPr>
          <p:spPr bwMode="auto">
            <a:xfrm>
              <a:off x="3024" y="1200"/>
              <a:ext cx="248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79891" name="AutoShape 19"/>
            <p:cNvCxnSpPr>
              <a:cxnSpLocks noChangeShapeType="1"/>
              <a:stCxn id="79883" idx="6"/>
              <a:endCxn id="79888" idx="3"/>
            </p:cNvCxnSpPr>
            <p:nvPr/>
          </p:nvCxnSpPr>
          <p:spPr bwMode="auto">
            <a:xfrm flipV="1">
              <a:off x="3024" y="1672"/>
              <a:ext cx="248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79892" name="Text Box 20"/>
            <p:cNvSpPr txBox="1">
              <a:spLocks noChangeArrowheads="1"/>
            </p:cNvSpPr>
            <p:nvPr/>
          </p:nvSpPr>
          <p:spPr bwMode="auto">
            <a:xfrm>
              <a:off x="1680" y="1008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sp>
          <p:nvSpPr>
            <p:cNvPr id="79893" name="Text Box 21"/>
            <p:cNvSpPr txBox="1">
              <a:spLocks noChangeArrowheads="1"/>
            </p:cNvSpPr>
            <p:nvPr/>
          </p:nvSpPr>
          <p:spPr bwMode="auto">
            <a:xfrm>
              <a:off x="1632" y="1776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sp>
          <p:nvSpPr>
            <p:cNvPr id="79894" name="Text Box 22"/>
            <p:cNvSpPr txBox="1">
              <a:spLocks noChangeArrowheads="1"/>
            </p:cNvSpPr>
            <p:nvPr/>
          </p:nvSpPr>
          <p:spPr bwMode="auto">
            <a:xfrm>
              <a:off x="3120" y="960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sp>
          <p:nvSpPr>
            <p:cNvPr id="79895" name="Text Box 23"/>
            <p:cNvSpPr txBox="1">
              <a:spLocks noChangeArrowheads="1"/>
            </p:cNvSpPr>
            <p:nvPr/>
          </p:nvSpPr>
          <p:spPr bwMode="auto">
            <a:xfrm>
              <a:off x="3120" y="1824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sp>
          <p:nvSpPr>
            <p:cNvPr id="79896" name="AutoShape 24"/>
            <p:cNvSpPr>
              <a:spLocks noChangeArrowheads="1"/>
            </p:cNvSpPr>
            <p:nvPr/>
          </p:nvSpPr>
          <p:spPr bwMode="auto">
            <a:xfrm>
              <a:off x="3792" y="1344"/>
              <a:ext cx="384" cy="384"/>
            </a:xfrm>
            <a:prstGeom prst="flowChartConnector">
              <a:avLst/>
            </a:prstGeom>
            <a:solidFill>
              <a:srgbClr val="FF9900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dirty="0" smtClean="0">
                  <a:latin typeface="Times New Roman" charset="0"/>
                </a:rPr>
                <a:t>9</a:t>
              </a:r>
              <a:endParaRPr lang="en-US" dirty="0">
                <a:latin typeface="Times New Roman" charset="0"/>
              </a:endParaRPr>
            </a:p>
          </p:txBody>
        </p:sp>
        <p:cxnSp>
          <p:nvCxnSpPr>
            <p:cNvPr id="79897" name="AutoShape 25"/>
            <p:cNvCxnSpPr>
              <a:cxnSpLocks noChangeShapeType="1"/>
              <a:stCxn id="79888" idx="6"/>
              <a:endCxn id="79896" idx="2"/>
            </p:cNvCxnSpPr>
            <p:nvPr/>
          </p:nvCxnSpPr>
          <p:spPr bwMode="auto">
            <a:xfrm>
              <a:off x="3600" y="1536"/>
              <a:ext cx="19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79898" name="Text Box 26"/>
            <p:cNvSpPr txBox="1">
              <a:spLocks noChangeArrowheads="1"/>
            </p:cNvSpPr>
            <p:nvPr/>
          </p:nvSpPr>
          <p:spPr bwMode="auto">
            <a:xfrm>
              <a:off x="3600" y="1248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cxnSp>
          <p:nvCxnSpPr>
            <p:cNvPr id="79899" name="AutoShape 27"/>
            <p:cNvCxnSpPr>
              <a:cxnSpLocks noChangeShapeType="1"/>
              <a:stCxn id="79888" idx="0"/>
              <a:endCxn id="79887" idx="0"/>
            </p:cNvCxnSpPr>
            <p:nvPr/>
          </p:nvCxnSpPr>
          <p:spPr bwMode="auto">
            <a:xfrm rot="16200000" flipH="1" flipV="1">
              <a:off x="2495" y="433"/>
              <a:ext cx="1" cy="1824"/>
            </a:xfrm>
            <a:prstGeom prst="curvedConnector3">
              <a:avLst>
                <a:gd name="adj1" fmla="val -6080000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79900" name="AutoShape 28"/>
            <p:cNvSpPr>
              <a:spLocks noChangeArrowheads="1"/>
            </p:cNvSpPr>
            <p:nvPr/>
          </p:nvSpPr>
          <p:spPr bwMode="auto">
            <a:xfrm>
              <a:off x="768" y="1344"/>
              <a:ext cx="384" cy="384"/>
            </a:xfrm>
            <a:prstGeom prst="flowChartConnector">
              <a:avLst/>
            </a:prstGeom>
            <a:solidFill>
              <a:srgbClr val="FF9900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dirty="0" smtClean="0">
                  <a:latin typeface="Times New Roman" charset="0"/>
                </a:rPr>
                <a:t>2</a:t>
              </a:r>
              <a:endParaRPr lang="en-US" dirty="0">
                <a:latin typeface="Times New Roman" charset="0"/>
              </a:endParaRPr>
            </a:p>
          </p:txBody>
        </p:sp>
        <p:sp>
          <p:nvSpPr>
            <p:cNvPr id="79901" name="Text Box 29"/>
            <p:cNvSpPr txBox="1">
              <a:spLocks noChangeArrowheads="1"/>
            </p:cNvSpPr>
            <p:nvPr/>
          </p:nvSpPr>
          <p:spPr bwMode="auto">
            <a:xfrm>
              <a:off x="1152" y="1248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cxnSp>
          <p:nvCxnSpPr>
            <p:cNvPr id="79902" name="AutoShape 30"/>
            <p:cNvCxnSpPr>
              <a:cxnSpLocks noChangeShapeType="1"/>
              <a:stCxn id="79900" idx="4"/>
              <a:endCxn id="79896" idx="4"/>
            </p:cNvCxnSpPr>
            <p:nvPr/>
          </p:nvCxnSpPr>
          <p:spPr bwMode="auto">
            <a:xfrm rot="16200000" flipH="1">
              <a:off x="2471" y="217"/>
              <a:ext cx="1" cy="3024"/>
            </a:xfrm>
            <a:prstGeom prst="curvedConnector3">
              <a:avLst>
                <a:gd name="adj1" fmla="val 5319999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79903" name="Text Box 31"/>
            <p:cNvSpPr txBox="1">
              <a:spLocks noChangeArrowheads="1"/>
            </p:cNvSpPr>
            <p:nvPr/>
          </p:nvSpPr>
          <p:spPr bwMode="auto">
            <a:xfrm>
              <a:off x="2400" y="2016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sp>
          <p:nvSpPr>
            <p:cNvPr id="79904" name="AutoShape 32"/>
            <p:cNvSpPr>
              <a:spLocks noChangeArrowheads="1"/>
            </p:cNvSpPr>
            <p:nvPr/>
          </p:nvSpPr>
          <p:spPr bwMode="auto">
            <a:xfrm>
              <a:off x="4416" y="1344"/>
              <a:ext cx="384" cy="384"/>
            </a:xfrm>
            <a:prstGeom prst="flowChartConnector">
              <a:avLst/>
            </a:prstGeom>
            <a:solidFill>
              <a:srgbClr val="FF9900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dirty="0" smtClean="0">
                  <a:latin typeface="Times New Roman" charset="0"/>
                </a:rPr>
                <a:t>10</a:t>
              </a:r>
              <a:endParaRPr lang="en-US" dirty="0">
                <a:latin typeface="Times New Roman" charset="0"/>
              </a:endParaRPr>
            </a:p>
          </p:txBody>
        </p:sp>
        <p:sp>
          <p:nvSpPr>
            <p:cNvPr id="79905" name="AutoShape 33"/>
            <p:cNvSpPr>
              <a:spLocks noChangeArrowheads="1"/>
            </p:cNvSpPr>
            <p:nvPr/>
          </p:nvSpPr>
          <p:spPr bwMode="auto">
            <a:xfrm>
              <a:off x="5040" y="1344"/>
              <a:ext cx="384" cy="384"/>
            </a:xfrm>
            <a:prstGeom prst="flowChartConnector">
              <a:avLst/>
            </a:prstGeom>
            <a:solidFill>
              <a:srgbClr val="FF9900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dirty="0" smtClean="0">
                  <a:latin typeface="Times New Roman" charset="0"/>
                </a:rPr>
                <a:t>11</a:t>
              </a:r>
              <a:endParaRPr lang="en-US" dirty="0">
                <a:latin typeface="Times New Roman" charset="0"/>
              </a:endParaRPr>
            </a:p>
          </p:txBody>
        </p:sp>
        <p:cxnSp>
          <p:nvCxnSpPr>
            <p:cNvPr id="79906" name="AutoShape 34"/>
            <p:cNvCxnSpPr>
              <a:cxnSpLocks noChangeShapeType="1"/>
              <a:stCxn id="79904" idx="6"/>
              <a:endCxn id="79905" idx="2"/>
            </p:cNvCxnSpPr>
            <p:nvPr/>
          </p:nvCxnSpPr>
          <p:spPr bwMode="auto">
            <a:xfrm>
              <a:off x="4800" y="1536"/>
              <a:ext cx="24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79907" name="Text Box 35"/>
            <p:cNvSpPr txBox="1">
              <a:spLocks noChangeArrowheads="1"/>
            </p:cNvSpPr>
            <p:nvPr/>
          </p:nvSpPr>
          <p:spPr bwMode="auto">
            <a:xfrm>
              <a:off x="4800" y="1248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Comic Sans MS" charset="0"/>
                </a:rPr>
                <a:t>0</a:t>
              </a:r>
            </a:p>
          </p:txBody>
        </p:sp>
        <p:cxnSp>
          <p:nvCxnSpPr>
            <p:cNvPr id="79908" name="AutoShape 36"/>
            <p:cNvCxnSpPr>
              <a:cxnSpLocks noChangeShapeType="1"/>
              <a:stCxn id="79896" idx="6"/>
              <a:endCxn id="79904" idx="2"/>
            </p:cNvCxnSpPr>
            <p:nvPr/>
          </p:nvCxnSpPr>
          <p:spPr bwMode="auto">
            <a:xfrm>
              <a:off x="4176" y="1536"/>
              <a:ext cx="24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79909" name="Text Box 37"/>
            <p:cNvSpPr txBox="1">
              <a:spLocks noChangeArrowheads="1"/>
            </p:cNvSpPr>
            <p:nvPr/>
          </p:nvSpPr>
          <p:spPr bwMode="auto">
            <a:xfrm>
              <a:off x="4176" y="1248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Comic Sans MS" charset="0"/>
                </a:rPr>
                <a:t>0</a:t>
              </a:r>
            </a:p>
          </p:txBody>
        </p:sp>
        <p:sp>
          <p:nvSpPr>
            <p:cNvPr id="79910" name="AutoShape 38"/>
            <p:cNvSpPr>
              <a:spLocks noChangeArrowheads="1"/>
            </p:cNvSpPr>
            <p:nvPr/>
          </p:nvSpPr>
          <p:spPr bwMode="auto">
            <a:xfrm>
              <a:off x="2064" y="2640"/>
              <a:ext cx="384" cy="384"/>
            </a:xfrm>
            <a:prstGeom prst="flowChartConnector">
              <a:avLst/>
            </a:prstGeom>
            <a:solidFill>
              <a:srgbClr val="FF9900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dirty="0" smtClean="0">
                  <a:latin typeface="Times New Roman" charset="0"/>
                </a:rPr>
                <a:t>12</a:t>
              </a:r>
              <a:endParaRPr lang="en-US" dirty="0">
                <a:latin typeface="Times New Roman" charset="0"/>
              </a:endParaRPr>
            </a:p>
          </p:txBody>
        </p:sp>
        <p:sp>
          <p:nvSpPr>
            <p:cNvPr id="79911" name="AutoShape 39"/>
            <p:cNvSpPr>
              <a:spLocks noChangeArrowheads="1"/>
            </p:cNvSpPr>
            <p:nvPr/>
          </p:nvSpPr>
          <p:spPr bwMode="auto">
            <a:xfrm>
              <a:off x="2688" y="2640"/>
              <a:ext cx="384" cy="384"/>
            </a:xfrm>
            <a:prstGeom prst="flowChartConnector">
              <a:avLst/>
            </a:prstGeom>
            <a:solidFill>
              <a:srgbClr val="FF9900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dirty="0" smtClean="0">
                  <a:latin typeface="Times New Roman" charset="0"/>
                </a:rPr>
                <a:t>13</a:t>
              </a:r>
              <a:endParaRPr lang="en-US" dirty="0">
                <a:latin typeface="Times New Roman" charset="0"/>
              </a:endParaRPr>
            </a:p>
          </p:txBody>
        </p:sp>
        <p:cxnSp>
          <p:nvCxnSpPr>
            <p:cNvPr id="79912" name="AutoShape 40"/>
            <p:cNvCxnSpPr>
              <a:cxnSpLocks noChangeShapeType="1"/>
              <a:stCxn id="79910" idx="6"/>
              <a:endCxn id="79911" idx="2"/>
            </p:cNvCxnSpPr>
            <p:nvPr/>
          </p:nvCxnSpPr>
          <p:spPr bwMode="auto">
            <a:xfrm>
              <a:off x="2448" y="2832"/>
              <a:ext cx="24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79913" name="Text Box 41"/>
            <p:cNvSpPr txBox="1">
              <a:spLocks noChangeArrowheads="1"/>
            </p:cNvSpPr>
            <p:nvPr/>
          </p:nvSpPr>
          <p:spPr bwMode="auto">
            <a:xfrm>
              <a:off x="2448" y="2544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Comic Sans MS" charset="0"/>
                </a:rPr>
                <a:t>0</a:t>
              </a:r>
            </a:p>
          </p:txBody>
        </p:sp>
        <p:cxnSp>
          <p:nvCxnSpPr>
            <p:cNvPr id="79914" name="AutoShape 42"/>
            <p:cNvCxnSpPr>
              <a:cxnSpLocks noChangeShapeType="1"/>
              <a:stCxn id="79915" idx="5"/>
              <a:endCxn id="79910" idx="2"/>
            </p:cNvCxnSpPr>
            <p:nvPr/>
          </p:nvCxnSpPr>
          <p:spPr bwMode="auto">
            <a:xfrm>
              <a:off x="664" y="2161"/>
              <a:ext cx="1400" cy="6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79915" name="AutoShape 43"/>
            <p:cNvSpPr>
              <a:spLocks noChangeArrowheads="1"/>
            </p:cNvSpPr>
            <p:nvPr/>
          </p:nvSpPr>
          <p:spPr bwMode="auto">
            <a:xfrm>
              <a:off x="336" y="1824"/>
              <a:ext cx="384" cy="384"/>
            </a:xfrm>
            <a:prstGeom prst="flowChartConnector">
              <a:avLst/>
            </a:prstGeom>
            <a:solidFill>
              <a:srgbClr val="FF99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dirty="0" smtClean="0">
                  <a:latin typeface="Times New Roman" charset="0"/>
                </a:rPr>
                <a:t>1</a:t>
              </a:r>
              <a:endParaRPr lang="en-US" dirty="0">
                <a:latin typeface="Times New Roman" charset="0"/>
              </a:endParaRPr>
            </a:p>
          </p:txBody>
        </p:sp>
        <p:cxnSp>
          <p:nvCxnSpPr>
            <p:cNvPr id="79917" name="AutoShape 45"/>
            <p:cNvCxnSpPr>
              <a:cxnSpLocks noChangeShapeType="1"/>
              <a:stCxn id="79915" idx="7"/>
              <a:endCxn id="79900" idx="3"/>
            </p:cNvCxnSpPr>
            <p:nvPr/>
          </p:nvCxnSpPr>
          <p:spPr bwMode="auto">
            <a:xfrm flipV="1">
              <a:off x="664" y="1672"/>
              <a:ext cx="160" cy="19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79918" name="AutoShape 46"/>
            <p:cNvSpPr>
              <a:spLocks noChangeArrowheads="1"/>
            </p:cNvSpPr>
            <p:nvPr/>
          </p:nvSpPr>
          <p:spPr bwMode="auto">
            <a:xfrm>
              <a:off x="5040" y="2640"/>
              <a:ext cx="384" cy="384"/>
            </a:xfrm>
            <a:prstGeom prst="flowChartConnector">
              <a:avLst/>
            </a:prstGeom>
            <a:solidFill>
              <a:srgbClr val="FF9900"/>
            </a:solidFill>
            <a:ln w="73025" cmpd="dbl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dirty="0" smtClean="0">
                  <a:latin typeface="Times New Roman" charset="0"/>
                </a:rPr>
                <a:t>14</a:t>
              </a:r>
              <a:endParaRPr lang="en-US" dirty="0">
                <a:latin typeface="Times New Roman" charset="0"/>
              </a:endParaRPr>
            </a:p>
          </p:txBody>
        </p:sp>
        <p:cxnSp>
          <p:nvCxnSpPr>
            <p:cNvPr id="79919" name="AutoShape 47"/>
            <p:cNvCxnSpPr>
              <a:cxnSpLocks noChangeShapeType="1"/>
              <a:stCxn id="79911" idx="6"/>
              <a:endCxn id="79918" idx="2"/>
            </p:cNvCxnSpPr>
            <p:nvPr/>
          </p:nvCxnSpPr>
          <p:spPr bwMode="auto">
            <a:xfrm>
              <a:off x="3072" y="2832"/>
              <a:ext cx="194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79920" name="Text Box 48"/>
            <p:cNvSpPr txBox="1">
              <a:spLocks noChangeArrowheads="1"/>
            </p:cNvSpPr>
            <p:nvPr/>
          </p:nvSpPr>
          <p:spPr bwMode="auto">
            <a:xfrm>
              <a:off x="3936" y="2496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cxnSp>
          <p:nvCxnSpPr>
            <p:cNvPr id="79921" name="AutoShape 49"/>
            <p:cNvCxnSpPr>
              <a:cxnSpLocks noChangeShapeType="1"/>
              <a:stCxn id="79905" idx="4"/>
              <a:endCxn id="79918" idx="0"/>
            </p:cNvCxnSpPr>
            <p:nvPr/>
          </p:nvCxnSpPr>
          <p:spPr bwMode="auto">
            <a:xfrm>
              <a:off x="5232" y="1728"/>
              <a:ext cx="0" cy="8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79922" name="Text Box 50"/>
            <p:cNvSpPr txBox="1">
              <a:spLocks noChangeArrowheads="1"/>
            </p:cNvSpPr>
            <p:nvPr/>
          </p:nvSpPr>
          <p:spPr bwMode="auto">
            <a:xfrm>
              <a:off x="5280" y="2016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sp>
          <p:nvSpPr>
            <p:cNvPr id="79923" name="Text Box 51"/>
            <p:cNvSpPr txBox="1">
              <a:spLocks noChangeArrowheads="1"/>
            </p:cNvSpPr>
            <p:nvPr/>
          </p:nvSpPr>
          <p:spPr bwMode="auto">
            <a:xfrm>
              <a:off x="1104" y="2448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  <p:sp>
          <p:nvSpPr>
            <p:cNvPr id="79924" name="Text Box 52"/>
            <p:cNvSpPr txBox="1">
              <a:spLocks noChangeArrowheads="1"/>
            </p:cNvSpPr>
            <p:nvPr/>
          </p:nvSpPr>
          <p:spPr bwMode="auto">
            <a:xfrm>
              <a:off x="528" y="1488"/>
              <a:ext cx="2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b="1">
                  <a:latin typeface="Comic Sans MS" charset="0"/>
                  <a:sym typeface="Symbol" charset="2"/>
                </a:rPr>
                <a:t></a:t>
              </a:r>
              <a:endParaRPr lang="en-US" b="1">
                <a:latin typeface="Comic Sans MS" charset="0"/>
              </a:endParaRPr>
            </a:p>
          </p:txBody>
        </p:sp>
      </p:grpSp>
      <p:sp>
        <p:nvSpPr>
          <p:cNvPr id="54" name="Text Box 53"/>
          <p:cNvSpPr txBox="1">
            <a:spLocks noChangeArrowheads="1"/>
          </p:cNvSpPr>
          <p:nvPr/>
        </p:nvSpPr>
        <p:spPr bwMode="auto">
          <a:xfrm>
            <a:off x="3203848" y="6012577"/>
            <a:ext cx="212429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((0|1)*00)|0</a:t>
            </a:r>
          </a:p>
        </p:txBody>
      </p:sp>
      <p:sp>
        <p:nvSpPr>
          <p:cNvPr id="55" name="Rectangle 2"/>
          <p:cNvSpPr txBox="1">
            <a:spLocks noChangeArrowheads="1"/>
          </p:cNvSpPr>
          <p:nvPr/>
        </p:nvSpPr>
        <p:spPr>
          <a:xfrm>
            <a:off x="677863" y="427038"/>
            <a:ext cx="8085137" cy="9906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andara"/>
                <a:ea typeface="+mj-ea"/>
                <a:cs typeface="Candara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" charset="0"/>
              </a:defRPr>
            </a:lvl9pPr>
          </a:lstStyle>
          <a:p>
            <a:pPr eaLnBrk="1" hangingPunct="1"/>
            <a:r>
              <a:rPr lang="el-GR" sz="5400" kern="0" dirty="0" smtClean="0"/>
              <a:t>ε</a:t>
            </a:r>
            <a:r>
              <a:rPr lang="en-CA" sz="5400" kern="0" dirty="0" smtClean="0"/>
              <a:t>-closure</a:t>
            </a:r>
            <a:endParaRPr lang="en-US" sz="5400" kern="0" dirty="0"/>
          </a:p>
        </p:txBody>
      </p:sp>
      <p:sp>
        <p:nvSpPr>
          <p:cNvPr id="2" name="Rectangle 1"/>
          <p:cNvSpPr/>
          <p:nvPr/>
        </p:nvSpPr>
        <p:spPr>
          <a:xfrm>
            <a:off x="35496" y="1661899"/>
            <a:ext cx="53692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 smtClean="0"/>
              <a:t>ε-closure(s)=</a:t>
            </a:r>
            <a:r>
              <a:rPr lang="en-US" dirty="0" smtClean="0">
                <a:sym typeface="Symbol" charset="2"/>
              </a:rPr>
              <a:t> </a:t>
            </a:r>
            <a:r>
              <a:rPr lang="en-CA" dirty="0" smtClean="0"/>
              <a:t>all states reached by </a:t>
            </a:r>
            <a:r>
              <a:rPr lang="en-CA" dirty="0"/>
              <a:t>following only </a:t>
            </a:r>
            <a:r>
              <a:rPr lang="en-CA" dirty="0" smtClean="0"/>
              <a:t>ε-transitions</a:t>
            </a:r>
            <a:endParaRPr lang="en-CA" dirty="0"/>
          </a:p>
        </p:txBody>
      </p:sp>
      <p:sp>
        <p:nvSpPr>
          <p:cNvPr id="56" name="Rectangle 55"/>
          <p:cNvSpPr/>
          <p:nvPr/>
        </p:nvSpPr>
        <p:spPr>
          <a:xfrm>
            <a:off x="5126215" y="1527175"/>
            <a:ext cx="21006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ε-closure(3) =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926416" y="1513360"/>
            <a:ext cx="18940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{3,4,6}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121391" y="1959223"/>
            <a:ext cx="21006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ε-closure(7) =</a:t>
            </a:r>
            <a:endParaRPr lang="en-CA" dirty="0">
              <a:solidFill>
                <a:schemeClr val="accent2"/>
              </a:solidFill>
            </a:endParaRPr>
          </a:p>
        </p:txBody>
      </p:sp>
      <p:sp>
        <p:nvSpPr>
          <p:cNvPr id="65" name="AutoShape 24"/>
          <p:cNvSpPr>
            <a:spLocks noChangeArrowheads="1"/>
          </p:cNvSpPr>
          <p:nvPr/>
        </p:nvSpPr>
        <p:spPr bwMode="auto">
          <a:xfrm>
            <a:off x="2614818" y="3602416"/>
            <a:ext cx="657316" cy="655659"/>
          </a:xfrm>
          <a:prstGeom prst="flowChartConnector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endParaRPr lang="en-US" dirty="0">
              <a:latin typeface="Times New Roman" charset="0"/>
            </a:endParaRPr>
          </a:p>
        </p:txBody>
      </p:sp>
      <p:sp>
        <p:nvSpPr>
          <p:cNvPr id="66" name="AutoShape 24"/>
          <p:cNvSpPr>
            <a:spLocks noChangeArrowheads="1"/>
          </p:cNvSpPr>
          <p:nvPr/>
        </p:nvSpPr>
        <p:spPr bwMode="auto">
          <a:xfrm>
            <a:off x="3496924" y="3112392"/>
            <a:ext cx="657316" cy="655659"/>
          </a:xfrm>
          <a:prstGeom prst="flowChartConnector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endParaRPr lang="en-US" dirty="0">
              <a:latin typeface="Times New Roman" charset="0"/>
            </a:endParaRPr>
          </a:p>
        </p:txBody>
      </p:sp>
      <p:sp>
        <p:nvSpPr>
          <p:cNvPr id="67" name="AutoShape 24"/>
          <p:cNvSpPr>
            <a:spLocks noChangeArrowheads="1"/>
          </p:cNvSpPr>
          <p:nvPr/>
        </p:nvSpPr>
        <p:spPr bwMode="auto">
          <a:xfrm>
            <a:off x="3506444" y="4068917"/>
            <a:ext cx="657316" cy="655659"/>
          </a:xfrm>
          <a:prstGeom prst="flowChartConnector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/>
            <a:endParaRPr lang="en-US" dirty="0">
              <a:latin typeface="Times New Roman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922159" y="1959223"/>
            <a:ext cx="21006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 smtClean="0">
                <a:solidFill>
                  <a:schemeClr val="accent2"/>
                </a:solidFill>
              </a:rPr>
              <a:t>{7,8,9,3,4,6}</a:t>
            </a:r>
            <a:endParaRPr lang="en-CA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140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8" grpId="0" animBg="1"/>
      <p:bldP spid="57" grpId="0" animBg="1"/>
      <p:bldP spid="64" grpId="0" animBg="1"/>
      <p:bldP spid="63" grpId="0" animBg="1"/>
      <p:bldP spid="62" grpId="0" animBg="1"/>
      <p:bldP spid="56" grpId="0"/>
      <p:bldP spid="60" grpId="0"/>
      <p:bldP spid="61" grpId="0"/>
      <p:bldP spid="65" grpId="0" animBg="1"/>
      <p:bldP spid="66" grpId="0" animBg="1"/>
      <p:bldP spid="67" grpId="0" animBg="1"/>
      <p:bldP spid="6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0E4C-7C84-8541-AD13-80B6916CD742}" type="datetime1">
              <a:rPr lang="en-US"/>
              <a:pPr/>
              <a:t>16-06-14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569A6-4B07-2F4B-92F3-41CFDDE8C7B3}" type="slidenum">
              <a:rPr lang="en-US"/>
              <a:pPr/>
              <a:t>4</a:t>
            </a:fld>
            <a:endParaRPr lang="en-US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Symbol" charset="2"/>
              </a:rPr>
              <a:t>-Closure (T: set of states)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>
                <a:sym typeface="Symbol" charset="2"/>
              </a:rPr>
              <a:t>   push all states in T onto </a:t>
            </a:r>
            <a:r>
              <a:rPr lang="en-US" sz="2800" i="1">
                <a:sym typeface="Symbol" charset="2"/>
              </a:rPr>
              <a:t>stack</a:t>
            </a:r>
            <a:br>
              <a:rPr lang="en-US" sz="2800" i="1">
                <a:sym typeface="Symbol" charset="2"/>
              </a:rPr>
            </a:br>
            <a:r>
              <a:rPr lang="en-US" sz="2800">
                <a:sym typeface="Symbol" charset="2"/>
              </a:rPr>
              <a:t>initialize </a:t>
            </a:r>
            <a:r>
              <a:rPr lang="en-US" sz="2800" i="1">
                <a:sym typeface="Symbol" charset="2"/>
              </a:rPr>
              <a:t>-closure</a:t>
            </a:r>
            <a:r>
              <a:rPr lang="en-US" sz="2800">
                <a:sym typeface="Symbol" charset="2"/>
              </a:rPr>
              <a:t>(T) to T</a:t>
            </a:r>
            <a:br>
              <a:rPr lang="en-US" sz="2800">
                <a:sym typeface="Symbol" charset="2"/>
              </a:rPr>
            </a:br>
            <a:r>
              <a:rPr lang="en-US" sz="2800" b="1">
                <a:sym typeface="Symbol" charset="2"/>
              </a:rPr>
              <a:t>while</a:t>
            </a:r>
            <a:r>
              <a:rPr lang="en-US" sz="2800">
                <a:sym typeface="Symbol" charset="2"/>
              </a:rPr>
              <a:t> </a:t>
            </a:r>
            <a:r>
              <a:rPr lang="en-US" sz="2800" i="1">
                <a:sym typeface="Symbol" charset="2"/>
              </a:rPr>
              <a:t>stack</a:t>
            </a:r>
            <a:r>
              <a:rPr lang="en-US" sz="2800">
                <a:sym typeface="Symbol" charset="2"/>
              </a:rPr>
              <a:t> is not empty </a:t>
            </a:r>
            <a:r>
              <a:rPr lang="en-US" sz="2800" b="1">
                <a:sym typeface="Symbol" charset="2"/>
              </a:rPr>
              <a:t>do begin</a:t>
            </a:r>
            <a:r>
              <a:rPr lang="en-US" sz="2800">
                <a:sym typeface="Symbol" charset="2"/>
              </a:rPr>
              <a:t/>
            </a:r>
            <a:br>
              <a:rPr lang="en-US" sz="2800">
                <a:sym typeface="Symbol" charset="2"/>
              </a:rPr>
            </a:br>
            <a:r>
              <a:rPr lang="en-US" sz="2800">
                <a:sym typeface="Symbol" charset="2"/>
              </a:rPr>
              <a:t>	pop t off </a:t>
            </a:r>
            <a:r>
              <a:rPr lang="en-US" sz="2800" i="1">
                <a:sym typeface="Symbol" charset="2"/>
              </a:rPr>
              <a:t>stack</a:t>
            </a:r>
            <a:r>
              <a:rPr lang="en-US" sz="2800">
                <a:sym typeface="Symbol" charset="2"/>
              </a:rPr>
              <a:t/>
            </a:r>
            <a:br>
              <a:rPr lang="en-US" sz="2800">
                <a:sym typeface="Symbol" charset="2"/>
              </a:rPr>
            </a:br>
            <a:r>
              <a:rPr lang="en-US" sz="2800">
                <a:sym typeface="Symbol" charset="2"/>
              </a:rPr>
              <a:t>	</a:t>
            </a:r>
            <a:r>
              <a:rPr lang="en-US" sz="2800" b="1">
                <a:sym typeface="Symbol" charset="2"/>
              </a:rPr>
              <a:t>for</a:t>
            </a:r>
            <a:r>
              <a:rPr lang="en-US" sz="2800">
                <a:sym typeface="Symbol" charset="2"/>
              </a:rPr>
              <a:t> each state u with u </a:t>
            </a:r>
            <a:r>
              <a:rPr lang="en-US" sz="2800" b="1">
                <a:sym typeface="Symbol" charset="2"/>
              </a:rPr>
              <a:t> move</a:t>
            </a:r>
            <a:r>
              <a:rPr lang="en-US" sz="2800">
                <a:sym typeface="Symbol" charset="2"/>
              </a:rPr>
              <a:t>(t, </a:t>
            </a:r>
            <a:r>
              <a:rPr lang="en-US" sz="2800" b="1">
                <a:sym typeface="Symbol" charset="2"/>
              </a:rPr>
              <a:t></a:t>
            </a:r>
            <a:r>
              <a:rPr lang="en-US" sz="2800">
                <a:sym typeface="Symbol" charset="2"/>
              </a:rPr>
              <a:t>) </a:t>
            </a:r>
            <a:r>
              <a:rPr lang="en-US" sz="2800" b="1">
                <a:sym typeface="Symbol" charset="2"/>
              </a:rPr>
              <a:t>do</a:t>
            </a:r>
            <a:r>
              <a:rPr lang="en-US" sz="2800">
                <a:sym typeface="Symbol" charset="2"/>
              </a:rPr>
              <a:t/>
            </a:r>
            <a:br>
              <a:rPr lang="en-US" sz="2800">
                <a:sym typeface="Symbol" charset="2"/>
              </a:rPr>
            </a:br>
            <a:r>
              <a:rPr lang="en-US" sz="2800">
                <a:sym typeface="Symbol" charset="2"/>
              </a:rPr>
              <a:t>	     </a:t>
            </a:r>
            <a:r>
              <a:rPr lang="en-US" sz="2800" b="1">
                <a:sym typeface="Symbol" charset="2"/>
              </a:rPr>
              <a:t>if</a:t>
            </a:r>
            <a:r>
              <a:rPr lang="en-US" sz="2800">
                <a:sym typeface="Symbol" charset="2"/>
              </a:rPr>
              <a:t> u </a:t>
            </a:r>
            <a:r>
              <a:rPr lang="en-US" sz="2800" b="1">
                <a:sym typeface="Symbol" charset="2"/>
              </a:rPr>
              <a:t> </a:t>
            </a:r>
            <a:r>
              <a:rPr lang="en-US" sz="2800" i="1">
                <a:sym typeface="Symbol" charset="2"/>
              </a:rPr>
              <a:t>-closure</a:t>
            </a:r>
            <a:r>
              <a:rPr lang="en-US" sz="2800">
                <a:sym typeface="Symbol" charset="2"/>
              </a:rPr>
              <a:t>(T) </a:t>
            </a:r>
            <a:r>
              <a:rPr lang="en-US" sz="2800" b="1">
                <a:sym typeface="Symbol" charset="2"/>
              </a:rPr>
              <a:t>do</a:t>
            </a:r>
            <a:r>
              <a:rPr lang="en-US" sz="2800">
                <a:sym typeface="Symbol" charset="2"/>
              </a:rPr>
              <a:t> </a:t>
            </a:r>
            <a:r>
              <a:rPr lang="en-US" sz="2800" b="1">
                <a:sym typeface="Symbol" charset="2"/>
              </a:rPr>
              <a:t>begin</a:t>
            </a:r>
            <a:r>
              <a:rPr lang="en-US" sz="2800">
                <a:sym typeface="Symbol" charset="2"/>
              </a:rPr>
              <a:t/>
            </a:r>
            <a:br>
              <a:rPr lang="en-US" sz="2800">
                <a:sym typeface="Symbol" charset="2"/>
              </a:rPr>
            </a:br>
            <a:r>
              <a:rPr lang="en-US" sz="2800">
                <a:sym typeface="Symbol" charset="2"/>
              </a:rPr>
              <a:t>	         add u to </a:t>
            </a:r>
            <a:r>
              <a:rPr lang="en-US" sz="2800" b="1">
                <a:sym typeface="Symbol" charset="2"/>
              </a:rPr>
              <a:t></a:t>
            </a:r>
            <a:r>
              <a:rPr lang="en-US" sz="2800" i="1">
                <a:sym typeface="Symbol" charset="2"/>
              </a:rPr>
              <a:t>-closure</a:t>
            </a:r>
            <a:r>
              <a:rPr lang="en-US" sz="2800">
                <a:sym typeface="Symbol" charset="2"/>
              </a:rPr>
              <a:t>(T)</a:t>
            </a:r>
            <a:br>
              <a:rPr lang="en-US" sz="2800">
                <a:sym typeface="Symbol" charset="2"/>
              </a:rPr>
            </a:br>
            <a:r>
              <a:rPr lang="en-US" sz="2800">
                <a:sym typeface="Symbol" charset="2"/>
              </a:rPr>
              <a:t>	         push u onto </a:t>
            </a:r>
            <a:r>
              <a:rPr lang="en-US" sz="2800" i="1">
                <a:sym typeface="Symbol" charset="2"/>
              </a:rPr>
              <a:t>stack</a:t>
            </a:r>
            <a:r>
              <a:rPr lang="en-US" sz="2800">
                <a:sym typeface="Symbol" charset="2"/>
              </a:rPr>
              <a:t/>
            </a:r>
            <a:br>
              <a:rPr lang="en-US" sz="2800">
                <a:sym typeface="Symbol" charset="2"/>
              </a:rPr>
            </a:br>
            <a:r>
              <a:rPr lang="en-US" sz="2800">
                <a:sym typeface="Symbol" charset="2"/>
              </a:rPr>
              <a:t>	     </a:t>
            </a:r>
            <a:r>
              <a:rPr lang="en-US" sz="2800" b="1">
                <a:sym typeface="Symbol" charset="2"/>
              </a:rPr>
              <a:t>end</a:t>
            </a:r>
            <a:r>
              <a:rPr lang="en-US" sz="2800">
                <a:sym typeface="Symbol" charset="2"/>
              </a:rPr>
              <a:t/>
            </a:r>
            <a:br>
              <a:rPr lang="en-US" sz="2800">
                <a:sym typeface="Symbol" charset="2"/>
              </a:rPr>
            </a:br>
            <a:r>
              <a:rPr lang="en-US" sz="2800" b="1">
                <a:sym typeface="Symbol" charset="2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569846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09D54-B2B2-1344-A374-9E9588A64174}" type="datetime1">
              <a:rPr lang="en-US"/>
              <a:pPr/>
              <a:t>16-06-14</a:t>
            </a:fld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BFE80-2344-6947-B949-567E63FA670B}" type="slidenum">
              <a:rPr lang="en-US"/>
              <a:pPr/>
              <a:t>5</a:t>
            </a:fld>
            <a:endParaRPr lang="en-US"/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Simulating NFAs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An NFA  may be in many states at any time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How many different states?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269294" y="2622448"/>
            <a:ext cx="3137190" cy="1179492"/>
            <a:chOff x="124644" y="2979300"/>
            <a:chExt cx="4272755" cy="1745844"/>
          </a:xfrm>
        </p:grpSpPr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621408" y="3533538"/>
              <a:ext cx="559406" cy="608753"/>
            </a:xfrm>
            <a:prstGeom prst="flowChartConnector">
              <a:avLst/>
            </a:prstGeom>
            <a:solidFill>
              <a:srgbClr val="FF99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Times New Roman" charset="0"/>
                </a:rPr>
                <a:t>A</a:t>
              </a:r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>
              <a:off x="2159775" y="3545652"/>
              <a:ext cx="559406" cy="584524"/>
            </a:xfrm>
            <a:prstGeom prst="flowChartConnector">
              <a:avLst/>
            </a:prstGeom>
            <a:solidFill>
              <a:srgbClr val="FF9900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Times New Roman" charset="0"/>
                </a:rPr>
                <a:t>B</a:t>
              </a:r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3837993" y="3547167"/>
              <a:ext cx="559406" cy="581496"/>
            </a:xfrm>
            <a:prstGeom prst="flowChartConnector">
              <a:avLst/>
            </a:prstGeom>
            <a:solidFill>
              <a:srgbClr val="FF9900"/>
            </a:solidFill>
            <a:ln w="73025" cmpd="dbl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Times New Roman" charset="0"/>
                </a:rPr>
                <a:t>C</a:t>
              </a:r>
            </a:p>
          </p:txBody>
        </p:sp>
        <p:cxnSp>
          <p:nvCxnSpPr>
            <p:cNvPr id="10" name="AutoShape 8"/>
            <p:cNvCxnSpPr>
              <a:cxnSpLocks noChangeShapeType="1"/>
              <a:stCxn id="7" idx="6"/>
              <a:endCxn id="8" idx="2"/>
            </p:cNvCxnSpPr>
            <p:nvPr/>
          </p:nvCxnSpPr>
          <p:spPr bwMode="auto">
            <a:xfrm>
              <a:off x="1193925" y="3837914"/>
              <a:ext cx="96584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1" name="AutoShape 9"/>
            <p:cNvCxnSpPr>
              <a:cxnSpLocks noChangeShapeType="1"/>
              <a:stCxn id="8" idx="6"/>
              <a:endCxn id="9" idx="2"/>
            </p:cNvCxnSpPr>
            <p:nvPr/>
          </p:nvCxnSpPr>
          <p:spPr bwMode="auto">
            <a:xfrm>
              <a:off x="2719181" y="3837914"/>
              <a:ext cx="108530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1406616" y="3254119"/>
              <a:ext cx="308839" cy="436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dirty="0"/>
                <a:t>0</a:t>
              </a:r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3084834" y="3232971"/>
              <a:ext cx="308839" cy="436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dirty="0"/>
                <a:t>0</a:t>
              </a:r>
            </a:p>
          </p:txBody>
        </p:sp>
        <p:cxnSp>
          <p:nvCxnSpPr>
            <p:cNvPr id="14" name="AutoShape 18"/>
            <p:cNvCxnSpPr>
              <a:cxnSpLocks noChangeShapeType="1"/>
              <a:stCxn id="7" idx="2"/>
              <a:endCxn id="7" idx="0"/>
            </p:cNvCxnSpPr>
            <p:nvPr/>
          </p:nvCxnSpPr>
          <p:spPr bwMode="auto">
            <a:xfrm rot="10800000" flipH="1">
              <a:off x="608297" y="3519909"/>
              <a:ext cx="292814" cy="318005"/>
            </a:xfrm>
            <a:prstGeom prst="curvedConnector4">
              <a:avLst>
                <a:gd name="adj1" fmla="val -67162"/>
                <a:gd name="adj2" fmla="val 16428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5" name="Text Box 19"/>
            <p:cNvSpPr txBox="1">
              <a:spLocks noChangeArrowheads="1"/>
            </p:cNvSpPr>
            <p:nvPr/>
          </p:nvSpPr>
          <p:spPr bwMode="auto">
            <a:xfrm>
              <a:off x="124644" y="2979300"/>
              <a:ext cx="308839" cy="436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dirty="0"/>
                <a:t>1</a:t>
              </a:r>
            </a:p>
          </p:txBody>
        </p:sp>
        <p:cxnSp>
          <p:nvCxnSpPr>
            <p:cNvPr id="16" name="AutoShape 18"/>
            <p:cNvCxnSpPr>
              <a:cxnSpLocks noChangeShapeType="1"/>
              <a:stCxn id="7" idx="5"/>
              <a:endCxn id="7" idx="2"/>
            </p:cNvCxnSpPr>
            <p:nvPr/>
          </p:nvCxnSpPr>
          <p:spPr bwMode="auto">
            <a:xfrm rot="5400000" flipH="1">
              <a:off x="752537" y="3706787"/>
              <a:ext cx="215226" cy="477483"/>
            </a:xfrm>
            <a:prstGeom prst="curvedConnector4">
              <a:avLst>
                <a:gd name="adj1" fmla="val -160914"/>
                <a:gd name="adj2" fmla="val 12094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7" name="Text Box 13"/>
            <p:cNvSpPr txBox="1">
              <a:spLocks noChangeArrowheads="1"/>
            </p:cNvSpPr>
            <p:nvPr/>
          </p:nvSpPr>
          <p:spPr bwMode="auto">
            <a:xfrm>
              <a:off x="899592" y="4289022"/>
              <a:ext cx="308839" cy="436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dirty="0"/>
                <a:t>0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653670" y="2492896"/>
            <a:ext cx="2302706" cy="2101131"/>
            <a:chOff x="5004048" y="3039816"/>
            <a:chExt cx="2845090" cy="2549424"/>
          </a:xfrm>
        </p:grpSpPr>
        <p:grpSp>
          <p:nvGrpSpPr>
            <p:cNvPr id="36" name="Group 35"/>
            <p:cNvGrpSpPr/>
            <p:nvPr/>
          </p:nvGrpSpPr>
          <p:grpSpPr>
            <a:xfrm>
              <a:off x="5603557" y="3961632"/>
              <a:ext cx="1674430" cy="616836"/>
              <a:chOff x="5603557" y="3889624"/>
              <a:chExt cx="1674430" cy="616836"/>
            </a:xfrm>
          </p:grpSpPr>
          <p:sp>
            <p:nvSpPr>
              <p:cNvPr id="54" name="Text Box 16"/>
              <p:cNvSpPr txBox="1">
                <a:spLocks noChangeArrowheads="1"/>
              </p:cNvSpPr>
              <p:nvPr/>
            </p:nvSpPr>
            <p:spPr bwMode="auto">
              <a:xfrm>
                <a:off x="6631656" y="3889624"/>
                <a:ext cx="646331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dirty="0" smtClean="0"/>
                  <a:t>100</a:t>
                </a:r>
                <a:endParaRPr lang="en-US" dirty="0"/>
              </a:p>
            </p:txBody>
          </p:sp>
          <p:sp>
            <p:nvSpPr>
              <p:cNvPr id="55" name="Text Box 16"/>
              <p:cNvSpPr txBox="1">
                <a:spLocks noChangeArrowheads="1"/>
              </p:cNvSpPr>
              <p:nvPr/>
            </p:nvSpPr>
            <p:spPr bwMode="auto">
              <a:xfrm>
                <a:off x="5603557" y="3889624"/>
                <a:ext cx="702436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dirty="0" smtClean="0"/>
                  <a:t>{A}</a:t>
                </a:r>
                <a:endParaRPr lang="en-US" dirty="0"/>
              </a:p>
            </p:txBody>
          </p:sp>
          <p:cxnSp>
            <p:nvCxnSpPr>
              <p:cNvPr id="56" name="Straight Arrow Connector 55"/>
              <p:cNvCxnSpPr/>
              <p:nvPr/>
            </p:nvCxnSpPr>
            <p:spPr bwMode="auto">
              <a:xfrm flipV="1">
                <a:off x="6858602" y="4290436"/>
                <a:ext cx="0" cy="216024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37" name="Group 36"/>
            <p:cNvGrpSpPr/>
            <p:nvPr/>
          </p:nvGrpSpPr>
          <p:grpSpPr>
            <a:xfrm>
              <a:off x="5004048" y="3039816"/>
              <a:ext cx="2845090" cy="2549424"/>
              <a:chOff x="5004048" y="3039816"/>
              <a:chExt cx="2845090" cy="2549424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5597156" y="3442815"/>
                <a:ext cx="1637399" cy="548348"/>
                <a:chOff x="5597156" y="3442815"/>
                <a:chExt cx="1637399" cy="548348"/>
              </a:xfrm>
            </p:grpSpPr>
            <p:sp>
              <p:nvSpPr>
                <p:cNvPr id="51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5597156" y="3442815"/>
                  <a:ext cx="702436" cy="4616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dirty="0" smtClean="0"/>
                    <a:t>{A}</a:t>
                  </a:r>
                  <a:endParaRPr lang="en-US" dirty="0"/>
                </a:p>
              </p:txBody>
            </p:sp>
            <p:sp>
              <p:nvSpPr>
                <p:cNvPr id="52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6588224" y="3442815"/>
                  <a:ext cx="646331" cy="4616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dirty="0" smtClean="0"/>
                    <a:t>100</a:t>
                  </a:r>
                  <a:endParaRPr lang="en-US" dirty="0"/>
                </a:p>
              </p:txBody>
            </p:sp>
            <p:cxnSp>
              <p:nvCxnSpPr>
                <p:cNvPr id="53" name="Straight Arrow Connector 52"/>
                <p:cNvCxnSpPr/>
                <p:nvPr/>
              </p:nvCxnSpPr>
              <p:spPr bwMode="auto">
                <a:xfrm flipV="1">
                  <a:off x="6624925" y="3775139"/>
                  <a:ext cx="0" cy="216024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</p:grpSp>
          <p:grpSp>
            <p:nvGrpSpPr>
              <p:cNvPr id="39" name="Group 38"/>
              <p:cNvGrpSpPr/>
              <p:nvPr/>
            </p:nvGrpSpPr>
            <p:grpSpPr>
              <a:xfrm>
                <a:off x="5004048" y="3039816"/>
                <a:ext cx="2845090" cy="461665"/>
                <a:chOff x="5446735" y="2852936"/>
                <a:chExt cx="2845090" cy="461665"/>
              </a:xfrm>
            </p:grpSpPr>
            <p:sp>
              <p:nvSpPr>
                <p:cNvPr id="48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6022799" y="2852936"/>
                  <a:ext cx="747320" cy="4616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dirty="0" smtClean="0"/>
                    <a:t>state</a:t>
                  </a:r>
                  <a:endParaRPr lang="en-US" dirty="0"/>
                </a:p>
              </p:txBody>
            </p:sp>
            <p:sp>
              <p:nvSpPr>
                <p:cNvPr id="49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7057815" y="2852936"/>
                  <a:ext cx="816249" cy="4616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dirty="0" smtClean="0"/>
                    <a:t>input</a:t>
                  </a:r>
                  <a:endParaRPr lang="en-US" dirty="0"/>
                </a:p>
              </p:txBody>
            </p:sp>
            <p:cxnSp>
              <p:nvCxnSpPr>
                <p:cNvPr id="50" name="Straight Connector 49"/>
                <p:cNvCxnSpPr/>
                <p:nvPr/>
              </p:nvCxnSpPr>
              <p:spPr bwMode="auto">
                <a:xfrm>
                  <a:off x="5446735" y="3284984"/>
                  <a:ext cx="2845090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40" name="Group 39"/>
              <p:cNvGrpSpPr/>
              <p:nvPr/>
            </p:nvGrpSpPr>
            <p:grpSpPr>
              <a:xfrm>
                <a:off x="5510122" y="4465688"/>
                <a:ext cx="1782153" cy="599499"/>
                <a:chOff x="5469636" y="4321672"/>
                <a:chExt cx="1782153" cy="599499"/>
              </a:xfrm>
            </p:grpSpPr>
            <p:sp>
              <p:nvSpPr>
                <p:cNvPr id="45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6605458" y="4321672"/>
                  <a:ext cx="646331" cy="4616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dirty="0" smtClean="0"/>
                    <a:t>100</a:t>
                  </a:r>
                  <a:endParaRPr lang="en-US" dirty="0"/>
                </a:p>
              </p:txBody>
            </p:sp>
            <p:sp>
              <p:nvSpPr>
                <p:cNvPr id="46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5469636" y="4321672"/>
                  <a:ext cx="984565" cy="4616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dirty="0" smtClean="0"/>
                    <a:t>{A,B}</a:t>
                  </a:r>
                  <a:endParaRPr lang="en-US" dirty="0"/>
                </a:p>
              </p:txBody>
            </p:sp>
            <p:cxnSp>
              <p:nvCxnSpPr>
                <p:cNvPr id="47" name="Straight Arrow Connector 46"/>
                <p:cNvCxnSpPr/>
                <p:nvPr/>
              </p:nvCxnSpPr>
              <p:spPr bwMode="auto">
                <a:xfrm flipV="1">
                  <a:off x="7034560" y="4705147"/>
                  <a:ext cx="0" cy="216024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</p:grpSp>
          <p:grpSp>
            <p:nvGrpSpPr>
              <p:cNvPr id="41" name="Group 40"/>
              <p:cNvGrpSpPr/>
              <p:nvPr/>
            </p:nvGrpSpPr>
            <p:grpSpPr>
              <a:xfrm>
                <a:off x="5320323" y="5041752"/>
                <a:ext cx="1996916" cy="547488"/>
                <a:chOff x="5320323" y="4797152"/>
                <a:chExt cx="1996916" cy="547488"/>
              </a:xfrm>
            </p:grpSpPr>
            <p:sp>
              <p:nvSpPr>
                <p:cNvPr id="42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6660423" y="4797152"/>
                  <a:ext cx="646331" cy="4616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dirty="0" smtClean="0"/>
                    <a:t>100</a:t>
                  </a:r>
                  <a:endParaRPr lang="en-US" dirty="0"/>
                </a:p>
              </p:txBody>
            </p:sp>
            <p:sp>
              <p:nvSpPr>
                <p:cNvPr id="43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5320323" y="4797152"/>
                  <a:ext cx="1284326" cy="4616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dirty="0"/>
                    <a:t>{</a:t>
                  </a:r>
                  <a:r>
                    <a:rPr lang="en-US" dirty="0" smtClean="0"/>
                    <a:t>A,B,C}</a:t>
                  </a:r>
                  <a:endParaRPr lang="en-US" dirty="0"/>
                </a:p>
              </p:txBody>
            </p:sp>
            <p:cxnSp>
              <p:nvCxnSpPr>
                <p:cNvPr id="44" name="Straight Arrow Connector 43"/>
                <p:cNvCxnSpPr/>
                <p:nvPr/>
              </p:nvCxnSpPr>
              <p:spPr bwMode="auto">
                <a:xfrm flipV="1">
                  <a:off x="7317239" y="5128616"/>
                  <a:ext cx="0" cy="216024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</p:grpSp>
        </p:grpSp>
      </p:grpSp>
      <p:sp>
        <p:nvSpPr>
          <p:cNvPr id="57" name="Rectangle 56"/>
          <p:cNvSpPr/>
          <p:nvPr/>
        </p:nvSpPr>
        <p:spPr>
          <a:xfrm>
            <a:off x="1331640" y="5127575"/>
            <a:ext cx="32410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|S|=N       No. of states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331640" y="5559623"/>
            <a:ext cx="10510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|</a:t>
            </a:r>
            <a:r>
              <a:rPr lang="en-CA" b="1" dirty="0" smtClean="0">
                <a:solidFill>
                  <a:srgbClr val="FF0000"/>
                </a:solidFill>
              </a:rPr>
              <a:t>s</a:t>
            </a:r>
            <a:r>
              <a:rPr lang="en-CA" dirty="0" smtClean="0">
                <a:solidFill>
                  <a:srgbClr val="FF0000"/>
                </a:solidFill>
              </a:rPr>
              <a:t>|</a:t>
            </a:r>
            <a:endParaRPr lang="en-CA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5436096" y="5301208"/>
                <a:ext cx="2703821" cy="8375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CA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CA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𝑵</m:t>
                          </m:r>
                        </m:sup>
                      </m:sSup>
                      <m:r>
                        <a:rPr lang="en-CA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−</m:t>
                      </m:r>
                      <m:r>
                        <a:rPr lang="en-CA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CA" b="1" dirty="0" smtClean="0">
                  <a:solidFill>
                    <a:srgbClr val="FF0000"/>
                  </a:solidFill>
                </a:endParaRPr>
              </a:p>
              <a:p>
                <a:r>
                  <a:rPr lang="en-CA" dirty="0" smtClean="0">
                    <a:solidFill>
                      <a:srgbClr val="FF0000"/>
                    </a:solidFill>
                  </a:rPr>
                  <a:t>Non-empty subsets</a:t>
                </a:r>
                <a:endParaRPr lang="en-CA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5301208"/>
                <a:ext cx="2703821" cy="837537"/>
              </a:xfrm>
              <a:prstGeom prst="rect">
                <a:avLst/>
              </a:prstGeom>
              <a:blipFill rotWithShape="1">
                <a:blip r:embed="rId3"/>
                <a:stretch>
                  <a:fillRect l="-3612" b="-1605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/>
          <p:cNvSpPr/>
          <p:nvPr/>
        </p:nvSpPr>
        <p:spPr>
          <a:xfrm>
            <a:off x="2555776" y="5550331"/>
            <a:ext cx="23042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possible states in each step</a:t>
            </a:r>
            <a:endParaRPr lang="en-CA" dirty="0">
              <a:solidFill>
                <a:srgbClr val="FF0000"/>
              </a:solidFill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5105143" y="3858284"/>
            <a:ext cx="958124" cy="474769"/>
            <a:chOff x="5105143" y="3858284"/>
            <a:chExt cx="958124" cy="474769"/>
          </a:xfrm>
        </p:grpSpPr>
        <p:sp>
          <p:nvSpPr>
            <p:cNvPr id="61" name="Rectangle 60"/>
            <p:cNvSpPr/>
            <p:nvPr/>
          </p:nvSpPr>
          <p:spPr>
            <a:xfrm>
              <a:off x="5105143" y="3861048"/>
              <a:ext cx="33095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CA" b="1" dirty="0" smtClean="0">
                  <a:solidFill>
                    <a:srgbClr val="FF0000"/>
                  </a:solidFill>
                </a:rPr>
                <a:t>s</a:t>
              </a:r>
              <a:endParaRPr lang="en-CA" b="1" dirty="0">
                <a:solidFill>
                  <a:srgbClr val="FF0000"/>
                </a:solidFill>
              </a:endParaRPr>
            </a:p>
          </p:txBody>
        </p:sp>
        <p:cxnSp>
          <p:nvCxnSpPr>
            <p:cNvPr id="3" name="Straight Arrow Connector 2"/>
            <p:cNvCxnSpPr>
              <a:stCxn id="61" idx="3"/>
              <a:endCxn id="46" idx="1"/>
            </p:cNvCxnSpPr>
            <p:nvPr/>
          </p:nvCxnSpPr>
          <p:spPr bwMode="auto">
            <a:xfrm flipV="1">
              <a:off x="5436096" y="3858284"/>
              <a:ext cx="627171" cy="23359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5" name="Straight Arrow Connector 64"/>
            <p:cNvCxnSpPr>
              <a:stCxn id="61" idx="3"/>
              <a:endCxn id="43" idx="1"/>
            </p:cNvCxnSpPr>
            <p:nvPr/>
          </p:nvCxnSpPr>
          <p:spPr bwMode="auto">
            <a:xfrm>
              <a:off x="5436096" y="4091881"/>
              <a:ext cx="473555" cy="24117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69" name="Rectangle 68"/>
          <p:cNvSpPr/>
          <p:nvPr/>
        </p:nvSpPr>
        <p:spPr>
          <a:xfrm>
            <a:off x="1691680" y="5589240"/>
            <a:ext cx="7167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≤ N</a:t>
            </a: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002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59" grpId="0"/>
      <p:bldP spid="60" grpId="0"/>
      <p:bldP spid="6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8CEB3-AE59-B04A-9515-FE8D18AABBB9}" type="datetime1">
              <a:rPr lang="en-US"/>
              <a:pPr/>
              <a:t>16-06-14</a:t>
            </a:fld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8502-AF7A-E147-BD25-D4AC6E5BBB91}" type="slidenum">
              <a:rPr lang="en-US"/>
              <a:pPr/>
              <a:t>6</a:t>
            </a:fld>
            <a:endParaRPr lang="en-US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NFA to DFA Conversion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496" y="1978496"/>
            <a:ext cx="2230016" cy="4114800"/>
          </a:xfrm>
        </p:spPr>
        <p:txBody>
          <a:bodyPr/>
          <a:lstStyle/>
          <a:p>
            <a:endParaRPr lang="en-CA" dirty="0" smtClean="0"/>
          </a:p>
          <a:p>
            <a:r>
              <a:rPr lang="en-CA" dirty="0" smtClean="0"/>
              <a:t>states </a:t>
            </a:r>
          </a:p>
          <a:p>
            <a:r>
              <a:rPr lang="en-CA" dirty="0" smtClean="0"/>
              <a:t>start</a:t>
            </a:r>
          </a:p>
          <a:p>
            <a:r>
              <a:rPr lang="en-CA" dirty="0" smtClean="0"/>
              <a:t>final</a:t>
            </a:r>
          </a:p>
          <a:p>
            <a:r>
              <a:rPr lang="en-CA" dirty="0" smtClean="0"/>
              <a:t>transition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75856" y="1700808"/>
            <a:ext cx="1368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b="1" dirty="0" smtClean="0">
                <a:solidFill>
                  <a:schemeClr val="accent2"/>
                </a:solidFill>
                <a:latin typeface="Candara" panose="020E0502030303020204" pitchFamily="34" charset="0"/>
              </a:rPr>
              <a:t>NFA</a:t>
            </a:r>
            <a:endParaRPr lang="en-CA" sz="4000" b="1" dirty="0">
              <a:solidFill>
                <a:schemeClr val="accent2"/>
              </a:solidFill>
              <a:latin typeface="Candara" panose="020E0502030303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19872" y="2564904"/>
            <a:ext cx="136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chemeClr val="accent2"/>
                </a:solidFill>
                <a:latin typeface="Candara" panose="020E0502030303020204" pitchFamily="34" charset="0"/>
              </a:rPr>
              <a:t>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47864" y="3060249"/>
            <a:ext cx="136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chemeClr val="accent2"/>
                </a:solidFill>
                <a:latin typeface="Candara" panose="020E0502030303020204" pitchFamily="34" charset="0"/>
              </a:rPr>
              <a:t>q</a:t>
            </a:r>
            <a:r>
              <a:rPr lang="en-CA" sz="3200" baseline="-25000" dirty="0">
                <a:solidFill>
                  <a:schemeClr val="accent2"/>
                </a:solidFill>
                <a:latin typeface="Candara" panose="020E0502030303020204" pitchFamily="34" charset="0"/>
              </a:rPr>
              <a:t>0</a:t>
            </a:r>
            <a:endParaRPr lang="en-CA" sz="3200" dirty="0">
              <a:solidFill>
                <a:schemeClr val="accent2"/>
              </a:solidFill>
              <a:latin typeface="Candara" panose="020E0502030303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203848" y="3759423"/>
                <a:ext cx="115127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CA" sz="3200" dirty="0" smtClean="0">
                    <a:solidFill>
                      <a:schemeClr val="accent2"/>
                    </a:solidFill>
                  </a:rPr>
                  <a:t>F </a:t>
                </a:r>
                <a14:m>
                  <m:oMath xmlns="" xmlns:m="http://schemas.openxmlformats.org/officeDocument/2006/math">
                    <m:r>
                      <a:rPr lang="en-CA" sz="3200" i="1">
                        <a:solidFill>
                          <a:schemeClr val="accent2"/>
                        </a:solidFill>
                        <a:latin typeface="Cambria Math"/>
                      </a:rPr>
                      <m:t>⊆</m:t>
                    </m:r>
                  </m:oMath>
                </a14:m>
                <a:r>
                  <a:rPr lang="en-CA" sz="3200" dirty="0">
                    <a:solidFill>
                      <a:schemeClr val="accent2"/>
                    </a:solidFill>
                  </a:rPr>
                  <a:t> S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3759423"/>
                <a:ext cx="1151277" cy="584775"/>
              </a:xfrm>
              <a:prstGeom prst="rect">
                <a:avLst/>
              </a:prstGeom>
              <a:blipFill rotWithShape="1">
                <a:blip r:embed="rId3"/>
                <a:stretch>
                  <a:fillRect l="-13830" t="-14583" r="-12766" b="-3229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771800" y="4479503"/>
                <a:ext cx="159909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="" xmlns:m="http://schemas.openxmlformats.org/officeDocument/2006/math">
                    <m:r>
                      <a:rPr lang="en-CA" b="1" i="1" smtClean="0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𝜹</m:t>
                    </m:r>
                    <m:d>
                      <m:dPr>
                        <m:ctrlPr>
                          <a:rPr lang="en-CA" b="1" i="1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CA" b="1" i="1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</a:rPr>
                          <m:t>𝒙</m:t>
                        </m:r>
                        <m:r>
                          <a:rPr lang="en-CA" b="1" i="1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CA" b="1" i="1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</a:rPr>
                          <m:t>𝒂</m:t>
                        </m:r>
                      </m:e>
                    </m:d>
                  </m:oMath>
                </a14:m>
                <a:r>
                  <a:rPr lang="en-CA" b="1" i="1" dirty="0" smtClean="0">
                    <a:solidFill>
                      <a:schemeClr val="accent2"/>
                    </a:solidFill>
                    <a:latin typeface="Cambria Math"/>
                  </a:rPr>
                  <a:t>=</a:t>
                </a:r>
                <a:r>
                  <a:rPr lang="en-CA" b="1" dirty="0">
                    <a:solidFill>
                      <a:schemeClr val="accent2"/>
                    </a:solidFill>
                    <a:ea typeface="Cambria Math"/>
                  </a:rPr>
                  <a:t> </a:t>
                </a:r>
                <a14:m>
                  <m:oMath xmlns="" xmlns:m="http://schemas.openxmlformats.org/officeDocument/2006/math">
                    <m:r>
                      <a:rPr lang="en-CA" b="1" i="1" dirty="0" smtClean="0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𝒀</m:t>
                    </m:r>
                  </m:oMath>
                </a14:m>
                <a:endParaRPr lang="en-CA" b="1" i="1" dirty="0" smtClean="0">
                  <a:solidFill>
                    <a:schemeClr val="accent2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4479503"/>
                <a:ext cx="1599092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1145" t="-11842" b="-2763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6732240" y="1700808"/>
            <a:ext cx="1368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b="1" dirty="0" smtClean="0">
                <a:solidFill>
                  <a:schemeClr val="accent2"/>
                </a:solidFill>
                <a:latin typeface="Candara" panose="020E0502030303020204" pitchFamily="34" charset="0"/>
              </a:rPr>
              <a:t>DFA</a:t>
            </a:r>
            <a:endParaRPr lang="en-CA" sz="4000" b="1" dirty="0">
              <a:solidFill>
                <a:schemeClr val="accent2"/>
              </a:solidFill>
              <a:latin typeface="Candara" panose="020E0502030303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156176" y="2564904"/>
                <a:ext cx="230425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800" dirty="0" smtClean="0">
                    <a:solidFill>
                      <a:schemeClr val="accent2"/>
                    </a:solidFill>
                    <a:latin typeface="Candara" panose="020E0502030303020204" pitchFamily="34" charset="0"/>
                  </a:rPr>
                  <a:t>     X </a:t>
                </a:r>
                <a14:m>
                  <m:oMath xmlns="" xmlns:m="http://schemas.openxmlformats.org/officeDocument/2006/math">
                    <m:r>
                      <a:rPr lang="en-CA" sz="3200" i="1">
                        <a:solidFill>
                          <a:schemeClr val="accent2"/>
                        </a:solidFill>
                        <a:latin typeface="Cambria Math"/>
                      </a:rPr>
                      <m:t>⊆</m:t>
                    </m:r>
                  </m:oMath>
                </a14:m>
                <a:r>
                  <a:rPr lang="en-CA" sz="3200" dirty="0" smtClean="0">
                    <a:solidFill>
                      <a:schemeClr val="accent2"/>
                    </a:solidFill>
                    <a:latin typeface="Candara" panose="020E0502030303020204" pitchFamily="34" charset="0"/>
                  </a:rPr>
                  <a:t> S</a:t>
                </a:r>
                <a:endParaRPr lang="en-CA" sz="3200" dirty="0">
                  <a:solidFill>
                    <a:schemeClr val="accent2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2564904"/>
                <a:ext cx="2304256" cy="584775"/>
              </a:xfrm>
              <a:prstGeom prst="rect">
                <a:avLst/>
              </a:prstGeom>
              <a:blipFill rotWithShape="1">
                <a:blip r:embed="rId5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6156176" y="3140968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 smtClean="0">
                <a:solidFill>
                  <a:schemeClr val="accent2"/>
                </a:solidFill>
                <a:latin typeface="Candara" panose="020E0502030303020204" pitchFamily="34" charset="0"/>
              </a:rPr>
              <a:t>ε</a:t>
            </a:r>
            <a:r>
              <a:rPr lang="en-CA" sz="2800" dirty="0" smtClean="0">
                <a:solidFill>
                  <a:schemeClr val="accent2"/>
                </a:solidFill>
                <a:latin typeface="Candara" panose="020E0502030303020204" pitchFamily="34" charset="0"/>
              </a:rPr>
              <a:t>-closure(q</a:t>
            </a:r>
            <a:r>
              <a:rPr lang="en-CA" sz="2800" baseline="-25000" dirty="0" smtClean="0">
                <a:solidFill>
                  <a:schemeClr val="accent2"/>
                </a:solidFill>
                <a:latin typeface="Candara" panose="020E0502030303020204" pitchFamily="34" charset="0"/>
              </a:rPr>
              <a:t>0</a:t>
            </a:r>
            <a:r>
              <a:rPr lang="en-CA" sz="2800" dirty="0" smtClean="0">
                <a:solidFill>
                  <a:schemeClr val="accent2"/>
                </a:solidFill>
                <a:latin typeface="Candara" panose="020E0502030303020204" pitchFamily="34" charset="0"/>
              </a:rPr>
              <a:t>)</a:t>
            </a:r>
            <a:endParaRPr lang="en-CA" sz="3200" dirty="0">
              <a:solidFill>
                <a:schemeClr val="accent2"/>
              </a:solidFill>
              <a:latin typeface="Candara" panose="020E0502030303020204" pitchFamily="34" charset="0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5182432" y="4797152"/>
            <a:ext cx="2127509" cy="1440160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5416210" y="4941168"/>
            <a:ext cx="1560136" cy="1163485"/>
            <a:chOff x="5416210" y="4941168"/>
            <a:chExt cx="1560136" cy="1163485"/>
          </a:xfrm>
        </p:grpSpPr>
        <p:grpSp>
          <p:nvGrpSpPr>
            <p:cNvPr id="35" name="Group 34"/>
            <p:cNvGrpSpPr/>
            <p:nvPr/>
          </p:nvGrpSpPr>
          <p:grpSpPr>
            <a:xfrm>
              <a:off x="5436096" y="4941168"/>
              <a:ext cx="1540250" cy="1163485"/>
              <a:chOff x="5436096" y="4941168"/>
              <a:chExt cx="1540250" cy="1163485"/>
            </a:xfrm>
          </p:grpSpPr>
          <p:sp>
            <p:nvSpPr>
              <p:cNvPr id="22" name="AutoShape 5"/>
              <p:cNvSpPr>
                <a:spLocks noChangeArrowheads="1"/>
              </p:cNvSpPr>
              <p:nvPr/>
            </p:nvSpPr>
            <p:spPr bwMode="auto">
              <a:xfrm>
                <a:off x="5436096" y="5128166"/>
                <a:ext cx="410733" cy="443405"/>
              </a:xfrm>
              <a:prstGeom prst="flowChartConnector">
                <a:avLst/>
              </a:prstGeom>
              <a:solidFill>
                <a:srgbClr val="FF9900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endParaRPr lang="en-US" dirty="0">
                  <a:latin typeface="Times New Roman" charset="0"/>
                </a:endParaRPr>
              </a:p>
            </p:txBody>
          </p:sp>
          <p:sp>
            <p:nvSpPr>
              <p:cNvPr id="23" name="AutoShape 6"/>
              <p:cNvSpPr>
                <a:spLocks noChangeArrowheads="1"/>
              </p:cNvSpPr>
              <p:nvPr/>
            </p:nvSpPr>
            <p:spPr bwMode="auto">
              <a:xfrm>
                <a:off x="6565613" y="5128165"/>
                <a:ext cx="410733" cy="443405"/>
              </a:xfrm>
              <a:prstGeom prst="flowChartConnector">
                <a:avLst/>
              </a:prstGeom>
              <a:solidFill>
                <a:srgbClr val="FF9900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endParaRPr lang="en-US" dirty="0">
                  <a:latin typeface="Times New Roman" charset="0"/>
                </a:endParaRPr>
              </a:p>
            </p:txBody>
          </p:sp>
          <p:cxnSp>
            <p:nvCxnSpPr>
              <p:cNvPr id="25" name="AutoShape 8"/>
              <p:cNvCxnSpPr>
                <a:cxnSpLocks noChangeShapeType="1"/>
                <a:stCxn id="22" idx="6"/>
                <a:endCxn id="23" idx="2"/>
              </p:cNvCxnSpPr>
              <p:nvPr/>
            </p:nvCxnSpPr>
            <p:spPr bwMode="auto">
              <a:xfrm flipV="1">
                <a:off x="5846829" y="5349868"/>
                <a:ext cx="718784" cy="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26" name="AutoShape 9"/>
              <p:cNvCxnSpPr>
                <a:cxnSpLocks noChangeShapeType="1"/>
                <a:stCxn id="22" idx="5"/>
                <a:endCxn id="33" idx="2"/>
              </p:cNvCxnSpPr>
              <p:nvPr/>
            </p:nvCxnSpPr>
            <p:spPr bwMode="auto">
              <a:xfrm>
                <a:off x="5786679" y="5506636"/>
                <a:ext cx="585521" cy="37631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28" name="Text Box 14"/>
              <p:cNvSpPr txBox="1">
                <a:spLocks noChangeArrowheads="1"/>
              </p:cNvSpPr>
              <p:nvPr/>
            </p:nvSpPr>
            <p:spPr bwMode="auto">
              <a:xfrm>
                <a:off x="5957550" y="4941168"/>
                <a:ext cx="31451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l-GR" dirty="0" smtClean="0"/>
                  <a:t>ε</a:t>
                </a:r>
                <a:endParaRPr lang="en-US" dirty="0"/>
              </a:p>
            </p:txBody>
          </p:sp>
          <p:sp>
            <p:nvSpPr>
              <p:cNvPr id="33" name="AutoShape 6"/>
              <p:cNvSpPr>
                <a:spLocks noChangeArrowheads="1"/>
              </p:cNvSpPr>
              <p:nvPr/>
            </p:nvSpPr>
            <p:spPr bwMode="auto">
              <a:xfrm>
                <a:off x="6372200" y="5661248"/>
                <a:ext cx="410733" cy="443405"/>
              </a:xfrm>
              <a:prstGeom prst="flowChartConnector">
                <a:avLst/>
              </a:prstGeom>
              <a:solidFill>
                <a:srgbClr val="FF9900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endParaRPr lang="en-US" dirty="0">
                  <a:latin typeface="Times New Roman" charset="0"/>
                </a:endParaRPr>
              </a:p>
            </p:txBody>
          </p:sp>
          <p:sp>
            <p:nvSpPr>
              <p:cNvPr id="37" name="Text Box 14"/>
              <p:cNvSpPr txBox="1">
                <a:spLocks noChangeArrowheads="1"/>
              </p:cNvSpPr>
              <p:nvPr/>
            </p:nvSpPr>
            <p:spPr bwMode="auto">
              <a:xfrm>
                <a:off x="5985682" y="5343599"/>
                <a:ext cx="31451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l-GR" dirty="0" smtClean="0"/>
                  <a:t>ε</a:t>
                </a:r>
                <a:endParaRPr lang="en-US" dirty="0"/>
              </a:p>
            </p:txBody>
          </p:sp>
        </p:grpSp>
        <p:sp>
          <p:nvSpPr>
            <p:cNvPr id="40" name="Text Box 14"/>
            <p:cNvSpPr txBox="1">
              <a:spLocks noChangeArrowheads="1"/>
            </p:cNvSpPr>
            <p:nvPr/>
          </p:nvSpPr>
          <p:spPr bwMode="auto">
            <a:xfrm>
              <a:off x="5416210" y="5064992"/>
              <a:ext cx="44114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CA" dirty="0" smtClean="0"/>
                <a:t>q</a:t>
              </a:r>
              <a:r>
                <a:rPr lang="en-CA" baseline="-25000" dirty="0" smtClean="0"/>
                <a:t>0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6" grpId="0"/>
      <p:bldP spid="8" grpId="0"/>
      <p:bldP spid="14" grpId="0"/>
      <p:bldP spid="15" grpId="0"/>
      <p:bldP spid="16" grpId="0"/>
      <p:bldP spid="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8CEB3-AE59-B04A-9515-FE8D18AABBB9}" type="datetime1">
              <a:rPr lang="en-US"/>
              <a:pPr/>
              <a:t>16-06-14</a:t>
            </a:fld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8502-AF7A-E147-BD25-D4AC6E5BBB91}" type="slidenum">
              <a:rPr lang="en-US"/>
              <a:pPr/>
              <a:t>7</a:t>
            </a:fld>
            <a:endParaRPr lang="en-US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NFA to DFA Conversion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496" y="1978496"/>
            <a:ext cx="2230016" cy="4114800"/>
          </a:xfrm>
        </p:spPr>
        <p:txBody>
          <a:bodyPr/>
          <a:lstStyle/>
          <a:p>
            <a:endParaRPr lang="en-CA" dirty="0" smtClean="0"/>
          </a:p>
          <a:p>
            <a:r>
              <a:rPr lang="en-CA" dirty="0" smtClean="0"/>
              <a:t>states </a:t>
            </a:r>
          </a:p>
          <a:p>
            <a:r>
              <a:rPr lang="en-CA" dirty="0" smtClean="0"/>
              <a:t>start</a:t>
            </a:r>
          </a:p>
          <a:p>
            <a:r>
              <a:rPr lang="en-CA" dirty="0" smtClean="0"/>
              <a:t>final</a:t>
            </a:r>
          </a:p>
          <a:p>
            <a:r>
              <a:rPr lang="en-CA" dirty="0" smtClean="0"/>
              <a:t>transition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75856" y="1700808"/>
            <a:ext cx="1368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b="1" dirty="0" smtClean="0">
                <a:solidFill>
                  <a:schemeClr val="accent2"/>
                </a:solidFill>
                <a:latin typeface="Candara" panose="020E0502030303020204" pitchFamily="34" charset="0"/>
              </a:rPr>
              <a:t>NFA</a:t>
            </a:r>
            <a:endParaRPr lang="en-CA" sz="4000" b="1" dirty="0">
              <a:solidFill>
                <a:schemeClr val="accent2"/>
              </a:solidFill>
              <a:latin typeface="Candara" panose="020E0502030303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19872" y="2564904"/>
            <a:ext cx="136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chemeClr val="accent2"/>
                </a:solidFill>
                <a:latin typeface="Candara" panose="020E0502030303020204" pitchFamily="34" charset="0"/>
              </a:rPr>
              <a:t>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47864" y="3060249"/>
            <a:ext cx="136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chemeClr val="accent2"/>
                </a:solidFill>
                <a:latin typeface="Candara" panose="020E0502030303020204" pitchFamily="34" charset="0"/>
              </a:rPr>
              <a:t>q</a:t>
            </a:r>
            <a:r>
              <a:rPr lang="en-CA" sz="3200" baseline="-25000" dirty="0">
                <a:solidFill>
                  <a:schemeClr val="accent2"/>
                </a:solidFill>
                <a:latin typeface="Candara" panose="020E0502030303020204" pitchFamily="34" charset="0"/>
              </a:rPr>
              <a:t>0</a:t>
            </a:r>
            <a:endParaRPr lang="en-CA" sz="3200" dirty="0">
              <a:solidFill>
                <a:schemeClr val="accent2"/>
              </a:solidFill>
              <a:latin typeface="Candara" panose="020E0502030303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203848" y="3759423"/>
                <a:ext cx="115127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CA" sz="3200" dirty="0" smtClean="0">
                    <a:solidFill>
                      <a:schemeClr val="accent2"/>
                    </a:solidFill>
                  </a:rPr>
                  <a:t>F </a:t>
                </a:r>
                <a14:m>
                  <m:oMath xmlns="" xmlns:m="http://schemas.openxmlformats.org/officeDocument/2006/math">
                    <m:r>
                      <a:rPr lang="en-CA" sz="3200" i="1">
                        <a:solidFill>
                          <a:schemeClr val="accent2"/>
                        </a:solidFill>
                        <a:latin typeface="Cambria Math"/>
                      </a:rPr>
                      <m:t>⊆</m:t>
                    </m:r>
                  </m:oMath>
                </a14:m>
                <a:r>
                  <a:rPr lang="en-CA" sz="3200" dirty="0">
                    <a:solidFill>
                      <a:schemeClr val="accent2"/>
                    </a:solidFill>
                  </a:rPr>
                  <a:t> S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3759423"/>
                <a:ext cx="1151277" cy="584775"/>
              </a:xfrm>
              <a:prstGeom prst="rect">
                <a:avLst/>
              </a:prstGeom>
              <a:blipFill rotWithShape="1">
                <a:blip r:embed="rId3"/>
                <a:stretch>
                  <a:fillRect l="-13830" t="-14583" r="-12766" b="-3229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6732240" y="1700808"/>
            <a:ext cx="1368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b="1" dirty="0" smtClean="0">
                <a:solidFill>
                  <a:schemeClr val="accent2"/>
                </a:solidFill>
                <a:latin typeface="Candara" panose="020E0502030303020204" pitchFamily="34" charset="0"/>
              </a:rPr>
              <a:t>DFA</a:t>
            </a:r>
            <a:endParaRPr lang="en-CA" sz="4000" b="1" dirty="0">
              <a:solidFill>
                <a:schemeClr val="accent2"/>
              </a:solidFill>
              <a:latin typeface="Candara" panose="020E0502030303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156176" y="2564904"/>
                <a:ext cx="230425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800" dirty="0" smtClean="0">
                    <a:solidFill>
                      <a:schemeClr val="accent2"/>
                    </a:solidFill>
                    <a:latin typeface="Candara" panose="020E0502030303020204" pitchFamily="34" charset="0"/>
                  </a:rPr>
                  <a:t>     X </a:t>
                </a:r>
                <a14:m>
                  <m:oMath xmlns="" xmlns:m="http://schemas.openxmlformats.org/officeDocument/2006/math">
                    <m:r>
                      <a:rPr lang="en-CA" sz="3200" i="1">
                        <a:solidFill>
                          <a:schemeClr val="accent2"/>
                        </a:solidFill>
                        <a:latin typeface="Cambria Math"/>
                      </a:rPr>
                      <m:t>⊆</m:t>
                    </m:r>
                  </m:oMath>
                </a14:m>
                <a:r>
                  <a:rPr lang="en-CA" sz="3200" dirty="0" smtClean="0">
                    <a:solidFill>
                      <a:schemeClr val="accent2"/>
                    </a:solidFill>
                    <a:latin typeface="Candara" panose="020E0502030303020204" pitchFamily="34" charset="0"/>
                  </a:rPr>
                  <a:t> S</a:t>
                </a:r>
                <a:endParaRPr lang="en-CA" sz="3200" dirty="0">
                  <a:solidFill>
                    <a:schemeClr val="accent2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2564904"/>
                <a:ext cx="2304256" cy="584775"/>
              </a:xfrm>
              <a:prstGeom prst="rect">
                <a:avLst/>
              </a:prstGeom>
              <a:blipFill rotWithShape="1">
                <a:blip r:embed="rId5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6156176" y="3140968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 smtClean="0">
                <a:solidFill>
                  <a:schemeClr val="accent2"/>
                </a:solidFill>
                <a:latin typeface="Candara" panose="020E0502030303020204" pitchFamily="34" charset="0"/>
              </a:rPr>
              <a:t>ε</a:t>
            </a:r>
            <a:r>
              <a:rPr lang="en-CA" sz="2800" dirty="0" smtClean="0">
                <a:solidFill>
                  <a:schemeClr val="accent2"/>
                </a:solidFill>
                <a:latin typeface="Candara" panose="020E0502030303020204" pitchFamily="34" charset="0"/>
              </a:rPr>
              <a:t>-closure(q</a:t>
            </a:r>
            <a:r>
              <a:rPr lang="en-CA" sz="2800" baseline="-25000" dirty="0" smtClean="0">
                <a:solidFill>
                  <a:schemeClr val="accent2"/>
                </a:solidFill>
                <a:latin typeface="Candara" panose="020E0502030303020204" pitchFamily="34" charset="0"/>
              </a:rPr>
              <a:t>0</a:t>
            </a:r>
            <a:r>
              <a:rPr lang="en-CA" sz="2800" dirty="0" smtClean="0">
                <a:solidFill>
                  <a:schemeClr val="accent2"/>
                </a:solidFill>
                <a:latin typeface="Candara" panose="020E0502030303020204" pitchFamily="34" charset="0"/>
              </a:rPr>
              <a:t>)</a:t>
            </a:r>
            <a:endParaRPr lang="en-CA" sz="3200" dirty="0">
              <a:solidFill>
                <a:schemeClr val="accent2"/>
              </a:solidFill>
              <a:latin typeface="Candara" panose="020E0502030303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156176" y="3789040"/>
                <a:ext cx="23042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800" dirty="0" smtClean="0">
                    <a:solidFill>
                      <a:schemeClr val="accent2"/>
                    </a:solidFill>
                    <a:latin typeface="Candara" panose="020E0502030303020204" pitchFamily="34" charset="0"/>
                  </a:rPr>
                  <a:t>{X | X</a:t>
                </a:r>
                <a14:m>
                  <m:oMath xmlns="" xmlns:m="http://schemas.openxmlformats.org/officeDocument/2006/math">
                    <m:r>
                      <a:rPr lang="en-CA" sz="2800" i="1" smtClean="0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∩</m:t>
                    </m:r>
                  </m:oMath>
                </a14:m>
                <a:r>
                  <a:rPr lang="en-CA" sz="2800" dirty="0" smtClean="0">
                    <a:solidFill>
                      <a:schemeClr val="accent2"/>
                    </a:solidFill>
                    <a:latin typeface="Candara" panose="020E0502030303020204" pitchFamily="34" charset="0"/>
                  </a:rPr>
                  <a:t>F</a:t>
                </a:r>
                <a:r>
                  <a:rPr lang="en-CA" sz="2800" dirty="0">
                    <a:solidFill>
                      <a:schemeClr val="accent2"/>
                    </a:solidFill>
                    <a:latin typeface="Calibri"/>
                  </a:rPr>
                  <a:t> </a:t>
                </a:r>
                <a:r>
                  <a:rPr lang="en-CA" sz="2800" dirty="0" smtClean="0">
                    <a:solidFill>
                      <a:schemeClr val="accent2"/>
                    </a:solidFill>
                    <a:latin typeface="Calibri"/>
                  </a:rPr>
                  <a:t> ≠  ø</a:t>
                </a:r>
                <a:r>
                  <a:rPr lang="en-CA" sz="2800" dirty="0" smtClean="0">
                    <a:solidFill>
                      <a:schemeClr val="accent2"/>
                    </a:solidFill>
                    <a:latin typeface="Candara" panose="020E0502030303020204" pitchFamily="34" charset="0"/>
                  </a:rPr>
                  <a:t>}</a:t>
                </a:r>
                <a:endParaRPr lang="en-CA" sz="3200" dirty="0">
                  <a:solidFill>
                    <a:schemeClr val="accent2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3789040"/>
                <a:ext cx="2304256" cy="523220"/>
              </a:xfrm>
              <a:prstGeom prst="rect">
                <a:avLst/>
              </a:prstGeom>
              <a:blipFill rotWithShape="1">
                <a:blip r:embed="rId6"/>
                <a:stretch>
                  <a:fillRect l="-5556" t="-10588" b="-3411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/>
          <p:cNvGrpSpPr/>
          <p:nvPr/>
        </p:nvGrpSpPr>
        <p:grpSpPr>
          <a:xfrm>
            <a:off x="2874970" y="5273844"/>
            <a:ext cx="3137190" cy="1179492"/>
            <a:chOff x="124644" y="2979300"/>
            <a:chExt cx="4272755" cy="1745844"/>
          </a:xfrm>
        </p:grpSpPr>
        <p:sp>
          <p:nvSpPr>
            <p:cNvPr id="29" name="AutoShape 5"/>
            <p:cNvSpPr>
              <a:spLocks noChangeArrowheads="1"/>
            </p:cNvSpPr>
            <p:nvPr/>
          </p:nvSpPr>
          <p:spPr bwMode="auto">
            <a:xfrm>
              <a:off x="621408" y="3533538"/>
              <a:ext cx="559406" cy="608753"/>
            </a:xfrm>
            <a:prstGeom prst="flowChartConnector">
              <a:avLst/>
            </a:prstGeom>
            <a:solidFill>
              <a:srgbClr val="FF99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Times New Roman" charset="0"/>
                </a:rPr>
                <a:t>A</a:t>
              </a:r>
            </a:p>
          </p:txBody>
        </p:sp>
        <p:sp>
          <p:nvSpPr>
            <p:cNvPr id="30" name="AutoShape 6"/>
            <p:cNvSpPr>
              <a:spLocks noChangeArrowheads="1"/>
            </p:cNvSpPr>
            <p:nvPr/>
          </p:nvSpPr>
          <p:spPr bwMode="auto">
            <a:xfrm>
              <a:off x="2159775" y="3545652"/>
              <a:ext cx="559406" cy="584524"/>
            </a:xfrm>
            <a:prstGeom prst="flowChartConnector">
              <a:avLst/>
            </a:prstGeom>
            <a:solidFill>
              <a:srgbClr val="FF9900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>
                  <a:latin typeface="Times New Roman" charset="0"/>
                </a:rPr>
                <a:t>B</a:t>
              </a:r>
            </a:p>
          </p:txBody>
        </p:sp>
        <p:sp>
          <p:nvSpPr>
            <p:cNvPr id="31" name="AutoShape 7"/>
            <p:cNvSpPr>
              <a:spLocks noChangeArrowheads="1"/>
            </p:cNvSpPr>
            <p:nvPr/>
          </p:nvSpPr>
          <p:spPr bwMode="auto">
            <a:xfrm>
              <a:off x="3837993" y="3547167"/>
              <a:ext cx="559406" cy="581496"/>
            </a:xfrm>
            <a:prstGeom prst="flowChartConnector">
              <a:avLst/>
            </a:prstGeom>
            <a:solidFill>
              <a:srgbClr val="FF9900"/>
            </a:solidFill>
            <a:ln w="73025" cmpd="dbl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>
                  <a:latin typeface="Times New Roman" charset="0"/>
                </a:rPr>
                <a:t>C</a:t>
              </a:r>
            </a:p>
          </p:txBody>
        </p:sp>
        <p:cxnSp>
          <p:nvCxnSpPr>
            <p:cNvPr id="32" name="AutoShape 8"/>
            <p:cNvCxnSpPr>
              <a:cxnSpLocks noChangeShapeType="1"/>
              <a:stCxn id="29" idx="6"/>
              <a:endCxn id="30" idx="2"/>
            </p:cNvCxnSpPr>
            <p:nvPr/>
          </p:nvCxnSpPr>
          <p:spPr bwMode="auto">
            <a:xfrm>
              <a:off x="1193925" y="3837914"/>
              <a:ext cx="965849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3" name="AutoShape 9"/>
            <p:cNvCxnSpPr>
              <a:cxnSpLocks noChangeShapeType="1"/>
              <a:stCxn id="30" idx="6"/>
              <a:endCxn id="31" idx="2"/>
            </p:cNvCxnSpPr>
            <p:nvPr/>
          </p:nvCxnSpPr>
          <p:spPr bwMode="auto">
            <a:xfrm>
              <a:off x="2719181" y="3837914"/>
              <a:ext cx="108530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4" name="Text Box 13"/>
            <p:cNvSpPr txBox="1">
              <a:spLocks noChangeArrowheads="1"/>
            </p:cNvSpPr>
            <p:nvPr/>
          </p:nvSpPr>
          <p:spPr bwMode="auto">
            <a:xfrm>
              <a:off x="1406616" y="3254119"/>
              <a:ext cx="308839" cy="436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dirty="0"/>
                <a:t>0</a:t>
              </a:r>
            </a:p>
          </p:txBody>
        </p:sp>
        <p:sp>
          <p:nvSpPr>
            <p:cNvPr id="35" name="Text Box 14"/>
            <p:cNvSpPr txBox="1">
              <a:spLocks noChangeArrowheads="1"/>
            </p:cNvSpPr>
            <p:nvPr/>
          </p:nvSpPr>
          <p:spPr bwMode="auto">
            <a:xfrm>
              <a:off x="3084834" y="3232971"/>
              <a:ext cx="308839" cy="436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dirty="0"/>
                <a:t>0</a:t>
              </a:r>
            </a:p>
          </p:txBody>
        </p:sp>
        <p:cxnSp>
          <p:nvCxnSpPr>
            <p:cNvPr id="36" name="AutoShape 18"/>
            <p:cNvCxnSpPr>
              <a:cxnSpLocks noChangeShapeType="1"/>
              <a:stCxn id="29" idx="2"/>
              <a:endCxn id="29" idx="0"/>
            </p:cNvCxnSpPr>
            <p:nvPr/>
          </p:nvCxnSpPr>
          <p:spPr bwMode="auto">
            <a:xfrm rot="10800000" flipH="1">
              <a:off x="608297" y="3519909"/>
              <a:ext cx="292814" cy="318005"/>
            </a:xfrm>
            <a:prstGeom prst="curvedConnector4">
              <a:avLst>
                <a:gd name="adj1" fmla="val -67162"/>
                <a:gd name="adj2" fmla="val 16428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7" name="Text Box 19"/>
            <p:cNvSpPr txBox="1">
              <a:spLocks noChangeArrowheads="1"/>
            </p:cNvSpPr>
            <p:nvPr/>
          </p:nvSpPr>
          <p:spPr bwMode="auto">
            <a:xfrm>
              <a:off x="124644" y="2979300"/>
              <a:ext cx="308839" cy="436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dirty="0"/>
                <a:t>1</a:t>
              </a:r>
            </a:p>
          </p:txBody>
        </p:sp>
        <p:cxnSp>
          <p:nvCxnSpPr>
            <p:cNvPr id="38" name="AutoShape 18"/>
            <p:cNvCxnSpPr>
              <a:cxnSpLocks noChangeShapeType="1"/>
              <a:stCxn id="29" idx="5"/>
              <a:endCxn id="29" idx="2"/>
            </p:cNvCxnSpPr>
            <p:nvPr/>
          </p:nvCxnSpPr>
          <p:spPr bwMode="auto">
            <a:xfrm rot="5400000" flipH="1">
              <a:off x="752537" y="3706787"/>
              <a:ext cx="215226" cy="477483"/>
            </a:xfrm>
            <a:prstGeom prst="curvedConnector4">
              <a:avLst>
                <a:gd name="adj1" fmla="val -160914"/>
                <a:gd name="adj2" fmla="val 12094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9" name="Text Box 13"/>
            <p:cNvSpPr txBox="1">
              <a:spLocks noChangeArrowheads="1"/>
            </p:cNvSpPr>
            <p:nvPr/>
          </p:nvSpPr>
          <p:spPr bwMode="auto">
            <a:xfrm>
              <a:off x="899592" y="4289022"/>
              <a:ext cx="308839" cy="436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dirty="0"/>
                <a:t>0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986270" y="4595984"/>
            <a:ext cx="2302706" cy="2173134"/>
            <a:chOff x="5004048" y="3039816"/>
            <a:chExt cx="2845090" cy="2636789"/>
          </a:xfrm>
        </p:grpSpPr>
        <p:grpSp>
          <p:nvGrpSpPr>
            <p:cNvPr id="41" name="Group 40"/>
            <p:cNvGrpSpPr/>
            <p:nvPr/>
          </p:nvGrpSpPr>
          <p:grpSpPr>
            <a:xfrm>
              <a:off x="5603557" y="3961632"/>
              <a:ext cx="1674430" cy="616836"/>
              <a:chOff x="5603557" y="3889624"/>
              <a:chExt cx="1674430" cy="616836"/>
            </a:xfrm>
          </p:grpSpPr>
          <p:sp>
            <p:nvSpPr>
              <p:cNvPr id="59" name="Text Box 16"/>
              <p:cNvSpPr txBox="1">
                <a:spLocks noChangeArrowheads="1"/>
              </p:cNvSpPr>
              <p:nvPr/>
            </p:nvSpPr>
            <p:spPr bwMode="auto">
              <a:xfrm>
                <a:off x="6631656" y="3889624"/>
                <a:ext cx="646331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dirty="0" smtClean="0"/>
                  <a:t>100</a:t>
                </a:r>
                <a:endParaRPr lang="en-US" dirty="0"/>
              </a:p>
            </p:txBody>
          </p:sp>
          <p:sp>
            <p:nvSpPr>
              <p:cNvPr id="60" name="Text Box 16"/>
              <p:cNvSpPr txBox="1">
                <a:spLocks noChangeArrowheads="1"/>
              </p:cNvSpPr>
              <p:nvPr/>
            </p:nvSpPr>
            <p:spPr bwMode="auto">
              <a:xfrm>
                <a:off x="5603557" y="3889624"/>
                <a:ext cx="702436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dirty="0" smtClean="0"/>
                  <a:t>{A}</a:t>
                </a:r>
                <a:endParaRPr lang="en-US" dirty="0"/>
              </a:p>
            </p:txBody>
          </p:sp>
          <p:cxnSp>
            <p:nvCxnSpPr>
              <p:cNvPr id="61" name="Straight Arrow Connector 60"/>
              <p:cNvCxnSpPr/>
              <p:nvPr/>
            </p:nvCxnSpPr>
            <p:spPr bwMode="auto">
              <a:xfrm flipV="1">
                <a:off x="6858602" y="4290436"/>
                <a:ext cx="0" cy="216024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42" name="Group 41"/>
            <p:cNvGrpSpPr/>
            <p:nvPr/>
          </p:nvGrpSpPr>
          <p:grpSpPr>
            <a:xfrm>
              <a:off x="5004048" y="3039816"/>
              <a:ext cx="2845090" cy="2636789"/>
              <a:chOff x="5004048" y="3039816"/>
              <a:chExt cx="2845090" cy="2636789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5597156" y="3442815"/>
                <a:ext cx="1637399" cy="548348"/>
                <a:chOff x="5597156" y="3442815"/>
                <a:chExt cx="1637399" cy="548348"/>
              </a:xfrm>
            </p:grpSpPr>
            <p:sp>
              <p:nvSpPr>
                <p:cNvPr id="56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5597156" y="3442815"/>
                  <a:ext cx="702436" cy="4616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dirty="0" smtClean="0"/>
                    <a:t>{A}</a:t>
                  </a:r>
                  <a:endParaRPr lang="en-US" dirty="0"/>
                </a:p>
              </p:txBody>
            </p:sp>
            <p:sp>
              <p:nvSpPr>
                <p:cNvPr id="57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6588224" y="3442815"/>
                  <a:ext cx="646331" cy="4616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dirty="0" smtClean="0"/>
                    <a:t>100</a:t>
                  </a:r>
                  <a:endParaRPr lang="en-US" dirty="0"/>
                </a:p>
              </p:txBody>
            </p:sp>
            <p:cxnSp>
              <p:nvCxnSpPr>
                <p:cNvPr id="58" name="Straight Arrow Connector 57"/>
                <p:cNvCxnSpPr/>
                <p:nvPr/>
              </p:nvCxnSpPr>
              <p:spPr bwMode="auto">
                <a:xfrm flipV="1">
                  <a:off x="6624925" y="3775139"/>
                  <a:ext cx="0" cy="216024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</p:grpSp>
          <p:grpSp>
            <p:nvGrpSpPr>
              <p:cNvPr id="44" name="Group 43"/>
              <p:cNvGrpSpPr/>
              <p:nvPr/>
            </p:nvGrpSpPr>
            <p:grpSpPr>
              <a:xfrm>
                <a:off x="5004048" y="3039816"/>
                <a:ext cx="2845090" cy="461665"/>
                <a:chOff x="5446735" y="2852936"/>
                <a:chExt cx="2845090" cy="461665"/>
              </a:xfrm>
            </p:grpSpPr>
            <p:sp>
              <p:nvSpPr>
                <p:cNvPr id="53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6022799" y="2852936"/>
                  <a:ext cx="747320" cy="4616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dirty="0" smtClean="0"/>
                    <a:t>state</a:t>
                  </a:r>
                  <a:endParaRPr lang="en-US" dirty="0"/>
                </a:p>
              </p:txBody>
            </p:sp>
            <p:sp>
              <p:nvSpPr>
                <p:cNvPr id="54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7057815" y="2852936"/>
                  <a:ext cx="816249" cy="4616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dirty="0" smtClean="0"/>
                    <a:t>input</a:t>
                  </a:r>
                  <a:endParaRPr lang="en-US" dirty="0"/>
                </a:p>
              </p:txBody>
            </p:sp>
            <p:cxnSp>
              <p:nvCxnSpPr>
                <p:cNvPr id="55" name="Straight Connector 54"/>
                <p:cNvCxnSpPr/>
                <p:nvPr/>
              </p:nvCxnSpPr>
              <p:spPr bwMode="auto">
                <a:xfrm>
                  <a:off x="5446735" y="3284984"/>
                  <a:ext cx="2845090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45" name="Group 44"/>
              <p:cNvGrpSpPr/>
              <p:nvPr/>
            </p:nvGrpSpPr>
            <p:grpSpPr>
              <a:xfrm>
                <a:off x="5510122" y="4465688"/>
                <a:ext cx="1782153" cy="599499"/>
                <a:chOff x="5469636" y="4321672"/>
                <a:chExt cx="1782153" cy="599499"/>
              </a:xfrm>
            </p:grpSpPr>
            <p:sp>
              <p:nvSpPr>
                <p:cNvPr id="50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6605458" y="4321672"/>
                  <a:ext cx="646331" cy="4616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dirty="0" smtClean="0"/>
                    <a:t>100</a:t>
                  </a:r>
                  <a:endParaRPr lang="en-US" dirty="0"/>
                </a:p>
              </p:txBody>
            </p:sp>
            <p:sp>
              <p:nvSpPr>
                <p:cNvPr id="51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5469636" y="4321672"/>
                  <a:ext cx="984565" cy="4616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dirty="0" smtClean="0"/>
                    <a:t>{A,B}</a:t>
                  </a:r>
                  <a:endParaRPr lang="en-US" dirty="0"/>
                </a:p>
              </p:txBody>
            </p:sp>
            <p:cxnSp>
              <p:nvCxnSpPr>
                <p:cNvPr id="52" name="Straight Arrow Connector 51"/>
                <p:cNvCxnSpPr/>
                <p:nvPr/>
              </p:nvCxnSpPr>
              <p:spPr bwMode="auto">
                <a:xfrm flipV="1">
                  <a:off x="7034560" y="4705147"/>
                  <a:ext cx="0" cy="216024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</p:grpSp>
          <p:grpSp>
            <p:nvGrpSpPr>
              <p:cNvPr id="46" name="Group 45"/>
              <p:cNvGrpSpPr/>
              <p:nvPr/>
            </p:nvGrpSpPr>
            <p:grpSpPr>
              <a:xfrm>
                <a:off x="5146290" y="5041752"/>
                <a:ext cx="2170949" cy="634853"/>
                <a:chOff x="5146290" y="4797152"/>
                <a:chExt cx="2170949" cy="634853"/>
              </a:xfrm>
            </p:grpSpPr>
            <p:sp>
              <p:nvSpPr>
                <p:cNvPr id="47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6660423" y="4797152"/>
                  <a:ext cx="646331" cy="4616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dirty="0" smtClean="0"/>
                    <a:t>100</a:t>
                  </a:r>
                  <a:endParaRPr lang="en-US" dirty="0"/>
                </a:p>
              </p:txBody>
            </p:sp>
            <p:sp>
              <p:nvSpPr>
                <p:cNvPr id="48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5146290" y="4797152"/>
                  <a:ext cx="1632394" cy="63485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dirty="0"/>
                    <a:t>{</a:t>
                  </a:r>
                  <a:r>
                    <a:rPr lang="en-US" dirty="0" smtClean="0"/>
                    <a:t>A,B,</a:t>
                  </a:r>
                  <a:r>
                    <a:rPr lang="en-US" sz="2800" b="1" dirty="0" smtClean="0">
                      <a:solidFill>
                        <a:srgbClr val="008000"/>
                      </a:solidFill>
                    </a:rPr>
                    <a:t>C</a:t>
                  </a:r>
                  <a:r>
                    <a:rPr lang="en-US" dirty="0" smtClean="0"/>
                    <a:t>}</a:t>
                  </a:r>
                  <a:endParaRPr lang="en-US" dirty="0"/>
                </a:p>
              </p:txBody>
            </p:sp>
            <p:cxnSp>
              <p:nvCxnSpPr>
                <p:cNvPr id="49" name="Straight Arrow Connector 48"/>
                <p:cNvCxnSpPr/>
                <p:nvPr/>
              </p:nvCxnSpPr>
              <p:spPr bwMode="auto">
                <a:xfrm flipV="1">
                  <a:off x="7317239" y="5128616"/>
                  <a:ext cx="0" cy="216024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/>
              <p:cNvSpPr/>
              <p:nvPr/>
            </p:nvSpPr>
            <p:spPr>
              <a:xfrm>
                <a:off x="2771800" y="4479503"/>
                <a:ext cx="159909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="" xmlns:m="http://schemas.openxmlformats.org/officeDocument/2006/math">
                    <m:r>
                      <a:rPr lang="en-CA" b="1" i="1" smtClean="0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𝜹</m:t>
                    </m:r>
                    <m:d>
                      <m:dPr>
                        <m:ctrlPr>
                          <a:rPr lang="en-CA" b="1" i="1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CA" b="1" i="1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</a:rPr>
                          <m:t>𝒙</m:t>
                        </m:r>
                        <m:r>
                          <a:rPr lang="en-CA" b="1" i="1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CA" b="1" i="1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</a:rPr>
                          <m:t>𝒂</m:t>
                        </m:r>
                      </m:e>
                    </m:d>
                  </m:oMath>
                </a14:m>
                <a:r>
                  <a:rPr lang="en-CA" b="1" i="1" dirty="0" smtClean="0">
                    <a:solidFill>
                      <a:schemeClr val="accent2"/>
                    </a:solidFill>
                    <a:latin typeface="Cambria Math"/>
                  </a:rPr>
                  <a:t>=</a:t>
                </a:r>
                <a:r>
                  <a:rPr lang="en-CA" b="1" dirty="0">
                    <a:solidFill>
                      <a:schemeClr val="accent2"/>
                    </a:solidFill>
                    <a:ea typeface="Cambria Math"/>
                  </a:rPr>
                  <a:t> </a:t>
                </a:r>
                <a14:m>
                  <m:oMath xmlns="" xmlns:m="http://schemas.openxmlformats.org/officeDocument/2006/math">
                    <m:r>
                      <a:rPr lang="en-CA" b="1" i="1" dirty="0" smtClean="0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𝒀</m:t>
                    </m:r>
                  </m:oMath>
                </a14:m>
                <a:endParaRPr lang="en-CA" b="1" i="1" dirty="0" smtClean="0">
                  <a:solidFill>
                    <a:schemeClr val="accent2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62" name="Rectangle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4479503"/>
                <a:ext cx="1599092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1145" t="-11842" b="-2763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3424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8CEB3-AE59-B04A-9515-FE8D18AABBB9}" type="datetime1">
              <a:rPr lang="en-US"/>
              <a:pPr/>
              <a:t>16-06-14</a:t>
            </a:fld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8502-AF7A-E147-BD25-D4AC6E5BBB91}" type="slidenum">
              <a:rPr lang="en-US"/>
              <a:pPr/>
              <a:t>8</a:t>
            </a:fld>
            <a:endParaRPr lang="en-US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NFA to DFA Conversion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496" y="1978496"/>
            <a:ext cx="2230016" cy="4114800"/>
          </a:xfrm>
        </p:spPr>
        <p:txBody>
          <a:bodyPr/>
          <a:lstStyle/>
          <a:p>
            <a:endParaRPr lang="en-CA" dirty="0" smtClean="0"/>
          </a:p>
          <a:p>
            <a:r>
              <a:rPr lang="en-CA" dirty="0" smtClean="0"/>
              <a:t>states </a:t>
            </a:r>
          </a:p>
          <a:p>
            <a:r>
              <a:rPr lang="en-CA" dirty="0" smtClean="0"/>
              <a:t>start</a:t>
            </a:r>
          </a:p>
          <a:p>
            <a:r>
              <a:rPr lang="en-CA" dirty="0" smtClean="0"/>
              <a:t>final</a:t>
            </a:r>
          </a:p>
          <a:p>
            <a:r>
              <a:rPr lang="en-CA" dirty="0" smtClean="0"/>
              <a:t>transition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75856" y="1700808"/>
            <a:ext cx="1368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b="1" dirty="0" smtClean="0">
                <a:solidFill>
                  <a:schemeClr val="accent2"/>
                </a:solidFill>
                <a:latin typeface="Candara" panose="020E0502030303020204" pitchFamily="34" charset="0"/>
              </a:rPr>
              <a:t>NFA</a:t>
            </a:r>
            <a:endParaRPr lang="en-CA" sz="4000" b="1" dirty="0">
              <a:solidFill>
                <a:schemeClr val="accent2"/>
              </a:solidFill>
              <a:latin typeface="Candara" panose="020E0502030303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19872" y="2564904"/>
            <a:ext cx="136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chemeClr val="accent2"/>
                </a:solidFill>
                <a:latin typeface="Candara" panose="020E0502030303020204" pitchFamily="34" charset="0"/>
              </a:rPr>
              <a:t>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47864" y="3060249"/>
            <a:ext cx="1368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chemeClr val="accent2"/>
                </a:solidFill>
                <a:latin typeface="Candara" panose="020E0502030303020204" pitchFamily="34" charset="0"/>
              </a:rPr>
              <a:t>q</a:t>
            </a:r>
            <a:r>
              <a:rPr lang="en-CA" sz="3200" baseline="-25000" dirty="0">
                <a:solidFill>
                  <a:schemeClr val="accent2"/>
                </a:solidFill>
                <a:latin typeface="Candara" panose="020E0502030303020204" pitchFamily="34" charset="0"/>
              </a:rPr>
              <a:t>0</a:t>
            </a:r>
            <a:endParaRPr lang="en-CA" sz="3200" dirty="0">
              <a:solidFill>
                <a:schemeClr val="accent2"/>
              </a:solidFill>
              <a:latin typeface="Candara" panose="020E0502030303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203848" y="3759423"/>
                <a:ext cx="115127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CA" sz="3200" dirty="0" smtClean="0">
                    <a:solidFill>
                      <a:schemeClr val="accent2"/>
                    </a:solidFill>
                  </a:rPr>
                  <a:t>F </a:t>
                </a:r>
                <a14:m>
                  <m:oMath xmlns="" xmlns:m="http://schemas.openxmlformats.org/officeDocument/2006/math">
                    <m:r>
                      <a:rPr lang="en-CA" sz="3200" i="1">
                        <a:solidFill>
                          <a:schemeClr val="accent2"/>
                        </a:solidFill>
                        <a:latin typeface="Cambria Math"/>
                      </a:rPr>
                      <m:t>⊆</m:t>
                    </m:r>
                  </m:oMath>
                </a14:m>
                <a:r>
                  <a:rPr lang="en-CA" sz="3200" dirty="0">
                    <a:solidFill>
                      <a:schemeClr val="accent2"/>
                    </a:solidFill>
                  </a:rPr>
                  <a:t> S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3759423"/>
                <a:ext cx="1151277" cy="584775"/>
              </a:xfrm>
              <a:prstGeom prst="rect">
                <a:avLst/>
              </a:prstGeom>
              <a:blipFill rotWithShape="1">
                <a:blip r:embed="rId3"/>
                <a:stretch>
                  <a:fillRect l="-13830" t="-14583" r="-12766" b="-3229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6732240" y="1700808"/>
            <a:ext cx="1368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b="1" dirty="0" smtClean="0">
                <a:solidFill>
                  <a:schemeClr val="accent2"/>
                </a:solidFill>
                <a:latin typeface="Candara" panose="020E0502030303020204" pitchFamily="34" charset="0"/>
              </a:rPr>
              <a:t>DFA</a:t>
            </a:r>
            <a:endParaRPr lang="en-CA" sz="4000" b="1" dirty="0">
              <a:solidFill>
                <a:schemeClr val="accent2"/>
              </a:solidFill>
              <a:latin typeface="Candara" panose="020E0502030303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156176" y="2564904"/>
                <a:ext cx="230425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800" dirty="0" smtClean="0">
                    <a:solidFill>
                      <a:schemeClr val="accent2"/>
                    </a:solidFill>
                    <a:latin typeface="Candara" panose="020E0502030303020204" pitchFamily="34" charset="0"/>
                  </a:rPr>
                  <a:t>     X </a:t>
                </a:r>
                <a14:m>
                  <m:oMath xmlns="" xmlns:m="http://schemas.openxmlformats.org/officeDocument/2006/math">
                    <m:r>
                      <a:rPr lang="en-CA" sz="3200" i="1">
                        <a:solidFill>
                          <a:schemeClr val="accent2"/>
                        </a:solidFill>
                        <a:latin typeface="Cambria Math"/>
                      </a:rPr>
                      <m:t>⊆</m:t>
                    </m:r>
                  </m:oMath>
                </a14:m>
                <a:r>
                  <a:rPr lang="en-CA" sz="3200" dirty="0" smtClean="0">
                    <a:solidFill>
                      <a:schemeClr val="accent2"/>
                    </a:solidFill>
                    <a:latin typeface="Candara" panose="020E0502030303020204" pitchFamily="34" charset="0"/>
                  </a:rPr>
                  <a:t> S</a:t>
                </a:r>
                <a:endParaRPr lang="en-CA" sz="3200" dirty="0">
                  <a:solidFill>
                    <a:schemeClr val="accent2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2564904"/>
                <a:ext cx="2304256" cy="584775"/>
              </a:xfrm>
              <a:prstGeom prst="rect">
                <a:avLst/>
              </a:prstGeom>
              <a:blipFill rotWithShape="1">
                <a:blip r:embed="rId5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6156176" y="3140968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 smtClean="0">
                <a:solidFill>
                  <a:schemeClr val="accent2"/>
                </a:solidFill>
                <a:latin typeface="Candara" panose="020E0502030303020204" pitchFamily="34" charset="0"/>
              </a:rPr>
              <a:t>ε</a:t>
            </a:r>
            <a:r>
              <a:rPr lang="en-CA" sz="2800" dirty="0" smtClean="0">
                <a:solidFill>
                  <a:schemeClr val="accent2"/>
                </a:solidFill>
                <a:latin typeface="Candara" panose="020E0502030303020204" pitchFamily="34" charset="0"/>
              </a:rPr>
              <a:t>-closure(q</a:t>
            </a:r>
            <a:r>
              <a:rPr lang="en-CA" sz="2800" baseline="-25000" dirty="0" smtClean="0">
                <a:solidFill>
                  <a:schemeClr val="accent2"/>
                </a:solidFill>
                <a:latin typeface="Candara" panose="020E0502030303020204" pitchFamily="34" charset="0"/>
              </a:rPr>
              <a:t>0</a:t>
            </a:r>
            <a:r>
              <a:rPr lang="en-CA" sz="2800" dirty="0" smtClean="0">
                <a:solidFill>
                  <a:schemeClr val="accent2"/>
                </a:solidFill>
                <a:latin typeface="Candara" panose="020E0502030303020204" pitchFamily="34" charset="0"/>
              </a:rPr>
              <a:t>)</a:t>
            </a:r>
            <a:endParaRPr lang="en-CA" sz="3200" dirty="0">
              <a:solidFill>
                <a:schemeClr val="accent2"/>
              </a:solidFill>
              <a:latin typeface="Candara" panose="020E0502030303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156176" y="3789040"/>
                <a:ext cx="23042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800" dirty="0" smtClean="0">
                    <a:solidFill>
                      <a:schemeClr val="accent2"/>
                    </a:solidFill>
                    <a:latin typeface="Candara" panose="020E0502030303020204" pitchFamily="34" charset="0"/>
                  </a:rPr>
                  <a:t>{X | X</a:t>
                </a:r>
                <a14:m>
                  <m:oMath xmlns="" xmlns:m="http://schemas.openxmlformats.org/officeDocument/2006/math">
                    <m:r>
                      <a:rPr lang="en-CA" sz="2800" i="1" smtClean="0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∩</m:t>
                    </m:r>
                  </m:oMath>
                </a14:m>
                <a:r>
                  <a:rPr lang="en-CA" sz="2800" dirty="0" smtClean="0">
                    <a:solidFill>
                      <a:schemeClr val="accent2"/>
                    </a:solidFill>
                    <a:latin typeface="Candara" panose="020E0502030303020204" pitchFamily="34" charset="0"/>
                  </a:rPr>
                  <a:t>F</a:t>
                </a:r>
                <a:r>
                  <a:rPr lang="en-CA" sz="2800" dirty="0">
                    <a:solidFill>
                      <a:schemeClr val="accent2"/>
                    </a:solidFill>
                    <a:latin typeface="Calibri"/>
                  </a:rPr>
                  <a:t> </a:t>
                </a:r>
                <a:r>
                  <a:rPr lang="en-CA" sz="2800" dirty="0" smtClean="0">
                    <a:solidFill>
                      <a:schemeClr val="accent2"/>
                    </a:solidFill>
                    <a:latin typeface="Calibri"/>
                  </a:rPr>
                  <a:t> ≠  ø</a:t>
                </a:r>
                <a:r>
                  <a:rPr lang="en-CA" sz="2800" dirty="0" smtClean="0">
                    <a:solidFill>
                      <a:schemeClr val="accent2"/>
                    </a:solidFill>
                    <a:latin typeface="Candara" panose="020E0502030303020204" pitchFamily="34" charset="0"/>
                  </a:rPr>
                  <a:t>}</a:t>
                </a:r>
                <a:endParaRPr lang="en-CA" sz="3200" dirty="0">
                  <a:solidFill>
                    <a:schemeClr val="accent2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3789040"/>
                <a:ext cx="2304256" cy="523220"/>
              </a:xfrm>
              <a:prstGeom prst="rect">
                <a:avLst/>
              </a:prstGeom>
              <a:blipFill rotWithShape="1">
                <a:blip r:embed="rId6"/>
                <a:stretch>
                  <a:fillRect l="-5556" t="-10588" b="-3411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788024" y="4437112"/>
                <a:ext cx="3600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="" xmlns:m="http://schemas.openxmlformats.org/officeDocument/2006/math">
                    <m:r>
                      <a:rPr lang="en-CA" b="1" i="1" smtClean="0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𝜹</m:t>
                    </m:r>
                    <m:d>
                      <m:dPr>
                        <m:ctrlPr>
                          <a:rPr lang="en-CA" b="1" i="1" smtClean="0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CA" b="1" i="1" smtClean="0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</a:rPr>
                          <m:t>𝑿</m:t>
                        </m:r>
                        <m:r>
                          <a:rPr lang="en-CA" b="1" i="1" smtClean="0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CA" b="1" i="1" smtClean="0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</a:rPr>
                          <m:t>𝒂</m:t>
                        </m:r>
                      </m:e>
                    </m:d>
                  </m:oMath>
                </a14:m>
                <a:r>
                  <a:rPr lang="en-CA" sz="2800" dirty="0" smtClean="0">
                    <a:solidFill>
                      <a:schemeClr val="accent2"/>
                    </a:solidFill>
                    <a:latin typeface="Candara" panose="020E0502030303020204" pitchFamily="34" charset="0"/>
                  </a:rPr>
                  <a:t>=</a:t>
                </a:r>
                <a:endParaRPr lang="en-CA" dirty="0">
                  <a:solidFill>
                    <a:schemeClr val="accent2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4437112"/>
                <a:ext cx="3600400" cy="523220"/>
              </a:xfrm>
              <a:prstGeom prst="rect">
                <a:avLst/>
              </a:prstGeom>
              <a:blipFill rotWithShape="1">
                <a:blip r:embed="rId7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5580112" y="5066020"/>
                <a:ext cx="254005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CA" sz="2800" dirty="0">
                    <a:solidFill>
                      <a:schemeClr val="accent2"/>
                    </a:solidFill>
                    <a:latin typeface="Candara" panose="020E0502030303020204" pitchFamily="34" charset="0"/>
                  </a:rPr>
                  <a:t> </a:t>
                </a:r>
                <a:r>
                  <a:rPr lang="el-GR" dirty="0">
                    <a:solidFill>
                      <a:schemeClr val="accent2"/>
                    </a:solidFill>
                  </a:rPr>
                  <a:t>ε</a:t>
                </a:r>
                <a:r>
                  <a:rPr lang="en-CA" dirty="0">
                    <a:solidFill>
                      <a:schemeClr val="accent2"/>
                    </a:solidFill>
                  </a:rPr>
                  <a:t>-closure(</a:t>
                </a:r>
                <a14:m>
                  <m:oMath xmlns="" xmlns:m="http://schemas.openxmlformats.org/officeDocument/2006/math">
                    <m:r>
                      <a:rPr lang="en-CA" b="1" i="1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𝜹</m:t>
                    </m:r>
                    <m:d>
                      <m:dPr>
                        <m:ctrlPr>
                          <a:rPr lang="en-CA" b="1" i="1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CA" b="1" i="1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</a:rPr>
                          <m:t>𝑿</m:t>
                        </m:r>
                        <m:r>
                          <a:rPr lang="en-CA" b="1" i="1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CA" b="1" i="1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</a:rPr>
                          <m:t>𝒂</m:t>
                        </m:r>
                      </m:e>
                    </m:d>
                  </m:oMath>
                </a14:m>
                <a:r>
                  <a:rPr lang="en-CA" dirty="0">
                    <a:solidFill>
                      <a:schemeClr val="accent2"/>
                    </a:solidFill>
                  </a:rPr>
                  <a:t>)</a:t>
                </a:r>
                <a:endParaRPr lang="en-CA" dirty="0">
                  <a:solidFill>
                    <a:schemeClr val="accent2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5066020"/>
                <a:ext cx="2540054" cy="523220"/>
              </a:xfrm>
              <a:prstGeom prst="rect">
                <a:avLst/>
              </a:prstGeom>
              <a:blipFill rotWithShape="1">
                <a:blip r:embed="rId8"/>
                <a:stretch>
                  <a:fillRect l="-480" t="-1163" r="-2878" b="-2209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940152" y="4437112"/>
                <a:ext cx="188583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CA" b="1" dirty="0" smtClean="0">
                    <a:solidFill>
                      <a:schemeClr val="accent2"/>
                    </a:solidFill>
                  </a:rPr>
                  <a:t> </a:t>
                </a:r>
                <a14:m>
                  <m:oMath xmlns="" xmlns:m="http://schemas.openxmlformats.org/officeDocument/2006/math">
                    <m:nary>
                      <m:naryPr>
                        <m:chr m:val="⋃"/>
                        <m:limLoc m:val="subSup"/>
                        <m:supHide m:val="on"/>
                        <m:ctrlPr>
                          <a:rPr lang="en-CA" i="1" dirty="0">
                            <a:solidFill>
                              <a:schemeClr val="accent2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CA" i="1" dirty="0">
                            <a:solidFill>
                              <a:schemeClr val="accent2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CA" i="1" dirty="0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CA" i="1" dirty="0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</a:rPr>
                          <m:t>𝑋</m:t>
                        </m:r>
                      </m:sub>
                      <m:sup/>
                      <m:e>
                        <m:r>
                          <a:rPr lang="en-CA" i="1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</a:rPr>
                          <m:t>𝛿</m:t>
                        </m:r>
                        <m:d>
                          <m:dPr>
                            <m:ctrlPr>
                              <a:rPr lang="en-CA" i="1">
                                <a:solidFill>
                                  <a:schemeClr val="accent2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2"/>
                                </a:solidFill>
                                <a:latin typeface="Cambria Math"/>
                                <a:ea typeface="Cambria Math"/>
                              </a:rPr>
                              <m:t>𝑥</m:t>
                            </m:r>
                            <m:r>
                              <a:rPr lang="en-CA" i="1">
                                <a:solidFill>
                                  <a:schemeClr val="accent2"/>
                                </a:solidFill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en-CA" i="1">
                                <a:solidFill>
                                  <a:schemeClr val="accent2"/>
                                </a:solidFill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e>
                        </m:d>
                      </m:e>
                    </m:nary>
                  </m:oMath>
                </a14:m>
                <a:endParaRPr lang="en-CA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4437112"/>
                <a:ext cx="1885837" cy="461665"/>
              </a:xfrm>
              <a:prstGeom prst="rect">
                <a:avLst/>
              </a:prstGeom>
              <a:blipFill rotWithShape="1">
                <a:blip r:embed="rId9"/>
                <a:stretch>
                  <a:fillRect l="-15161" t="-92105" b="-15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/>
          <p:cNvGrpSpPr/>
          <p:nvPr/>
        </p:nvGrpSpPr>
        <p:grpSpPr>
          <a:xfrm>
            <a:off x="2860133" y="5303098"/>
            <a:ext cx="919779" cy="646182"/>
            <a:chOff x="3508205" y="5386463"/>
            <a:chExt cx="919779" cy="646182"/>
          </a:xfrm>
        </p:grpSpPr>
        <p:sp>
          <p:nvSpPr>
            <p:cNvPr id="41" name="AutoShape 6"/>
            <p:cNvSpPr>
              <a:spLocks noChangeArrowheads="1"/>
            </p:cNvSpPr>
            <p:nvPr/>
          </p:nvSpPr>
          <p:spPr bwMode="auto">
            <a:xfrm>
              <a:off x="4017251" y="5589240"/>
              <a:ext cx="410733" cy="443405"/>
            </a:xfrm>
            <a:prstGeom prst="flowChartConnector">
              <a:avLst/>
            </a:prstGeom>
            <a:solidFill>
              <a:srgbClr val="FF9900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 anchorCtr="1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dirty="0">
                <a:latin typeface="Times New Roman" charset="0"/>
              </a:endParaRPr>
            </a:p>
          </p:txBody>
        </p:sp>
        <p:cxnSp>
          <p:nvCxnSpPr>
            <p:cNvPr id="42" name="AutoShape 9"/>
            <p:cNvCxnSpPr>
              <a:cxnSpLocks noChangeShapeType="1"/>
              <a:stCxn id="34" idx="6"/>
              <a:endCxn id="41" idx="2"/>
            </p:cNvCxnSpPr>
            <p:nvPr/>
          </p:nvCxnSpPr>
          <p:spPr bwMode="auto">
            <a:xfrm>
              <a:off x="3508205" y="5738935"/>
              <a:ext cx="509046" cy="720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45" name="Text Box 14"/>
            <p:cNvSpPr txBox="1">
              <a:spLocks noChangeArrowheads="1"/>
            </p:cNvSpPr>
            <p:nvPr/>
          </p:nvSpPr>
          <p:spPr bwMode="auto">
            <a:xfrm>
              <a:off x="3609418" y="5386463"/>
              <a:ext cx="31451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l-GR" dirty="0" smtClean="0"/>
                <a:t>ε</a:t>
              </a:r>
              <a:endParaRPr lang="en-US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1115616" y="4929811"/>
            <a:ext cx="1744517" cy="1595533"/>
            <a:chOff x="1763688" y="5013176"/>
            <a:chExt cx="1744517" cy="1595533"/>
          </a:xfrm>
        </p:grpSpPr>
        <p:grpSp>
          <p:nvGrpSpPr>
            <p:cNvPr id="20" name="Group 19"/>
            <p:cNvGrpSpPr/>
            <p:nvPr/>
          </p:nvGrpSpPr>
          <p:grpSpPr>
            <a:xfrm>
              <a:off x="1763688" y="5013176"/>
              <a:ext cx="1744517" cy="1595533"/>
              <a:chOff x="1763688" y="5013176"/>
              <a:chExt cx="1744517" cy="1595533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763688" y="5013176"/>
                <a:ext cx="1744517" cy="947461"/>
                <a:chOff x="5038416" y="4797152"/>
                <a:chExt cx="1744517" cy="947461"/>
              </a:xfrm>
            </p:grpSpPr>
            <p:sp>
              <p:nvSpPr>
                <p:cNvPr id="29" name="AutoShape 5"/>
                <p:cNvSpPr>
                  <a:spLocks noChangeArrowheads="1"/>
                </p:cNvSpPr>
                <p:nvPr/>
              </p:nvSpPr>
              <p:spPr bwMode="auto">
                <a:xfrm>
                  <a:off x="5436096" y="5128166"/>
                  <a:ext cx="410733" cy="443405"/>
                </a:xfrm>
                <a:prstGeom prst="flowChartConnector">
                  <a:avLst/>
                </a:prstGeom>
                <a:solidFill>
                  <a:srgbClr val="FF9900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endParaRPr lang="en-US" dirty="0">
                    <a:latin typeface="Times New Roman" charset="0"/>
                  </a:endParaRPr>
                </a:p>
              </p:txBody>
            </p:sp>
            <p:sp>
              <p:nvSpPr>
                <p:cNvPr id="30" name="AutoShape 6"/>
                <p:cNvSpPr>
                  <a:spLocks noChangeArrowheads="1"/>
                </p:cNvSpPr>
                <p:nvPr/>
              </p:nvSpPr>
              <p:spPr bwMode="auto">
                <a:xfrm>
                  <a:off x="6262552" y="4797152"/>
                  <a:ext cx="410733" cy="443405"/>
                </a:xfrm>
                <a:prstGeom prst="flowChartConnector">
                  <a:avLst/>
                </a:prstGeom>
                <a:solidFill>
                  <a:srgbClr val="FF9900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endParaRPr lang="en-US" dirty="0">
                    <a:latin typeface="Times New Roman" charset="0"/>
                  </a:endParaRPr>
                </a:p>
              </p:txBody>
            </p:sp>
            <p:cxnSp>
              <p:nvCxnSpPr>
                <p:cNvPr id="31" name="AutoShape 8"/>
                <p:cNvCxnSpPr>
                  <a:cxnSpLocks noChangeShapeType="1"/>
                  <a:stCxn id="29" idx="6"/>
                  <a:endCxn id="30" idx="2"/>
                </p:cNvCxnSpPr>
                <p:nvPr/>
              </p:nvCxnSpPr>
              <p:spPr bwMode="auto">
                <a:xfrm flipV="1">
                  <a:off x="5846829" y="5018855"/>
                  <a:ext cx="415723" cy="331014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</p:cxnSp>
            <p:cxnSp>
              <p:nvCxnSpPr>
                <p:cNvPr id="32" name="AutoShape 9"/>
                <p:cNvCxnSpPr>
                  <a:cxnSpLocks noChangeShapeType="1"/>
                  <a:stCxn id="29" idx="5"/>
                  <a:endCxn id="34" idx="2"/>
                </p:cNvCxnSpPr>
                <p:nvPr/>
              </p:nvCxnSpPr>
              <p:spPr bwMode="auto">
                <a:xfrm>
                  <a:off x="5786679" y="5506636"/>
                  <a:ext cx="585521" cy="16275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</p:cxnSp>
            <p:sp>
              <p:nvSpPr>
                <p:cNvPr id="3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5038416" y="4839543"/>
                  <a:ext cx="407484" cy="4616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CA" dirty="0" smtClean="0">
                      <a:solidFill>
                        <a:srgbClr val="FF0000"/>
                      </a:solidFill>
                    </a:rPr>
                    <a:t>X</a:t>
                  </a:r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4" name="AutoShape 6"/>
                <p:cNvSpPr>
                  <a:spLocks noChangeArrowheads="1"/>
                </p:cNvSpPr>
                <p:nvPr/>
              </p:nvSpPr>
              <p:spPr bwMode="auto">
                <a:xfrm>
                  <a:off x="6372200" y="5301208"/>
                  <a:ext cx="410733" cy="443405"/>
                </a:xfrm>
                <a:prstGeom prst="flowChartConnector">
                  <a:avLst/>
                </a:prstGeom>
                <a:solidFill>
                  <a:srgbClr val="FF9900"/>
                </a:solidFill>
                <a:ln w="31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anchor="ctr" anchorCtr="1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endParaRPr lang="en-US" dirty="0">
                    <a:latin typeface="Times New Roman" charset="0"/>
                  </a:endParaRPr>
                </a:p>
              </p:txBody>
            </p:sp>
            <p:sp>
              <p:nvSpPr>
                <p:cNvPr id="3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5982476" y="5157192"/>
                  <a:ext cx="320922" cy="4616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CA" dirty="0" smtClean="0"/>
                    <a:t>a</a:t>
                  </a:r>
                  <a:endParaRPr lang="en-US" dirty="0"/>
                </a:p>
              </p:txBody>
            </p:sp>
          </p:grpSp>
          <p:sp>
            <p:nvSpPr>
              <p:cNvPr id="36" name="Oval 35"/>
              <p:cNvSpPr/>
              <p:nvPr/>
            </p:nvSpPr>
            <p:spPr bwMode="auto">
              <a:xfrm>
                <a:off x="1979712" y="5157192"/>
                <a:ext cx="745678" cy="1440160"/>
              </a:xfrm>
              <a:prstGeom prst="ellipse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CA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" charset="0"/>
                </a:endParaRPr>
              </a:p>
            </p:txBody>
          </p:sp>
          <p:sp>
            <p:nvSpPr>
              <p:cNvPr id="37" name="AutoShape 5"/>
              <p:cNvSpPr>
                <a:spLocks noChangeArrowheads="1"/>
              </p:cNvSpPr>
              <p:nvPr/>
            </p:nvSpPr>
            <p:spPr bwMode="auto">
              <a:xfrm>
                <a:off x="2123728" y="6009931"/>
                <a:ext cx="410733" cy="443405"/>
              </a:xfrm>
              <a:prstGeom prst="flowChartConnector">
                <a:avLst/>
              </a:prstGeom>
              <a:solidFill>
                <a:srgbClr val="FF99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endParaRPr lang="en-US" dirty="0">
                  <a:latin typeface="Times New Roman" charset="0"/>
                </a:endParaRPr>
              </a:p>
            </p:txBody>
          </p:sp>
          <p:sp>
            <p:nvSpPr>
              <p:cNvPr id="38" name="AutoShape 6"/>
              <p:cNvSpPr>
                <a:spLocks noChangeArrowheads="1"/>
              </p:cNvSpPr>
              <p:nvPr/>
            </p:nvSpPr>
            <p:spPr bwMode="auto">
              <a:xfrm>
                <a:off x="3081147" y="6165304"/>
                <a:ext cx="410733" cy="443405"/>
              </a:xfrm>
              <a:prstGeom prst="flowChartConnector">
                <a:avLst/>
              </a:prstGeom>
              <a:solidFill>
                <a:srgbClr val="FF9900"/>
              </a:solidFill>
              <a:ln w="31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anchor="ctr" anchorCtr="1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endParaRPr lang="en-US" dirty="0">
                  <a:latin typeface="Times New Roman" charset="0"/>
                </a:endParaRPr>
              </a:p>
            </p:txBody>
          </p:sp>
          <p:cxnSp>
            <p:nvCxnSpPr>
              <p:cNvPr id="39" name="AutoShape 9"/>
              <p:cNvCxnSpPr>
                <a:cxnSpLocks noChangeShapeType="1"/>
                <a:stCxn id="37" idx="6"/>
                <a:endCxn id="38" idx="2"/>
              </p:cNvCxnSpPr>
              <p:nvPr/>
            </p:nvCxnSpPr>
            <p:spPr bwMode="auto">
              <a:xfrm>
                <a:off x="2534461" y="6231634"/>
                <a:ext cx="546686" cy="155373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40" name="Text Box 14"/>
              <p:cNvSpPr txBox="1">
                <a:spLocks noChangeArrowheads="1"/>
              </p:cNvSpPr>
              <p:nvPr/>
            </p:nvSpPr>
            <p:spPr bwMode="auto">
              <a:xfrm>
                <a:off x="2670648" y="5905943"/>
                <a:ext cx="320922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CA" dirty="0" smtClean="0"/>
                  <a:t>a</a:t>
                </a:r>
                <a:endParaRPr lang="en-US" dirty="0"/>
              </a:p>
            </p:txBody>
          </p:sp>
        </p:grpSp>
        <p:sp>
          <p:nvSpPr>
            <p:cNvPr id="47" name="Text Box 14"/>
            <p:cNvSpPr txBox="1">
              <a:spLocks noChangeArrowheads="1"/>
            </p:cNvSpPr>
            <p:nvPr/>
          </p:nvSpPr>
          <p:spPr bwMode="auto">
            <a:xfrm>
              <a:off x="2584352" y="5026991"/>
              <a:ext cx="32092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CA" dirty="0" smtClean="0"/>
                <a:t>a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923928" y="5658562"/>
                <a:ext cx="5688632" cy="506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b="1" dirty="0" smtClean="0">
                    <a:solidFill>
                      <a:schemeClr val="accent2"/>
                    </a:solidFill>
                    <a:ea typeface="Cambria Math"/>
                  </a:rPr>
                  <a:t>DFAedge(X,a)=</a:t>
                </a:r>
                <a14:m>
                  <m:oMath xmlns="" xmlns:m="http://schemas.openxmlformats.org/officeDocument/2006/math">
                    <m:r>
                      <m:rPr>
                        <m:nor/>
                      </m:rPr>
                      <a:rPr lang="el-GR" dirty="0">
                        <a:solidFill>
                          <a:schemeClr val="accent2"/>
                        </a:solidFill>
                      </a:rPr>
                      <m:t>ε</m:t>
                    </m:r>
                    <m:r>
                      <m:rPr>
                        <m:nor/>
                      </m:rPr>
                      <a:rPr lang="en-CA" dirty="0">
                        <a:solidFill>
                          <a:schemeClr val="accent2"/>
                        </a:solidFill>
                      </a:rPr>
                      <m:t>−</m:t>
                    </m:r>
                    <m:r>
                      <m:rPr>
                        <m:nor/>
                      </m:rPr>
                      <a:rPr lang="en-CA" dirty="0">
                        <a:solidFill>
                          <a:schemeClr val="accent2"/>
                        </a:solidFill>
                      </a:rPr>
                      <m:t>closure</m:t>
                    </m:r>
                    <m:r>
                      <m:rPr>
                        <m:nor/>
                      </m:rPr>
                      <a:rPr lang="en-CA" dirty="0">
                        <a:solidFill>
                          <a:schemeClr val="accent2"/>
                        </a:solidFill>
                      </a:rPr>
                      <m:t>(</m:t>
                    </m:r>
                    <m:nary>
                      <m:naryPr>
                        <m:chr m:val="⋃"/>
                        <m:limLoc m:val="subSup"/>
                        <m:supHide m:val="on"/>
                        <m:ctrlPr>
                          <a:rPr lang="en-CA" i="1" dirty="0">
                            <a:solidFill>
                              <a:schemeClr val="accent2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CA" i="1" dirty="0">
                            <a:solidFill>
                              <a:schemeClr val="accent2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CA" i="1" dirty="0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CA" i="1" dirty="0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</a:rPr>
                          <m:t>𝑋</m:t>
                        </m:r>
                      </m:sub>
                      <m:sup/>
                      <m:e>
                        <m:r>
                          <a:rPr lang="en-CA" i="1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</a:rPr>
                          <m:t>𝛿</m:t>
                        </m:r>
                        <m:d>
                          <m:dPr>
                            <m:ctrlPr>
                              <a:rPr lang="en-CA" i="1">
                                <a:solidFill>
                                  <a:schemeClr val="accent2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accent2"/>
                                </a:solidFill>
                                <a:latin typeface="Cambria Math"/>
                                <a:ea typeface="Cambria Math"/>
                              </a:rPr>
                              <m:t>𝑥</m:t>
                            </m:r>
                            <m:r>
                              <a:rPr lang="en-CA" i="1">
                                <a:solidFill>
                                  <a:schemeClr val="accent2"/>
                                </a:solidFill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en-CA" i="1">
                                <a:solidFill>
                                  <a:schemeClr val="accent2"/>
                                </a:solidFill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e>
                        </m:d>
                      </m:e>
                    </m:nary>
                    <m:r>
                      <a:rPr lang="en-CA" b="0" i="1" smtClean="0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CA" dirty="0">
                  <a:solidFill>
                    <a:schemeClr val="accent2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5658562"/>
                <a:ext cx="5688632" cy="506742"/>
              </a:xfrm>
              <a:prstGeom prst="rect">
                <a:avLst/>
              </a:prstGeom>
              <a:blipFill rotWithShape="1">
                <a:blip r:embed="rId10"/>
                <a:stretch>
                  <a:fillRect l="-1715" t="-2410" b="-2530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2771800" y="4479503"/>
                <a:ext cx="159909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="" xmlns:m="http://schemas.openxmlformats.org/officeDocument/2006/math">
                    <m:r>
                      <a:rPr lang="en-CA" b="1" i="1" smtClean="0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𝜹</m:t>
                    </m:r>
                    <m:d>
                      <m:dPr>
                        <m:ctrlPr>
                          <a:rPr lang="en-CA" b="1" i="1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CA" b="1" i="1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</a:rPr>
                          <m:t>𝒙</m:t>
                        </m:r>
                        <m:r>
                          <a:rPr lang="en-CA" b="1" i="1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CA" b="1" i="1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</a:rPr>
                          <m:t>𝒂</m:t>
                        </m:r>
                      </m:e>
                    </m:d>
                  </m:oMath>
                </a14:m>
                <a:r>
                  <a:rPr lang="en-CA" b="1" i="1" dirty="0" smtClean="0">
                    <a:solidFill>
                      <a:schemeClr val="accent2"/>
                    </a:solidFill>
                    <a:latin typeface="Cambria Math"/>
                  </a:rPr>
                  <a:t>=</a:t>
                </a:r>
                <a:r>
                  <a:rPr lang="en-CA" b="1" dirty="0">
                    <a:solidFill>
                      <a:schemeClr val="accent2"/>
                    </a:solidFill>
                    <a:ea typeface="Cambria Math"/>
                  </a:rPr>
                  <a:t> </a:t>
                </a:r>
                <a14:m>
                  <m:oMath xmlns="" xmlns:m="http://schemas.openxmlformats.org/officeDocument/2006/math">
                    <m:r>
                      <a:rPr lang="en-CA" b="1" i="1" dirty="0" smtClean="0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𝒀</m:t>
                    </m:r>
                  </m:oMath>
                </a14:m>
                <a:endParaRPr lang="en-CA" b="1" i="1" dirty="0" smtClean="0">
                  <a:solidFill>
                    <a:schemeClr val="accent2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4479503"/>
                <a:ext cx="1599092" cy="461665"/>
              </a:xfrm>
              <a:prstGeom prst="rect">
                <a:avLst/>
              </a:prstGeom>
              <a:blipFill rotWithShape="1">
                <a:blip r:embed="rId11"/>
                <a:stretch>
                  <a:fillRect l="-1145" t="-11842" b="-2763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3424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4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ADD3C-9DCC-AC4F-968F-C8AB1FF45FE5}" type="datetime1">
              <a:rPr lang="en-US"/>
              <a:pPr/>
              <a:t>16-06-14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66B45-2677-014E-86F4-30F1B1A9D395}" type="slidenum">
              <a:rPr lang="en-US"/>
              <a:pPr/>
              <a:t>9</a:t>
            </a:fld>
            <a:endParaRPr lang="en-US"/>
          </a:p>
        </p:txBody>
      </p:sp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Symbol" charset="2"/>
              </a:rPr>
              <a:t>DFA construction</a:t>
            </a:r>
            <a:endParaRPr lang="en-US" dirty="0">
              <a:sym typeface="Symbol" charset="2"/>
            </a:endParaRPr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 smtClean="0">
                <a:sym typeface="Symbol" charset="2"/>
              </a:rPr>
              <a:t>    </a:t>
            </a:r>
            <a:r>
              <a:rPr lang="en-US" sz="2800" dirty="0" err="1" smtClean="0">
                <a:sym typeface="Symbol" charset="2"/>
              </a:rPr>
              <a:t>Dstates</a:t>
            </a:r>
            <a:r>
              <a:rPr lang="en-US" sz="2800" dirty="0" smtClean="0">
                <a:sym typeface="Symbol" charset="2"/>
              </a:rPr>
              <a:t> = {}, </a:t>
            </a:r>
            <a:r>
              <a:rPr lang="en-US" sz="2800" dirty="0" err="1" smtClean="0">
                <a:sym typeface="Symbol" charset="2"/>
              </a:rPr>
              <a:t>Dtrans</a:t>
            </a:r>
            <a:r>
              <a:rPr lang="en-US" sz="2800" dirty="0" smtClean="0">
                <a:sym typeface="Symbol" charset="2"/>
              </a:rPr>
              <a:t> = []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ym typeface="Symbol" charset="2"/>
              </a:rPr>
              <a:t> </a:t>
            </a:r>
            <a:r>
              <a:rPr lang="en-US" sz="2800" dirty="0" smtClean="0">
                <a:sym typeface="Symbol" charset="2"/>
              </a:rPr>
              <a:t>   </a:t>
            </a:r>
            <a:r>
              <a:rPr lang="en-US" sz="2800" dirty="0">
                <a:sym typeface="Symbol" charset="2"/>
              </a:rPr>
              <a:t>add </a:t>
            </a:r>
            <a:r>
              <a:rPr lang="en-US" sz="2800" i="1" dirty="0">
                <a:sym typeface="Symbol" charset="2"/>
              </a:rPr>
              <a:t>-closure</a:t>
            </a:r>
            <a:r>
              <a:rPr lang="en-US" sz="2800" dirty="0">
                <a:sym typeface="Symbol" charset="2"/>
              </a:rPr>
              <a:t>(q</a:t>
            </a:r>
            <a:r>
              <a:rPr lang="en-US" sz="2800" baseline="-25000" dirty="0">
                <a:sym typeface="Symbol" charset="2"/>
              </a:rPr>
              <a:t>0</a:t>
            </a:r>
            <a:r>
              <a:rPr lang="en-US" sz="2800" dirty="0">
                <a:sym typeface="Symbol" charset="2"/>
              </a:rPr>
              <a:t>) to </a:t>
            </a:r>
            <a:r>
              <a:rPr lang="en-US" sz="2800" i="1" dirty="0" err="1">
                <a:sym typeface="Symbol" charset="2"/>
              </a:rPr>
              <a:t>Dstates</a:t>
            </a:r>
            <a:r>
              <a:rPr lang="en-US" sz="2800" dirty="0">
                <a:sym typeface="Symbol" charset="2"/>
              </a:rPr>
              <a:t> unmarked</a:t>
            </a:r>
            <a:br>
              <a:rPr lang="en-US" sz="2800" dirty="0">
                <a:sym typeface="Symbol" charset="2"/>
              </a:rPr>
            </a:br>
            <a:r>
              <a:rPr lang="en-US" sz="2800" b="1" dirty="0">
                <a:sym typeface="Symbol" charset="2"/>
              </a:rPr>
              <a:t>while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>
                <a:sym typeface="Symbol" charset="2"/>
              </a:rPr>
              <a:t> </a:t>
            </a:r>
            <a:r>
              <a:rPr lang="en-US" sz="2800" dirty="0">
                <a:sym typeface="Symbol" charset="2"/>
              </a:rPr>
              <a:t>unmarked T </a:t>
            </a:r>
            <a:r>
              <a:rPr lang="en-US" sz="2800" b="1" dirty="0">
                <a:sym typeface="Symbol" charset="2"/>
              </a:rPr>
              <a:t>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i="1" dirty="0" err="1">
                <a:sym typeface="Symbol" charset="2"/>
              </a:rPr>
              <a:t>Dstates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 smtClean="0">
                <a:sym typeface="Symbol" charset="2"/>
              </a:rPr>
              <a:t>do</a:t>
            </a:r>
            <a:r>
              <a:rPr lang="en-US" sz="2800" dirty="0">
                <a:sym typeface="Symbol" charset="2"/>
              </a:rPr>
              <a:t/>
            </a:r>
            <a:br>
              <a:rPr lang="en-US" sz="2800" dirty="0">
                <a:sym typeface="Symbol" charset="2"/>
              </a:rPr>
            </a:br>
            <a:r>
              <a:rPr lang="en-US" sz="2800" dirty="0">
                <a:sym typeface="Symbol" charset="2"/>
              </a:rPr>
              <a:t>	mark T;</a:t>
            </a:r>
            <a:br>
              <a:rPr lang="en-US" sz="2800" dirty="0">
                <a:sym typeface="Symbol" charset="2"/>
              </a:rPr>
            </a:br>
            <a:r>
              <a:rPr lang="en-US" sz="2800" dirty="0">
                <a:sym typeface="Symbol" charset="2"/>
              </a:rPr>
              <a:t>	</a:t>
            </a:r>
            <a:r>
              <a:rPr lang="en-US" sz="2800" b="1" dirty="0">
                <a:sym typeface="Symbol" charset="2"/>
              </a:rPr>
              <a:t>for</a:t>
            </a:r>
            <a:r>
              <a:rPr lang="en-US" sz="2800" dirty="0">
                <a:sym typeface="Symbol" charset="2"/>
              </a:rPr>
              <a:t> each symbol </a:t>
            </a:r>
            <a:r>
              <a:rPr lang="en-US" sz="2800" i="1" dirty="0">
                <a:sym typeface="Symbol" charset="2"/>
              </a:rPr>
              <a:t>c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 smtClean="0">
                <a:sym typeface="Symbol" charset="2"/>
              </a:rPr>
              <a:t>do</a:t>
            </a:r>
            <a:r>
              <a:rPr lang="en-US" sz="2800" b="1" dirty="0">
                <a:sym typeface="Symbol" charset="2"/>
              </a:rPr>
              <a:t/>
            </a:r>
            <a:br>
              <a:rPr lang="en-US" sz="2800" b="1" dirty="0">
                <a:sym typeface="Symbol" charset="2"/>
              </a:rPr>
            </a:br>
            <a:r>
              <a:rPr lang="en-US" sz="2800" dirty="0">
                <a:sym typeface="Symbol" charset="2"/>
              </a:rPr>
              <a:t> 	      U := </a:t>
            </a:r>
            <a:r>
              <a:rPr lang="en-CA" sz="2800" dirty="0" err="1" smtClean="0">
                <a:solidFill>
                  <a:schemeClr val="tx1"/>
                </a:solidFill>
                <a:ea typeface="Cambria Math"/>
              </a:rPr>
              <a:t>DFAedge</a:t>
            </a:r>
            <a:r>
              <a:rPr lang="en-CA" sz="2800" dirty="0" smtClean="0">
                <a:solidFill>
                  <a:schemeClr val="tx1"/>
                </a:solidFill>
                <a:ea typeface="Cambria Math"/>
              </a:rPr>
              <a:t>(</a:t>
            </a:r>
            <a:r>
              <a:rPr lang="en-CA" sz="2800" dirty="0" err="1" smtClean="0">
                <a:solidFill>
                  <a:schemeClr val="tx1"/>
                </a:solidFill>
                <a:ea typeface="Cambria Math"/>
              </a:rPr>
              <a:t>T,c</a:t>
            </a:r>
            <a:r>
              <a:rPr lang="en-CA" sz="2800" dirty="0" smtClean="0">
                <a:solidFill>
                  <a:schemeClr val="tx1"/>
                </a:solidFill>
                <a:ea typeface="Cambria Math"/>
              </a:rPr>
              <a:t>)</a:t>
            </a:r>
            <a:r>
              <a:rPr lang="en-US" sz="2800" dirty="0" smtClean="0">
                <a:sym typeface="Symbol" charset="2"/>
              </a:rPr>
              <a:t>;</a:t>
            </a:r>
            <a:r>
              <a:rPr lang="en-US" sz="2800" dirty="0">
                <a:sym typeface="Symbol" charset="2"/>
              </a:rPr>
              <a:t/>
            </a:r>
            <a:br>
              <a:rPr lang="en-US" sz="2800" dirty="0">
                <a:sym typeface="Symbol" charset="2"/>
              </a:rPr>
            </a:br>
            <a:r>
              <a:rPr lang="en-US" sz="2800" dirty="0">
                <a:sym typeface="Symbol" charset="2"/>
              </a:rPr>
              <a:t>	      </a:t>
            </a:r>
            <a:r>
              <a:rPr lang="en-US" sz="2800" b="1" dirty="0">
                <a:sym typeface="Symbol" charset="2"/>
              </a:rPr>
              <a:t>if</a:t>
            </a:r>
            <a:r>
              <a:rPr lang="en-US" sz="2800" dirty="0">
                <a:sym typeface="Symbol" charset="2"/>
              </a:rPr>
              <a:t> U </a:t>
            </a:r>
            <a:r>
              <a:rPr lang="en-US" sz="2800" b="1" dirty="0">
                <a:sym typeface="Symbol" charset="2"/>
              </a:rPr>
              <a:t>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i="1" dirty="0" err="1">
                <a:sym typeface="Symbol" charset="2"/>
              </a:rPr>
              <a:t>Dstates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>
                <a:sym typeface="Symbol" charset="2"/>
              </a:rPr>
              <a:t>then</a:t>
            </a:r>
            <a:r>
              <a:rPr lang="en-US" sz="2800" dirty="0">
                <a:sym typeface="Symbol" charset="2"/>
              </a:rPr>
              <a:t/>
            </a:r>
            <a:br>
              <a:rPr lang="en-US" sz="2800" dirty="0">
                <a:sym typeface="Symbol" charset="2"/>
              </a:rPr>
            </a:br>
            <a:r>
              <a:rPr lang="en-US" sz="2800" dirty="0">
                <a:sym typeface="Symbol" charset="2"/>
              </a:rPr>
              <a:t>	          add U to </a:t>
            </a:r>
            <a:r>
              <a:rPr lang="en-US" sz="2800" i="1" dirty="0" err="1">
                <a:sym typeface="Symbol" charset="2"/>
              </a:rPr>
              <a:t>Dstates</a:t>
            </a:r>
            <a:r>
              <a:rPr lang="en-US" sz="2800" dirty="0">
                <a:sym typeface="Symbol" charset="2"/>
              </a:rPr>
              <a:t> unmarked</a:t>
            </a:r>
            <a:br>
              <a:rPr lang="en-US" sz="2800" dirty="0">
                <a:sym typeface="Symbol" charset="2"/>
              </a:rPr>
            </a:br>
            <a:r>
              <a:rPr lang="en-US" sz="2800" dirty="0">
                <a:sym typeface="Symbol" charset="2"/>
              </a:rPr>
              <a:t>	      </a:t>
            </a:r>
            <a:r>
              <a:rPr lang="en-US" sz="2800" i="1" dirty="0" err="1" smtClean="0">
                <a:sym typeface="Symbol" charset="2"/>
              </a:rPr>
              <a:t>Dtrans</a:t>
            </a:r>
            <a:r>
              <a:rPr lang="en-US" sz="2800" dirty="0" smtClean="0">
                <a:sym typeface="Symbol" charset="2"/>
              </a:rPr>
              <a:t>[T, </a:t>
            </a:r>
            <a:r>
              <a:rPr lang="en-US" sz="2800" i="1" dirty="0">
                <a:sym typeface="Symbol" charset="2"/>
              </a:rPr>
              <a:t>c</a:t>
            </a:r>
            <a:r>
              <a:rPr lang="en-US" sz="2800" dirty="0">
                <a:sym typeface="Symbol" charset="2"/>
              </a:rPr>
              <a:t>] := U;</a:t>
            </a:r>
            <a:br>
              <a:rPr lang="en-US" sz="2800" dirty="0">
                <a:sym typeface="Symbol" charset="2"/>
              </a:rPr>
            </a:br>
            <a:endParaRPr lang="en-US" sz="2800" b="1" dirty="0">
              <a:sym typeface="Symbol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928762" y="3345014"/>
                <a:ext cx="3395766" cy="876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b="1" dirty="0" smtClean="0">
                    <a:solidFill>
                      <a:schemeClr val="accent2"/>
                    </a:solidFill>
                    <a:ea typeface="Cambria Math"/>
                  </a:rPr>
                  <a:t>DFAedge</a:t>
                </a:r>
                <a14:m>
                  <m:oMath xmlns="" xmlns:m="http://schemas.openxmlformats.org/officeDocument/2006/math">
                    <m:d>
                      <m:dPr>
                        <m:ctrlPr>
                          <a:rPr lang="en-CA" b="1" i="1" smtClean="0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CA" b="1" i="1" smtClean="0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</a:rPr>
                          <m:t>𝑻</m:t>
                        </m:r>
                        <m:r>
                          <a:rPr lang="en-CA" b="1" i="1" smtClean="0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CA" b="1" i="1" smtClean="0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</a:rPr>
                          <m:t>𝒄</m:t>
                        </m:r>
                      </m:e>
                    </m:d>
                    <m:r>
                      <a:rPr lang="en-CA" b="1" i="1" smtClean="0">
                        <a:solidFill>
                          <a:schemeClr val="accent2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m:rPr>
                        <m:nor/>
                      </m:rPr>
                      <a:rPr lang="el-GR" dirty="0">
                        <a:solidFill>
                          <a:schemeClr val="accent2"/>
                        </a:solidFill>
                      </a:rPr>
                      <m:t>ε</m:t>
                    </m:r>
                    <m:r>
                      <m:rPr>
                        <m:nor/>
                      </m:rPr>
                      <a:rPr lang="en-CA" dirty="0">
                        <a:solidFill>
                          <a:schemeClr val="accent2"/>
                        </a:solidFill>
                      </a:rPr>
                      <m:t>−</m:t>
                    </m:r>
                    <m:r>
                      <m:rPr>
                        <m:nor/>
                      </m:rPr>
                      <a:rPr lang="en-CA" dirty="0">
                        <a:solidFill>
                          <a:schemeClr val="accent2"/>
                        </a:solidFill>
                      </a:rPr>
                      <m:t>closure</m:t>
                    </m:r>
                    <m:r>
                      <m:rPr>
                        <m:nor/>
                      </m:rPr>
                      <a:rPr lang="en-CA" dirty="0">
                        <a:solidFill>
                          <a:schemeClr val="accent2"/>
                        </a:solidFill>
                      </a:rPr>
                      <m:t>(</m:t>
                    </m:r>
                    <m:nary>
                      <m:naryPr>
                        <m:chr m:val="⋃"/>
                        <m:limLoc m:val="subSup"/>
                        <m:supHide m:val="on"/>
                        <m:ctrlPr>
                          <a:rPr lang="en-CA" i="1" dirty="0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CA" b="0" i="1" dirty="0" smtClean="0">
                            <a:solidFill>
                              <a:schemeClr val="accent2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CA" b="0" i="1" dirty="0" smtClean="0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CA" b="0" i="1" dirty="0" smtClean="0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</a:rPr>
                          <m:t>𝑇</m:t>
                        </m:r>
                      </m:sub>
                      <m:sup/>
                      <m:e>
                        <m:r>
                          <a:rPr lang="en-CA" b="0" i="1">
                            <a:solidFill>
                              <a:schemeClr val="accent2"/>
                            </a:solidFill>
                            <a:latin typeface="Cambria Math"/>
                            <a:ea typeface="Cambria Math"/>
                          </a:rPr>
                          <m:t>𝛿</m:t>
                        </m:r>
                        <m:d>
                          <m:dPr>
                            <m:ctrlPr>
                              <a:rPr lang="en-CA" i="1">
                                <a:solidFill>
                                  <a:schemeClr val="accent2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solidFill>
                                  <a:schemeClr val="accent2"/>
                                </a:solidFill>
                                <a:latin typeface="Cambria Math"/>
                                <a:ea typeface="Cambria Math"/>
                              </a:rPr>
                              <m:t>𝑡</m:t>
                            </m:r>
                            <m:r>
                              <a:rPr lang="en-CA" b="0" i="1">
                                <a:solidFill>
                                  <a:schemeClr val="accent2"/>
                                </a:solidFill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en-CA" b="0" i="1" smtClean="0">
                                <a:solidFill>
                                  <a:schemeClr val="accent2"/>
                                </a:solidFill>
                                <a:latin typeface="Cambria Math"/>
                                <a:ea typeface="Cambria Math"/>
                              </a:rPr>
                              <m:t>𝑐</m:t>
                            </m:r>
                          </m:e>
                        </m:d>
                      </m:e>
                    </m:nary>
                    <m:r>
                      <m:rPr>
                        <m:nor/>
                      </m:rPr>
                      <a:rPr lang="en-CA" dirty="0">
                        <a:solidFill>
                          <a:schemeClr val="accent2"/>
                        </a:solidFill>
                      </a:rPr>
                      <m:t>)</m:t>
                    </m:r>
                  </m:oMath>
                </a14:m>
                <a:endParaRPr lang="en-CA" dirty="0">
                  <a:solidFill>
                    <a:schemeClr val="accent2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762" y="3345014"/>
                <a:ext cx="3395766" cy="876074"/>
              </a:xfrm>
              <a:prstGeom prst="rect">
                <a:avLst/>
              </a:prstGeom>
              <a:blipFill rotWithShape="1">
                <a:blip r:embed="rId3"/>
                <a:stretch>
                  <a:fillRect l="-2873" t="-559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6296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4159</TotalTime>
  <Words>1048</Words>
  <Application>Microsoft Macintosh PowerPoint</Application>
  <PresentationFormat>On-screen Show (4:3)</PresentationFormat>
  <Paragraphs>503</Paragraphs>
  <Slides>21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Blank Presentation</vt:lpstr>
      <vt:lpstr>Lexical Analysis</vt:lpstr>
      <vt:lpstr>Building a Lexical Analyzer</vt:lpstr>
      <vt:lpstr>PowerPoint Presentation</vt:lpstr>
      <vt:lpstr>-Closure (T: set of states)</vt:lpstr>
      <vt:lpstr>Simulating NFAs</vt:lpstr>
      <vt:lpstr>NFA to DFA Conversion</vt:lpstr>
      <vt:lpstr>NFA to DFA Conversion</vt:lpstr>
      <vt:lpstr>NFA to DFA Conversion</vt:lpstr>
      <vt:lpstr>DFA construction</vt:lpstr>
      <vt:lpstr>NFA to DFA</vt:lpstr>
      <vt:lpstr>-closure(q0)</vt:lpstr>
      <vt:lpstr>DFAedge(-closure(q0), 0)</vt:lpstr>
      <vt:lpstr>DFAedge(-closure(q0), 0)</vt:lpstr>
      <vt:lpstr>PowerPoint Presentation</vt:lpstr>
      <vt:lpstr>DFAedge([3,4,5,6…,14], 0)</vt:lpstr>
      <vt:lpstr>DFA for ((0|1)*00)|0</vt:lpstr>
      <vt:lpstr>Minimization of DFAs</vt:lpstr>
      <vt:lpstr>Minimization of DFAs</vt:lpstr>
      <vt:lpstr>PowerPoint Presentation</vt:lpstr>
      <vt:lpstr>NFA to DFA Conversion</vt:lpstr>
      <vt:lpstr>NFA to DFA</vt:lpstr>
    </vt:vector>
  </TitlesOfParts>
  <Company>SFU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825  Natural Language Processing</dc:title>
  <dc:creator>Anoop Sarkar</dc:creator>
  <cp:lastModifiedBy>Anoop Sarkar</cp:lastModifiedBy>
  <cp:revision>425</cp:revision>
  <cp:lastPrinted>2016-06-02T17:56:01Z</cp:lastPrinted>
  <dcterms:created xsi:type="dcterms:W3CDTF">2011-09-22T21:27:19Z</dcterms:created>
  <dcterms:modified xsi:type="dcterms:W3CDTF">2016-06-14T17:43:25Z</dcterms:modified>
</cp:coreProperties>
</file>