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437" r:id="rId2"/>
    <p:sldId id="323" r:id="rId3"/>
    <p:sldId id="324" r:id="rId4"/>
    <p:sldId id="32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436" r:id="rId20"/>
    <p:sldId id="307" r:id="rId21"/>
    <p:sldId id="308" r:id="rId22"/>
    <p:sldId id="309" r:id="rId23"/>
    <p:sldId id="310" r:id="rId24"/>
    <p:sldId id="320" r:id="rId25"/>
    <p:sldId id="312" r:id="rId26"/>
    <p:sldId id="313" r:id="rId27"/>
    <p:sldId id="418" r:id="rId28"/>
    <p:sldId id="314" r:id="rId29"/>
    <p:sldId id="438" r:id="rId30"/>
    <p:sldId id="422" r:id="rId31"/>
    <p:sldId id="423" r:id="rId32"/>
    <p:sldId id="430" r:id="rId33"/>
    <p:sldId id="431" r:id="rId34"/>
    <p:sldId id="432" r:id="rId35"/>
    <p:sldId id="433" r:id="rId36"/>
    <p:sldId id="434" r:id="rId37"/>
    <p:sldId id="315" r:id="rId38"/>
    <p:sldId id="424" r:id="rId39"/>
    <p:sldId id="428" r:id="rId40"/>
    <p:sldId id="427" r:id="rId41"/>
    <p:sldId id="316" r:id="rId42"/>
    <p:sldId id="317" r:id="rId43"/>
    <p:sldId id="318" r:id="rId44"/>
    <p:sldId id="419" r:id="rId45"/>
    <p:sldId id="363" r:id="rId46"/>
    <p:sldId id="425" r:id="rId47"/>
    <p:sldId id="364" r:id="rId48"/>
    <p:sldId id="365" r:id="rId49"/>
    <p:sldId id="414" r:id="rId50"/>
    <p:sldId id="366" r:id="rId51"/>
    <p:sldId id="367" r:id="rId52"/>
    <p:sldId id="368" r:id="rId53"/>
    <p:sldId id="369" r:id="rId54"/>
    <p:sldId id="370" r:id="rId55"/>
    <p:sldId id="413" r:id="rId56"/>
    <p:sldId id="420" r:id="rId57"/>
    <p:sldId id="421" r:id="rId58"/>
    <p:sldId id="371" r:id="rId59"/>
    <p:sldId id="372" r:id="rId60"/>
    <p:sldId id="373" r:id="rId61"/>
    <p:sldId id="435" r:id="rId62"/>
    <p:sldId id="408" r:id="rId63"/>
    <p:sldId id="409" r:id="rId64"/>
    <p:sldId id="410" r:id="rId65"/>
    <p:sldId id="411" r:id="rId66"/>
    <p:sldId id="374" r:id="rId67"/>
    <p:sldId id="375" r:id="rId68"/>
    <p:sldId id="376" r:id="rId69"/>
    <p:sldId id="405" r:id="rId70"/>
    <p:sldId id="406" r:id="rId71"/>
    <p:sldId id="407" r:id="rId72"/>
    <p:sldId id="412" r:id="rId73"/>
    <p:sldId id="377" r:id="rId74"/>
    <p:sldId id="378" r:id="rId75"/>
    <p:sldId id="416" r:id="rId76"/>
    <p:sldId id="417" r:id="rId77"/>
    <p:sldId id="401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6" autoAdjust="0"/>
    <p:restoredTop sz="90929"/>
  </p:normalViewPr>
  <p:slideViewPr>
    <p:cSldViewPr>
      <p:cViewPr varScale="1">
        <p:scale>
          <a:sx n="82" d="100"/>
          <a:sy n="82" d="100"/>
        </p:scale>
        <p:origin x="-9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16-06-21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3E1A-9B5A-724B-9746-A6A5F728456C}" type="slidenum">
              <a:rPr lang="en-US"/>
              <a:pPr/>
              <a:t>10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D1DF3-30B1-D043-AE97-D983E3ABF097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9313C-66C0-9C49-BB61-412F16DBAE65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7702B-73BA-9A47-899C-1864247EA8C2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E98F4-AC90-A947-A6E7-B8A7DD356C27}" type="slidenum">
              <a:rPr lang="en-US"/>
              <a:pPr/>
              <a:t>14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3EC0-AF1B-0549-9CA4-71C3902AF2CB}" type="slidenum">
              <a:rPr lang="en-US"/>
              <a:pPr/>
              <a:t>15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963A9-BAD9-854C-8C8B-E1CCB84930CA}" type="slidenum">
              <a:rPr lang="en-US"/>
              <a:pPr/>
              <a:t>16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083F-058C-B64A-B93E-2EEAB4395DAC}" type="slidenum">
              <a:rPr lang="en-US"/>
              <a:pPr/>
              <a:t>17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19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0165-5FDD-254A-856F-A1C63F6D4594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83DAA-A949-F544-A2F8-0850DB9E22D8}" type="slidenum">
              <a:rPr lang="en-US"/>
              <a:pPr/>
              <a:t>20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F61FD-DA10-1149-928D-98D22604779C}" type="slidenum">
              <a:rPr lang="en-US"/>
              <a:pPr/>
              <a:t>21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F640E-0C4B-4748-B32F-9CF974C29498}" type="slidenum">
              <a:rPr lang="en-US"/>
              <a:pPr/>
              <a:t>22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628D7-9B82-5B46-A8B9-E7F3A5B24581}" type="slidenum">
              <a:rPr lang="en-US"/>
              <a:pPr/>
              <a:t>23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0DE2-86F3-1F4C-850A-9CD42ABB3754}" type="slidenum">
              <a:rPr lang="en-US"/>
              <a:pPr/>
              <a:t>24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B0078-15D6-8F42-AEFE-3E0738528B9D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8329-0305-E343-855A-75FBD3B295B8}" type="slidenum">
              <a:rPr lang="en-US"/>
              <a:pPr/>
              <a:t>26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27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28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3E5B1-F615-4140-B2FC-001A0110C48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33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34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35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36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37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2A3CD-EB48-2143-99E1-92754B1B4F91}" type="slidenum">
              <a:rPr lang="en-US"/>
              <a:pPr/>
              <a:t>41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B2376-B2E8-7041-827F-DBB83802C063}" type="slidenum">
              <a:rPr lang="en-US"/>
              <a:pPr/>
              <a:t>42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2F969-A63E-BD4E-864C-5B60AA901576}" type="slidenum">
              <a:rPr lang="en-US"/>
              <a:pPr/>
              <a:t>43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44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45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C82E4-8A0A-0840-8FB3-07F896F5C2E8}" type="slidenum">
              <a:rPr lang="en-US"/>
              <a:pPr/>
              <a:t>4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47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BA7DE-02D2-DA4A-8D89-8DE5108B6877}" type="slidenum">
              <a:rPr lang="en-US"/>
              <a:pPr/>
              <a:t>48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760F5-BB06-AE40-B99A-9DD4E3E31F7B}" type="slidenum">
              <a:rPr lang="en-US"/>
              <a:pPr/>
              <a:t>49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C8E02-5983-EA46-A9B9-62BFB7CED8B4}" type="slidenum">
              <a:rPr lang="en-US"/>
              <a:pPr/>
              <a:t>50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66E9A-FCDD-054C-8457-FF29F4E69BB9}" type="slidenum">
              <a:rPr lang="en-US"/>
              <a:pPr/>
              <a:t>51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322D1-A524-4B48-A2E1-669CC4D540AF}" type="slidenum">
              <a:rPr lang="en-US"/>
              <a:pPr/>
              <a:t>52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EF6C8-F08A-0445-B6E6-8E1BA07A4A05}" type="slidenum">
              <a:rPr lang="en-US"/>
              <a:pPr/>
              <a:t>53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127E8-533E-264B-B6C8-61EF4D351030}" type="slidenum">
              <a:rPr lang="en-US"/>
              <a:pPr/>
              <a:t>54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084FC-C83F-B349-A8D7-81113172081C}" type="slidenum">
              <a:rPr lang="en-US"/>
              <a:pPr/>
              <a:t>55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1FA02-CABF-7D40-8C21-503789EF525A}" type="slidenum">
              <a:rPr lang="en-US"/>
              <a:pPr/>
              <a:t>56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4A40-17F7-FD4E-888D-69C7C8C776CE}" type="slidenum">
              <a:rPr lang="en-US"/>
              <a:pPr/>
              <a:t>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887D1-0064-224C-B7CE-BFB4532E58DC}" type="slidenum">
              <a:rPr lang="en-US"/>
              <a:pPr/>
              <a:t>57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787D-F67F-E342-BD39-D43B2A761DE5}" type="slidenum">
              <a:rPr lang="en-US"/>
              <a:pPr/>
              <a:t>58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94D40-1C04-1141-863B-43443896BACF}" type="slidenum">
              <a:rPr lang="en-US"/>
              <a:pPr/>
              <a:t>59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31735-C365-0C43-8AE7-AC99E7D94ADA}" type="slidenum">
              <a:rPr lang="en-US"/>
              <a:pPr/>
              <a:t>60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61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50789-BB05-FD46-8E0A-446CFD5213A7}" type="slidenum">
              <a:rPr lang="en-US"/>
              <a:pPr/>
              <a:t>62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B16C0-B7D9-B043-8C1D-6A4467489C51}" type="slidenum">
              <a:rPr lang="en-US"/>
              <a:pPr/>
              <a:t>63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BA11-801F-554F-B3FC-4A40A151A081}" type="slidenum">
              <a:rPr lang="en-US"/>
              <a:pPr/>
              <a:t>64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33FF-7E8D-004A-9B7B-E1A4B3EB09E1}" type="slidenum">
              <a:rPr lang="en-US"/>
              <a:pPr/>
              <a:t>65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16AA0-0039-0B41-B919-801E367F6217}" type="slidenum">
              <a:rPr lang="en-US"/>
              <a:pPr/>
              <a:t>66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95164-9477-5E47-85D4-7E8AA9BBE6A3}" type="slidenum">
              <a:rPr lang="en-US"/>
              <a:pPr/>
              <a:t>6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914EC-F947-8045-9F02-44D1E060F3FD}" type="slidenum">
              <a:rPr lang="en-US"/>
              <a:pPr/>
              <a:t>67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CCC55-7F3C-044E-8BF6-A68E96713370}" type="slidenum">
              <a:rPr lang="en-US"/>
              <a:pPr/>
              <a:t>68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A8837-9EBC-9B4F-8B70-F8B5AD99CEF5}" type="slidenum">
              <a:rPr lang="en-US"/>
              <a:pPr/>
              <a:t>69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79131-F959-054C-A1E2-D8A2E78BF01A}" type="slidenum">
              <a:rPr lang="en-US"/>
              <a:pPr/>
              <a:t>70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B52E6-554F-CA41-9F57-61E32D451473}" type="slidenum">
              <a:rPr lang="en-US"/>
              <a:pPr/>
              <a:t>71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28530-AF2A-8F42-836A-C393A840414C}" type="slidenum">
              <a:rPr lang="en-US"/>
              <a:pPr/>
              <a:t>72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C5126-69CC-A249-B5B2-DD67B3648291}" type="slidenum">
              <a:rPr lang="en-US"/>
              <a:pPr/>
              <a:t>73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B044C-EC5C-0642-BA80-FD4C2A8C6091}" type="slidenum">
              <a:rPr lang="en-US"/>
              <a:pPr/>
              <a:t>74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3D961-3BCF-654B-A1F2-FA1B824D3104}" type="slidenum">
              <a:rPr lang="en-US"/>
              <a:pPr/>
              <a:t>75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E98B1-76D3-E745-9880-475333C76E2E}" type="slidenum">
              <a:rPr lang="en-US"/>
              <a:pPr/>
              <a:t>76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80E1-27A2-EC43-A491-E45104B64DE5}" type="slidenum">
              <a:rPr lang="en-US"/>
              <a:pPr/>
              <a:t>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073D5-5905-E744-A8B1-34206A4D9A0E}" type="slidenum">
              <a:rPr lang="en-US"/>
              <a:pPr/>
              <a:t>77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EA1D3-4613-D94B-B3E0-EB37DF97397C}" type="slidenum">
              <a:rPr lang="en-US"/>
              <a:pPr/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270F5C-5A48-8241-B091-F405DE7C6ACC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B48409-82F5-DB43-9D2D-314C17298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EE01E-84E8-E443-B4A3-1AE6BD62501F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A9508A-382A-3D47-8AC1-75989AC98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14A5E-0A78-3249-9925-3CFBAF6E1F0E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03017D-6E24-C24E-9D3F-CE3F3C770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37086-67A3-2342-AD89-C77608DB7761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3BF25-6C5C-E54C-A6BE-4C60D00A6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E11F60-B584-9641-914B-0EAD3DA39502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9E21-01C7-4442-A5EB-C9D0A76A7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EC4DF0-9B2F-A74B-B1DD-B9BD48D0E1D9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EB581-4992-9843-9616-65D8A076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55E8D5-8125-D445-A73D-D3CCADC235D8}" type="datetime1">
              <a:rPr lang="en-CA" smtClean="0"/>
              <a:t>16-06-21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98BD8B-70C7-3944-AA5D-BEB61B127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50B902-920F-FE47-88E2-7BE6A95380FA}" type="datetime1">
              <a:rPr lang="en-CA" smtClean="0"/>
              <a:t>16-06-21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6EED23-977A-E044-88F1-21215A418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4BD06D-16A7-4F43-A9E5-0AAAD0DA006C}" type="datetime1">
              <a:rPr lang="en-CA" smtClean="0"/>
              <a:t>16-06-21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85D10C-903B-FD40-80F0-D6DB00CBD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734B11-A6CE-BD4F-A5AF-B3E7D11B962B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C2D42D-B9F6-5247-BDBB-D1C2E06580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33D83A-2538-4449-B73C-861382C6DF64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64FD6-CC54-0D41-BBDC-58C60354F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76653872-9FEA-6C4D-B595-BF1990C11142}" type="datetime1">
              <a:rPr lang="en-CA" smtClean="0"/>
              <a:t>16-06-21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5F9B6264-6F0D-5D49-BBFF-77536D94D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LR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LR2: LR(0)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5BDD-415C-194D-A4BE-21D6D3B5910E}" type="slidenum">
              <a:rPr lang="en-US"/>
              <a:pPr/>
              <a:t>10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 type="body" idx="1"/>
          </p:nvPr>
        </p:nvGraphicFramePr>
        <p:xfrm>
          <a:off x="1371600" y="1524000"/>
          <a:ext cx="7315200" cy="4632959"/>
        </p:xfrm>
        <a:graphic>
          <a:graphicData uri="http://schemas.openxmlformats.org/drawingml/2006/table">
            <a:tbl>
              <a:tblPr/>
              <a:tblGrid>
                <a:gridCol w="1455738"/>
                <a:gridCol w="1973262"/>
                <a:gridCol w="38862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F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,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[5,F]=1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[5,T]=6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[0,F]=1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43-16A0-8F40-A7B5-21B3573899F2}" type="slidenum">
              <a:rPr lang="en-US"/>
              <a:pPr/>
              <a:t>11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>
            <p:ph type="body" idx="1"/>
          </p:nvPr>
        </p:nvGraphicFramePr>
        <p:xfrm>
          <a:off x="1371600" y="1524000"/>
          <a:ext cx="7315200" cy="4632959"/>
        </p:xfrm>
        <a:graphic>
          <a:graphicData uri="http://schemas.openxmlformats.org/drawingml/2006/table">
            <a:tbl>
              <a:tblPr/>
              <a:tblGrid>
                <a:gridCol w="1455738"/>
                <a:gridCol w="1973262"/>
                <a:gridCol w="38862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754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859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2FFF-EBA4-CC4B-9504-3EF6BEED0F26}" type="slidenum">
              <a:rPr lang="en-US"/>
              <a:pPr/>
              <a:t>12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7763" name="Group 3"/>
          <p:cNvGraphicFramePr>
            <a:graphicFrameLocks noGrp="1"/>
          </p:cNvGraphicFramePr>
          <p:nvPr>
            <p:ph type="body" idx="1"/>
          </p:nvPr>
        </p:nvGraphicFramePr>
        <p:xfrm>
          <a:off x="1379538" y="2008188"/>
          <a:ext cx="7010400" cy="4047172"/>
        </p:xfrm>
        <a:graphic>
          <a:graphicData uri="http://schemas.openxmlformats.org/drawingml/2006/table">
            <a:tbl>
              <a:tblPr/>
              <a:tblGrid>
                <a:gridCol w="1455737"/>
                <a:gridCol w="1439863"/>
                <a:gridCol w="41148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932B-93C9-4241-9E3F-2E836DFF507C}" type="slidenum">
              <a:rPr lang="en-US"/>
              <a:pPr/>
              <a:t>13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8787" name="Group 3"/>
          <p:cNvGraphicFramePr>
            <a:graphicFrameLocks noGrp="1"/>
          </p:cNvGraphicFramePr>
          <p:nvPr>
            <p:ph type="body" idx="1"/>
          </p:nvPr>
        </p:nvGraphicFramePr>
        <p:xfrm>
          <a:off x="1379538" y="2008188"/>
          <a:ext cx="7010400" cy="4047172"/>
        </p:xfrm>
        <a:graphic>
          <a:graphicData uri="http://schemas.openxmlformats.org/drawingml/2006/table">
            <a:tbl>
              <a:tblPr/>
              <a:tblGrid>
                <a:gridCol w="1455737"/>
                <a:gridCol w="1439863"/>
                <a:gridCol w="41148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802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907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2C32-6688-3E41-BC77-43DE742DA24A}" type="slidenum">
              <a:rPr lang="en-US"/>
              <a:pPr/>
              <a:t>14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LR: </a:t>
            </a:r>
            <a:r>
              <a:rPr lang="en-US" sz="4000" b="1"/>
              <a:t>action</a:t>
            </a:r>
            <a:r>
              <a:rPr lang="en-US" sz="4000"/>
              <a:t>[</a:t>
            </a:r>
            <a:r>
              <a:rPr lang="en-US" sz="4000" i="1"/>
              <a:t>s</a:t>
            </a:r>
            <a:r>
              <a:rPr lang="en-US" sz="4000"/>
              <a:t>, </a:t>
            </a:r>
            <a:r>
              <a:rPr lang="en-US" sz="4000" i="1"/>
              <a:t>a</a:t>
            </a:r>
            <a:r>
              <a:rPr lang="en-US" sz="4000"/>
              <a:t>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shift</a:t>
            </a:r>
            <a:r>
              <a:rPr lang="en-US" sz="2800"/>
              <a:t> </a:t>
            </a:r>
            <a:r>
              <a:rPr lang="en-US" sz="2800" i="1"/>
              <a:t>u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push state </a:t>
            </a:r>
            <a:r>
              <a:rPr lang="en-US" sz="2400" i="1"/>
              <a:t>u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 new </a:t>
            </a:r>
            <a:r>
              <a:rPr lang="en-US" sz="2400" i="1"/>
              <a:t>a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reduce</a:t>
            </a:r>
            <a:r>
              <a:rPr lang="en-US" sz="2800"/>
              <a:t> </a:t>
            </a:r>
            <a:r>
              <a:rPr lang="en-US" sz="2800" i="1"/>
              <a:t>r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lookup production </a:t>
            </a:r>
            <a:r>
              <a:rPr lang="en-US" sz="2400" i="1"/>
              <a:t>r</a:t>
            </a:r>
            <a:r>
              <a:rPr lang="en-US" sz="2400"/>
              <a:t>: </a:t>
            </a: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1800" b="1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Y</a:t>
            </a:r>
            <a:r>
              <a:rPr lang="en-US" sz="2400" i="1" baseline="-25000"/>
              <a:t>1</a:t>
            </a:r>
            <a:r>
              <a:rPr lang="en-US" sz="2400" i="1"/>
              <a:t>..Y</a:t>
            </a:r>
            <a:r>
              <a:rPr lang="en-US" sz="2400" i="1" baseline="-25000"/>
              <a:t>k</a:t>
            </a:r>
            <a:r>
              <a:rPr lang="en-US" sz="2400"/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pop </a:t>
            </a:r>
            <a:r>
              <a:rPr lang="en-US" sz="2400" i="1"/>
              <a:t>k</a:t>
            </a:r>
            <a:r>
              <a:rPr lang="en-US" sz="2400"/>
              <a:t> states, find state </a:t>
            </a:r>
            <a:r>
              <a:rPr lang="en-US" sz="2400" i="1"/>
              <a:t>u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push </a:t>
            </a:r>
            <a:r>
              <a:rPr lang="en-US" sz="2400" b="1"/>
              <a:t>goto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/>
              <a:t>]</a:t>
            </a:r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accept</a:t>
            </a:r>
            <a:r>
              <a:rPr lang="en-US" sz="2800"/>
              <a:t>: done </a:t>
            </a:r>
          </a:p>
          <a:p>
            <a:pPr>
              <a:lnSpc>
                <a:spcPct val="90000"/>
              </a:lnSpc>
            </a:pPr>
            <a:r>
              <a:rPr lang="en-US" sz="2800"/>
              <a:t>no entry in action table: </a:t>
            </a:r>
            <a:r>
              <a:rPr lang="en-US" sz="2800" b="1"/>
              <a:t>error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B13-AF93-4640-9DF3-1FA4230DED52}" type="slidenum">
              <a:rPr lang="en-US"/>
              <a:pPr/>
              <a:t>15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set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set is a parser state</a:t>
            </a:r>
          </a:p>
          <a:p>
            <a:pPr>
              <a:lnSpc>
                <a:spcPct val="90000"/>
              </a:lnSpc>
            </a:pPr>
            <a:r>
              <a:rPr lang="en-US" sz="2800"/>
              <a:t>We use the notion of a dotted rule or item: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dot is before </a:t>
            </a:r>
            <a:r>
              <a:rPr lang="en-US" sz="2800" b="1"/>
              <a:t>F</a:t>
            </a:r>
            <a:r>
              <a:rPr lang="en-US" sz="2800"/>
              <a:t>, so we predict all rules with </a:t>
            </a:r>
            <a:r>
              <a:rPr lang="en-US" sz="2800" b="1"/>
              <a:t>F</a:t>
            </a:r>
            <a:r>
              <a:rPr lang="en-US" sz="2800"/>
              <a:t> as the left-hand 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( </a:t>
            </a:r>
            <a:r>
              <a:rPr lang="en-US" sz="2800" b="1"/>
              <a:t>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id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This creates a configuration set (or item set)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Like NFA-to-DFA conversion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F584-F324-394D-8AC0-EC91218C72E9}" type="slidenum">
              <a:rPr lang="en-US"/>
              <a:pPr/>
              <a:t>16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Closure property: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/>
              <a:t>T </a:t>
            </a:r>
            <a:r>
              <a:rPr lang="en-US" b="1">
                <a:sym typeface="Symbol" charset="2"/>
              </a:rPr>
              <a:t> X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X</a:t>
            </a:r>
            <a:r>
              <a:rPr lang="en-US" b="1" baseline="-25000">
                <a:sym typeface="Symbol" charset="2"/>
              </a:rPr>
              <a:t>i</a:t>
            </a:r>
            <a:r>
              <a:rPr lang="en-US" b="1">
                <a:sym typeface="Symbol" charset="2"/>
              </a:rPr>
              <a:t>  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 b="1">
                <a:sym typeface="Symbol" charset="2"/>
              </a:rPr>
              <a:t> … X</a:t>
            </a:r>
            <a:r>
              <a:rPr lang="en-US" b="1" baseline="-25000">
                <a:sym typeface="Symbol" charset="2"/>
              </a:rPr>
              <a:t>n</a:t>
            </a:r>
            <a:r>
              <a:rPr lang="en-US">
                <a:sym typeface="Symbol" charset="2"/>
              </a:rPr>
              <a:t> is in set, and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>
                <a:sym typeface="Symbol" charset="2"/>
              </a:rPr>
              <a:t> is a nonterminal, then </a:t>
            </a:r>
            <a:br>
              <a:rPr lang="en-US">
                <a:sym typeface="Symbol" charset="2"/>
              </a:rPr>
            </a:b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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  <a:r>
              <a:rPr lang="en-US">
                <a:sym typeface="Symbol" charset="2"/>
              </a:rPr>
              <a:t>is in the set as well for all productions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Compute as fixed point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The closure property creates a configuration set (item set) from a dotted rule (item).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4E5-3CDD-7943-B228-987889CE87DA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Augment Grammar with S’</a:t>
            </a:r>
          </a:p>
          <a:p>
            <a:r>
              <a:rPr lang="en-US"/>
              <a:t>Add production S’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S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closure(S’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2391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505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S’ </a:t>
            </a:r>
            <a:r>
              <a:rPr lang="en-US" dirty="0">
                <a:sym typeface="Symbol" charset="2"/>
              </a:rPr>
              <a:t>  T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T * F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F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id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( T )</a:t>
            </a:r>
          </a:p>
        </p:txBody>
      </p:sp>
    </p:spTree>
    <p:extLst>
      <p:ext uri="{BB962C8B-B14F-4D97-AF65-F5344CB8AC3E}">
        <p14:creationId xmlns:p14="http://schemas.microsoft.com/office/powerpoint/2010/main" val="70848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721-51D8-0347-A009-957208FA1BD4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1FE0-EC62-BB4D-9E06-7FD19F130521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Successor(I, X)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Informally: “move by symbol X”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move dot to the right in all items where dot is before X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remove all other items</a:t>
            </a:r>
          </a:p>
          <a:p>
            <a:pPr marL="990600" lvl="1" indent="-533400">
              <a:buFontTx/>
              <a:buNone/>
            </a:pPr>
            <a:r>
              <a:rPr lang="en-US"/>
              <a:t>(viable prefixes only!)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compute closure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15B7-1EEC-3043-8BC8-8F41AC920F62}" type="slidenum">
              <a:rPr lang="en-US"/>
              <a:pPr/>
              <a:t>21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 Example</a:t>
            </a:r>
          </a:p>
        </p:txBody>
      </p:sp>
      <p:graphicFrame>
        <p:nvGraphicFramePr>
          <p:cNvPr id="125969" name="Group 17"/>
          <p:cNvGraphicFramePr>
            <a:graphicFrameLocks noGrp="1"/>
          </p:cNvGraphicFramePr>
          <p:nvPr/>
        </p:nvGraphicFramePr>
        <p:xfrm>
          <a:off x="5791200" y="1676400"/>
          <a:ext cx="2743200" cy="1554480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838200" y="1600200"/>
            <a:ext cx="36655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I = {S’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F,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 * F,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id,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( T ) }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09600" y="5257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{ 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),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F,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* F,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id, </a:t>
            </a: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( T ) }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505200" y="4953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362200" y="5562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419600" y="55626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85800" y="4572000"/>
            <a:ext cx="4573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Compute </a:t>
            </a:r>
            <a:r>
              <a:rPr lang="en-US" sz="3200" b="1"/>
              <a:t>Successor</a:t>
            </a:r>
            <a:r>
              <a:rPr lang="en-US" sz="3200"/>
              <a:t>(I, “(“)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autoUpdateAnimBg="0"/>
      <p:bldP spid="125964" grpId="0" autoUpdateAnimBg="0"/>
      <p:bldP spid="125966" grpId="0" autoUpdateAnimBg="0"/>
      <p:bldP spid="1259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DFEE-7CE6-E44E-80F5-1958D20B1235}" type="slidenum">
              <a:rPr lang="en-US"/>
              <a:pPr/>
              <a:t>22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Sets-of-Items Construction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Family of configuration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function </a:t>
            </a:r>
            <a:r>
              <a:rPr lang="en-US"/>
              <a:t>items(G’)</a:t>
            </a:r>
            <a:br>
              <a:rPr lang="en-US"/>
            </a:br>
            <a:r>
              <a:rPr lang="en-US"/>
              <a:t>  C = { closure({</a:t>
            </a:r>
            <a:r>
              <a:rPr lang="en-US">
                <a:sym typeface="Symbol" charset="2"/>
              </a:rPr>
              <a:t>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S})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do foreach </a:t>
            </a:r>
            <a:r>
              <a:rPr lang="en-US">
                <a:sym typeface="Symbol" charset="2"/>
              </a:rPr>
              <a:t>I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C </a:t>
            </a:r>
            <a:r>
              <a:rPr lang="en-US" b="1">
                <a:sym typeface="Symbol" charset="2"/>
              </a:rPr>
              <a:t>do</a:t>
            </a:r>
            <a:r>
              <a:rPr lang="en-US">
                <a:sym typeface="Symbol" charset="2"/>
              </a:rPr>
              <a:t/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       </a:t>
            </a:r>
            <a:r>
              <a:rPr lang="en-US" b="1">
                <a:sym typeface="Symbol" charset="2"/>
              </a:rPr>
              <a:t>foreach</a:t>
            </a:r>
            <a:r>
              <a:rPr lang="en-US">
                <a:sym typeface="Symbol" charset="2"/>
              </a:rPr>
              <a:t> X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</a:t>
            </a:r>
            <a:r>
              <a:rPr lang="en-US" b="1">
                <a:sym typeface="Symbol" charset="2"/>
              </a:rPr>
              <a:t>(N  T) do</a:t>
            </a:r>
            <a:br>
              <a:rPr lang="en-US" b="1">
                <a:sym typeface="Symbol" charset="2"/>
              </a:rPr>
            </a:br>
            <a:r>
              <a:rPr lang="en-US">
                <a:sym typeface="Symbol" charset="2"/>
              </a:rPr>
              <a:t>		C = C  { </a:t>
            </a:r>
            <a:r>
              <a:rPr lang="en-US" b="1">
                <a:sym typeface="Symbol" charset="2"/>
              </a:rPr>
              <a:t>Successor</a:t>
            </a:r>
            <a:r>
              <a:rPr lang="en-US">
                <a:sym typeface="Symbol" charset="2"/>
              </a:rPr>
              <a:t>(I, X)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while</a:t>
            </a:r>
            <a:r>
              <a:rPr lang="en-US">
                <a:sym typeface="Symbol" charset="2"/>
              </a:rPr>
              <a:t> C changes;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DB-3CB1-BA49-B117-2ABEB5807528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129048" name="Group 24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29049" name="AutoShape 25"/>
            <p:cNvCxnSpPr>
              <a:cxnSpLocks noChangeShapeType="1"/>
              <a:stCxn id="129027" idx="0"/>
              <a:endCxn id="129028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29053" name="AutoShape 29"/>
            <p:cNvCxnSpPr>
              <a:cxnSpLocks noChangeShapeType="1"/>
              <a:stCxn id="129027" idx="3"/>
              <a:endCxn id="129051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29057" name="AutoShape 33"/>
            <p:cNvCxnSpPr>
              <a:cxnSpLocks noChangeShapeType="1"/>
              <a:stCxn id="129051" idx="2"/>
              <a:endCxn id="129055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29061" name="AutoShape 37"/>
            <p:cNvCxnSpPr>
              <a:cxnSpLocks noChangeShapeType="1"/>
              <a:stCxn id="129055" idx="3"/>
              <a:endCxn id="129059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/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29065" name="AutoShape 41"/>
            <p:cNvCxnSpPr>
              <a:cxnSpLocks noChangeShapeType="1"/>
              <a:stCxn id="129055" idx="3"/>
              <a:endCxn id="129063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6" name="Rectangle 42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29068" name="Group 44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29069" name="AutoShape 45"/>
            <p:cNvCxnSpPr>
              <a:cxnSpLocks noChangeShapeType="1"/>
              <a:stCxn id="129063" idx="1"/>
              <a:endCxn id="129067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0" name="Rectangle 46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29073" name="AutoShape 49"/>
            <p:cNvCxnSpPr>
              <a:cxnSpLocks noChangeShapeType="1"/>
              <a:stCxn id="129067" idx="0"/>
              <a:endCxn id="129071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4" name="Rectangle 50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29077" name="AutoShape 53"/>
            <p:cNvCxnSpPr>
              <a:cxnSpLocks noChangeShapeType="1"/>
              <a:stCxn id="129063" idx="0"/>
              <a:endCxn id="129075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29079" name="AutoShape 55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1" name="AutoShape 57"/>
          <p:cNvCxnSpPr>
            <a:cxnSpLocks noChangeShapeType="1"/>
            <a:stCxn id="129063" idx="3"/>
            <a:endCxn id="129028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82" name="AutoShape 58"/>
          <p:cNvCxnSpPr>
            <a:cxnSpLocks noChangeShapeType="1"/>
            <a:stCxn id="129063" idx="3"/>
            <a:endCxn id="129063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5" name="AutoShape 61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7" name="AutoShape 63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9" name="AutoShape 65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29091" name="Group 67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29092" name="Rectangle 68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3" name="Rectangle 69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4" name="Group 70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29095" name="Rectangle 71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6" name="Rectangle 72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7" name="Group 73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29098" name="Rectangle 74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9" name="Rectangle 75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0" name="Group 76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29101" name="Rectangle 77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2" name="Rectangle 78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3" name="Group 79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29104" name="Rectangle 80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5" name="Rectangle 81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  <p:bldP spid="129051" grpId="0" animBg="1" autoUpdateAnimBg="0"/>
      <p:bldP spid="129055" grpId="0" animBg="1" autoUpdateAnimBg="0"/>
      <p:bldP spid="129059" grpId="0" animBg="1" autoUpdateAnimBg="0"/>
      <p:bldP spid="129063" grpId="0" animBg="1" autoUpdateAnimBg="0"/>
      <p:bldP spid="129067" grpId="0" animBg="1" autoUpdateAnimBg="0"/>
      <p:bldP spid="129071" grpId="0" animBg="1" autoUpdateAnimBg="0"/>
      <p:bldP spid="129075" grpId="0" animBg="1" autoUpdateAnimBg="0"/>
      <p:bldP spid="129080" grpId="0" autoUpdateAnimBg="0"/>
      <p:bldP spid="129083" grpId="0" autoUpdateAnimBg="0"/>
      <p:bldP spid="129084" grpId="0" autoUpdateAnimBg="0"/>
      <p:bldP spid="129086" grpId="0" autoUpdateAnimBg="0"/>
      <p:bldP spid="129088" grpId="0" autoUpdateAnimBg="0"/>
      <p:bldP spid="12909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AF2-3E87-0D47-8F7E-F89C04E19CE2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142359" name="Group 23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42360" name="AutoShape 24"/>
            <p:cNvCxnSpPr>
              <a:cxnSpLocks noChangeShapeType="1"/>
              <a:stCxn id="142338" idx="0"/>
              <a:endCxn id="142339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1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42364" name="AutoShape 28"/>
            <p:cNvCxnSpPr>
              <a:cxnSpLocks noChangeShapeType="1"/>
              <a:stCxn id="142338" idx="3"/>
              <a:endCxn id="142362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5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67" name="Group 31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42368" name="AutoShape 32"/>
            <p:cNvCxnSpPr>
              <a:cxnSpLocks noChangeShapeType="1"/>
              <a:stCxn id="142362" idx="2"/>
              <a:endCxn id="142366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71" name="Group 35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42372" name="AutoShape 36"/>
            <p:cNvCxnSpPr>
              <a:cxnSpLocks noChangeShapeType="1"/>
              <a:stCxn id="142366" idx="3"/>
              <a:endCxn id="142370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3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/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75" name="Group 39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42376" name="AutoShape 40"/>
            <p:cNvCxnSpPr>
              <a:cxnSpLocks noChangeShapeType="1"/>
              <a:stCxn id="142366" idx="3"/>
              <a:endCxn id="142374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42379" name="Group 43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42380" name="AutoShape 44"/>
            <p:cNvCxnSpPr>
              <a:cxnSpLocks noChangeShapeType="1"/>
              <a:stCxn id="142374" idx="1"/>
              <a:endCxn id="142378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3" name="Group 47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42384" name="AutoShape 48"/>
            <p:cNvCxnSpPr>
              <a:cxnSpLocks noChangeShapeType="1"/>
              <a:stCxn id="142378" idx="0"/>
              <a:endCxn id="142382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7" name="Group 51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42388" name="AutoShape 52"/>
            <p:cNvCxnSpPr>
              <a:cxnSpLocks noChangeShapeType="1"/>
              <a:stCxn id="142374" idx="0"/>
              <a:endCxn id="142386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9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42390" name="AutoShape 54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2" name="AutoShape 56"/>
          <p:cNvCxnSpPr>
            <a:cxnSpLocks noChangeShapeType="1"/>
            <a:stCxn id="142374" idx="3"/>
            <a:endCxn id="142339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393" name="AutoShape 57"/>
          <p:cNvCxnSpPr>
            <a:cxnSpLocks noChangeShapeType="1"/>
            <a:stCxn id="142374" idx="3"/>
            <a:endCxn id="142374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6" name="AutoShape 60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8" name="AutoShape 62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400" name="AutoShape 64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42402" name="Group 66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5" name="Group 69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42406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8" name="Group 72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42409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0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1" name="Group 75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42412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3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4" name="Group 78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42415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6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42417" name="Group 81"/>
          <p:cNvGraphicFramePr>
            <a:graphicFrameLocks noGrp="1"/>
          </p:cNvGraphicFramePr>
          <p:nvPr/>
        </p:nvGraphicFramePr>
        <p:xfrm>
          <a:off x="304800" y="3200400"/>
          <a:ext cx="3641725" cy="3352800"/>
        </p:xfrm>
        <a:graphic>
          <a:graphicData uri="http://schemas.openxmlformats.org/drawingml/2006/table">
            <a:tbl>
              <a:tblPr/>
              <a:tblGrid>
                <a:gridCol w="307975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93C3-6488-634B-B6C1-68E689F4D0E1}" type="slidenum">
              <a:rPr lang="en-US"/>
              <a:pPr/>
              <a:t>25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buFontTx/>
              <a:buAutoNum type="arabicPeriod"/>
            </a:pPr>
            <a:r>
              <a:rPr lang="en-US" sz="2800"/>
              <a:t>a) if 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 _]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sz="2800" u="sng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b) if </a:t>
            </a:r>
            <a:r>
              <a:rPr lang="en-US" sz="2800"/>
              <a:t>{S’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action[i,$] := accept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c) if </a:t>
            </a: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action[i,a] := shift j</a:t>
            </a:r>
          </a:p>
          <a:p>
            <a:pPr marL="533400" indent="-533400"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goto[i,A] := 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480B-C855-634D-AD2C-441BB1DCE197}" type="slidenum">
              <a:rPr lang="en-US"/>
              <a:pPr/>
              <a:t>26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 (cont’d)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LR(0) always reduces if </a:t>
            </a:r>
            <a:br>
              <a:rPr lang="en-US" sz="2800"/>
            </a:b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800" b="1">
                <a:sym typeface="Symbol" charset="2"/>
              </a:rPr>
              <a:t>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/>
              <a:t>, no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Shift and reduce items can’t be in the same configuration set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Accepting state doesn’t count as reduce item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At most one reduce item per 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27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  <p:bldP spid="357389" grpId="0" animBg="1"/>
      <p:bldP spid="3573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28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 smtClean="0"/>
              <a:t>Viable Prefixes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8062664" cy="4114800"/>
          </a:xfrm>
        </p:spPr>
        <p:txBody>
          <a:bodyPr/>
          <a:lstStyle/>
          <a:p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ym typeface="Symbol" charset="2"/>
              </a:rPr>
              <a:t> is a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viable prefix</a:t>
            </a:r>
            <a:r>
              <a:rPr lang="en-US" sz="2600" dirty="0">
                <a:sym typeface="Symbol" charset="2"/>
              </a:rPr>
              <a:t> if there is some </a:t>
            </a:r>
            <a:r>
              <a:rPr lang="el-GR" sz="26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r>
              <a:rPr lang="en-CA" sz="26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600" dirty="0">
                <a:sym typeface="Symbol" charset="2"/>
              </a:rPr>
              <a:t>such that 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 </a:t>
            </a:r>
            <a:r>
              <a:rPr lang="en-US" sz="2600" dirty="0">
                <a:sym typeface="Symbol" charset="2"/>
              </a:rPr>
              <a:t>is a state of a shift-reduce parser</a:t>
            </a:r>
          </a:p>
          <a:p>
            <a:pPr marL="0" indent="0">
              <a:buNone/>
            </a:pPr>
            <a:endParaRPr lang="en-CA" sz="2600" dirty="0" smtClean="0"/>
          </a:p>
          <a:p>
            <a:r>
              <a:rPr lang="en-CA" sz="2600" dirty="0" smtClean="0">
                <a:solidFill>
                  <a:srgbClr val="FF0000"/>
                </a:solidFill>
              </a:rPr>
              <a:t>Important fact:</a:t>
            </a:r>
            <a:r>
              <a:rPr lang="en-CA" sz="2600" dirty="0" smtClean="0"/>
              <a:t> A viable prefix is a prefix of a handle</a:t>
            </a:r>
          </a:p>
          <a:p>
            <a:r>
              <a:rPr lang="en-CA" sz="2600" dirty="0" smtClean="0"/>
              <a:t>An LR(0) item </a:t>
            </a:r>
            <a:r>
              <a:rPr lang="en-US" sz="2600" dirty="0" smtClean="0">
                <a:solidFill>
                  <a:schemeClr val="accent2"/>
                </a:solidFill>
                <a:sym typeface="Symbol" charset="2"/>
              </a:rPr>
              <a:t>[</a:t>
            </a:r>
            <a:r>
              <a:rPr lang="en-CA" sz="2600" dirty="0" smtClean="0">
                <a:solidFill>
                  <a:schemeClr val="accent2"/>
                </a:solidFill>
              </a:rPr>
              <a:t>X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6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sz="2600" b="1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 smtClean="0">
                <a:solidFill>
                  <a:schemeClr val="accent2"/>
                </a:solidFill>
                <a:sym typeface="Symbol" charset="2"/>
              </a:rPr>
              <a:t>]</a:t>
            </a:r>
            <a:r>
              <a:rPr lang="en-US" sz="2600" dirty="0" smtClean="0">
                <a:sym typeface="Symbol" charset="2"/>
              </a:rPr>
              <a:t> </a:t>
            </a:r>
            <a:r>
              <a:rPr lang="en-CA" sz="2600" dirty="0" smtClean="0">
                <a:sym typeface="Symbol" charset="2"/>
              </a:rPr>
              <a:t>says that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200" dirty="0" smtClean="0">
                <a:sym typeface="Symbol" charset="2"/>
              </a:rPr>
              <a:t> is on top of the stack  (</a:t>
            </a:r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200" dirty="0" smtClean="0">
                <a:sym typeface="Symbol" charset="2"/>
              </a:rPr>
              <a:t>is a suffix of</a:t>
            </a:r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l-GR" sz="22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CA" sz="2200" dirty="0" smtClean="0">
                <a:latin typeface="Candara" panose="020E0502030303020204" pitchFamily="34" charset="0"/>
                <a:ea typeface="Cambria Math"/>
                <a:sym typeface="Symbol" charset="2"/>
              </a:rPr>
              <a:t>)</a:t>
            </a:r>
            <a:endParaRPr lang="en-CA" sz="2200" dirty="0" smtClean="0">
              <a:sym typeface="Symbol" charset="2"/>
            </a:endParaRPr>
          </a:p>
          <a:p>
            <a:pPr lvl="1"/>
            <a:r>
              <a:rPr lang="en-CA" sz="2200" dirty="0" smtClean="0">
                <a:sym typeface="Symbol" charset="2"/>
              </a:rPr>
              <a:t>The parser  is looking for an </a:t>
            </a:r>
            <a:r>
              <a:rPr lang="en-CA" sz="2200" dirty="0" smtClean="0">
                <a:solidFill>
                  <a:schemeClr val="accent2"/>
                </a:solidFill>
                <a:sym typeface="Symbol" charset="2"/>
              </a:rPr>
              <a:t>X</a:t>
            </a:r>
          </a:p>
          <a:p>
            <a:pPr lvl="1"/>
            <a:r>
              <a:rPr lang="en-CA" sz="2200" dirty="0"/>
              <a:t>Expects to find input string derived from </a:t>
            </a:r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r>
              <a:rPr lang="en-US" sz="2600" dirty="0" smtClean="0">
                <a:latin typeface="Candara" panose="020E0502030303020204" pitchFamily="34" charset="0"/>
                <a:sym typeface="Symbol" charset="2"/>
              </a:rPr>
              <a:t>We can recognize viable prefixes via a </a:t>
            </a:r>
            <a:r>
              <a:rPr lang="en-US" sz="2600" dirty="0" err="1" smtClean="0">
                <a:latin typeface="Candara" panose="020E0502030303020204" pitchFamily="34" charset="0"/>
                <a:sym typeface="Symbol" charset="2"/>
              </a:rPr>
              <a:t>NfA</a:t>
            </a:r>
            <a:r>
              <a:rPr lang="en-US" sz="2600" dirty="0" smtClean="0">
                <a:latin typeface="Candara" panose="020E0502030303020204" pitchFamily="34" charset="0"/>
                <a:sym typeface="Symbol" charset="2"/>
              </a:rPr>
              <a:t> (DFA)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  <a:sym typeface="Symbol" charset="2"/>
              </a:rPr>
              <a:t>States of NFA are LR(0) items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  <a:sym typeface="Symbol" charset="2"/>
              </a:rPr>
              <a:t>States of DFA are sets of LR(0) items (LR(0) states)</a:t>
            </a:r>
            <a:endParaRPr lang="en-US" sz="2200" dirty="0">
              <a:latin typeface="Candara" panose="020E0502030303020204" pitchFamily="34" charset="0"/>
              <a:sym typeface="Symbol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3928" y="2348880"/>
            <a:ext cx="98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32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l-GR" sz="32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sz="3200" dirty="0"/>
          </a:p>
        </p:txBody>
      </p:sp>
      <p:sp>
        <p:nvSpPr>
          <p:cNvPr id="8" name="Rectangle 7"/>
          <p:cNvSpPr/>
          <p:nvPr/>
        </p:nvSpPr>
        <p:spPr>
          <a:xfrm>
            <a:off x="2627784" y="2430300"/>
            <a:ext cx="920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accent2"/>
                </a:solidFill>
                <a:sym typeface="Symbol" charset="2"/>
              </a:rPr>
              <a:t>stack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5270743" y="2430868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accent2"/>
                </a:solidFill>
                <a:sym typeface="Symbol" charset="2"/>
              </a:rPr>
              <a:t>rest of input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37064" y="2466474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57128" y="2463752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 bwMode="auto">
          <a:xfrm>
            <a:off x="3548229" y="2691910"/>
            <a:ext cx="288835" cy="3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1"/>
            <a:endCxn id="11" idx="3"/>
          </p:cNvCxnSpPr>
          <p:nvPr/>
        </p:nvCxnSpPr>
        <p:spPr bwMode="auto">
          <a:xfrm flipH="1">
            <a:off x="4887157" y="2692478"/>
            <a:ext cx="383586" cy="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564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F0F-F47D-4A43-AB4F-BCBE5D018C67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2743200"/>
                <a:gridCol w="1524000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F5B7-8025-DE4B-8908-8775AABE9DAE}" type="slidenum">
              <a:rPr lang="en-US"/>
              <a:pPr/>
              <a:t>30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An LR(0) grammar is a CFG such that the LR(0) construction produces a table without conflicts (a deterministic pushdown automata)</a:t>
            </a:r>
          </a:p>
          <a:p>
            <a:r>
              <a:rPr lang="en-US" sz="2800">
                <a:solidFill>
                  <a:schemeClr val="accent2"/>
                </a:solidFill>
              </a:rPr>
              <a:t>S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800">
                <a:sym typeface="Symbol" charset="2"/>
              </a:rPr>
              <a:t> and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then we can </a:t>
            </a:r>
            <a:r>
              <a:rPr lang="en-US" sz="2800" i="1"/>
              <a:t>prune the handle</a:t>
            </a:r>
            <a:r>
              <a:rPr lang="en-US" sz="2800"/>
              <a:t> w</a:t>
            </a:r>
          </a:p>
          <a:p>
            <a:pPr lvl="1"/>
            <a:r>
              <a:rPr lang="en-US" sz="2400"/>
              <a:t>pruning the handle means we can reduce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w</a:t>
            </a:r>
            <a:r>
              <a:rPr lang="en-US" sz="2400"/>
              <a:t> to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A</a:t>
            </a:r>
            <a:r>
              <a:rPr lang="en-US" sz="2400"/>
              <a:t> on the stack</a:t>
            </a:r>
          </a:p>
          <a:p>
            <a:r>
              <a:rPr lang="en-US" sz="2800"/>
              <a:t>Every viable prefix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/>
              <a:t> can recognized using the DFA built by the LR(0) construction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1F4B-6157-2644-8B7F-E434170388A9}" type="slidenum">
              <a:rPr lang="en-US"/>
              <a:pPr/>
              <a:t>31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Once we have a viable prefix on the stack, we can prune the handle and then restart the DFA to obtain another viable prefix, and so on ...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400" dirty="0"/>
              <a:t>In LR(0) pruning the handle can be done without any look-ahead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means that in the rightmost derivation,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S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000" dirty="0">
                <a:sym typeface="Symbol" charset="2"/>
              </a:rPr>
              <a:t> we reduce using a unique rule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000" dirty="0">
                <a:sym typeface="Symbol" charset="2"/>
              </a:rPr>
              <a:t> without ambiguity, and without looking at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sym typeface="Symbol" charset="2"/>
              </a:rPr>
              <a:t>No ambiguous context-free grammar can be LR(0)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LR(0) Grammars  Context-free Grammars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32</a:t>
            </a:fld>
            <a:endParaRPr lang="en-US"/>
          </a:p>
        </p:txBody>
      </p:sp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589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33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</p:spTree>
    <p:extLst>
      <p:ext uri="{BB962C8B-B14F-4D97-AF65-F5344CB8AC3E}">
        <p14:creationId xmlns:p14="http://schemas.microsoft.com/office/powerpoint/2010/main" val="174504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34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  <p:extLst>
      <p:ext uri="{BB962C8B-B14F-4D97-AF65-F5344CB8AC3E}">
        <p14:creationId xmlns:p14="http://schemas.microsoft.com/office/powerpoint/2010/main" val="149957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35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6174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3131840" y="6165304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Follow(F)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4732040" y="6165304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*, ),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the next symbol be when we reduce </a:t>
            </a:r>
            <a:r>
              <a:rPr lang="en-US" dirty="0">
                <a:sym typeface="Symbol" charset="2"/>
              </a:rPr>
              <a:t>F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id </a:t>
            </a:r>
            <a:r>
              <a:rPr lang="en-US" dirty="0" smtClean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365104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F$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sym typeface="Symbol" charset="2"/>
              </a:rPr>
              <a:t>$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8" y="436510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T*F$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T*id$ </a:t>
            </a:r>
            <a:r>
              <a:rPr lang="en-US" dirty="0">
                <a:sym typeface="Symbol" charset="2"/>
              </a:rPr>
              <a:t> F</a:t>
            </a:r>
            <a:r>
              <a:rPr lang="en-US" dirty="0" smtClean="0">
                <a:sym typeface="Symbol" charset="2"/>
              </a:rPr>
              <a:t>*id$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rgbClr val="262673"/>
                </a:solidFill>
                <a:sym typeface="Symbol" charset="2"/>
              </a:rPr>
              <a:t>*</a:t>
            </a:r>
            <a:r>
              <a:rPr lang="en-US" dirty="0" smtClean="0">
                <a:sym typeface="Symbol" charset="2"/>
              </a:rPr>
              <a:t>id$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5301208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C(T)$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C(F)$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C(id</a:t>
            </a:r>
            <a:r>
              <a:rPr lang="en-US" u="sng" dirty="0" smtClean="0">
                <a:solidFill>
                  <a:srgbClr val="262673"/>
                </a:solidFill>
                <a:sym typeface="Symbol" charset="2"/>
              </a:rPr>
              <a:t>)</a:t>
            </a:r>
            <a:r>
              <a:rPr lang="en-US" dirty="0" smtClean="0">
                <a:sym typeface="Symbol" charset="2"/>
              </a:rPr>
              <a:t>$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811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top of stack will be id and the next input symbol will be either $, or * or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46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3" grpId="0"/>
      <p:bldP spid="22" grpId="0"/>
      <p:bldP spid="26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36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591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2915816" y="5301208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Follow(C)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4516016" y="5301208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the next symbol be when we reduce </a:t>
            </a:r>
            <a:r>
              <a:rPr lang="en-US" dirty="0" smtClean="0">
                <a:sym typeface="Symbol" charset="2"/>
              </a:rPr>
              <a:t>C</a:t>
            </a:r>
            <a:r>
              <a:rPr lang="en-US" dirty="0" smtClean="0"/>
              <a:t> </a:t>
            </a:r>
            <a:r>
              <a:rPr lang="en-US" dirty="0">
                <a:sym typeface="Symbol" charset="2"/>
              </a:rPr>
              <a:t> id </a:t>
            </a:r>
            <a:r>
              <a:rPr lang="en-US" dirty="0" smtClean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5656" y="450912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C(T)$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C(F)$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C(id)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dirty="0" smtClean="0">
                <a:sym typeface="Symbol" charset="2"/>
              </a:rPr>
              <a:t>id)$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5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9" grpId="0" autoUpdateAnimBg="0"/>
      <p:bldP spid="134160" grpId="0" animBg="1" autoUpdateAnimBg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37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4419600" y="16002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457200" y="1447800"/>
            <a:ext cx="2514600" cy="3048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124200" y="3657600"/>
            <a:ext cx="22098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134155" name="AutoShape 11"/>
          <p:cNvCxnSpPr>
            <a:cxnSpLocks noChangeShapeType="1"/>
            <a:stCxn id="134153" idx="3"/>
            <a:endCxn id="134154" idx="0"/>
          </p:cNvCxnSpPr>
          <p:nvPr/>
        </p:nvCxnSpPr>
        <p:spPr bwMode="auto">
          <a:xfrm>
            <a:off x="2979738" y="2971800"/>
            <a:ext cx="1249362" cy="6778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5562600" y="3657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Follow(F)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7162800" y="36576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*, ), $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55626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Follow(C)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71628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762000" y="5181600"/>
            <a:ext cx="54864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action[1,*]= action[1,)] = action[1,$] =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5715000" y="5181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39624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action[1,(]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57150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37338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action[1,++]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57150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Shift</a:t>
            </a:r>
            <a:r>
              <a:rPr lang="en-US">
                <a:solidFill>
                  <a:srgbClr val="000099"/>
                </a:solidFill>
                <a:latin typeface="Comic Sans M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134159" grpId="0" autoUpdateAnimBg="0"/>
      <p:bldP spid="134160" grpId="0" animBg="1" autoUpdateAnimBg="0"/>
      <p:bldP spid="134161" grpId="0" autoUpdateAnimBg="0"/>
      <p:bldP spid="134162" grpId="0" autoUpdateAnimBg="0"/>
      <p:bldP spid="134163" grpId="0" autoUpdateAnimBg="0"/>
      <p:bldP spid="134164" grpId="0" autoUpdateAnimBg="0"/>
      <p:bldP spid="134165" grpId="0" autoUpdateAnimBg="0"/>
      <p:bldP spid="13416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1524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743200" y="838200"/>
            <a:ext cx="2006829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8" name="AutoShape 11"/>
          <p:cNvCxnSpPr>
            <a:cxnSpLocks noChangeShapeType="1"/>
            <a:endCxn id="7" idx="0"/>
          </p:cNvCxnSpPr>
          <p:nvPr/>
        </p:nvCxnSpPr>
        <p:spPr bwMode="auto">
          <a:xfrm>
            <a:off x="2362200" y="457200"/>
            <a:ext cx="1384415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124200" y="38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2200" y="10668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 )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cxnSp>
        <p:nvCxnSpPr>
          <p:cNvPr id="14" name="AutoShape 11"/>
          <p:cNvCxnSpPr>
            <a:cxnSpLocks noChangeShapeType="1"/>
            <a:endCxn id="10" idx="0"/>
          </p:cNvCxnSpPr>
          <p:nvPr/>
        </p:nvCxnSpPr>
        <p:spPr bwMode="auto">
          <a:xfrm>
            <a:off x="2362200" y="228600"/>
            <a:ext cx="4842419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48200" y="228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657600" y="2286000"/>
            <a:ext cx="1525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3: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F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18" name="AutoShape 11"/>
          <p:cNvCxnSpPr>
            <a:cxnSpLocks noChangeShapeType="1"/>
            <a:endCxn id="17" idx="1"/>
          </p:cNvCxnSpPr>
          <p:nvPr/>
        </p:nvCxnSpPr>
        <p:spPr bwMode="auto">
          <a:xfrm>
            <a:off x="2362200" y="2133600"/>
            <a:ext cx="1295400" cy="3832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971800" y="22860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8600" y="3581400"/>
            <a:ext cx="205740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5: S’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* F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4" name="AutoShape 11"/>
          <p:cNvCxnSpPr>
            <a:cxnSpLocks noChangeShapeType="1"/>
            <a:stCxn id="6" idx="2"/>
            <a:endCxn id="21" idx="0"/>
          </p:cNvCxnSpPr>
          <p:nvPr/>
        </p:nvCxnSpPr>
        <p:spPr bwMode="auto">
          <a:xfrm rot="5400000">
            <a:off x="1106254" y="3350435"/>
            <a:ext cx="382012" cy="799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295400" y="32004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172200" y="228600"/>
            <a:ext cx="2011789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6: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++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5" name="AutoShape 11"/>
          <p:cNvCxnSpPr>
            <a:cxnSpLocks noChangeShapeType="1"/>
            <a:stCxn id="7" idx="3"/>
          </p:cNvCxnSpPr>
          <p:nvPr/>
        </p:nvCxnSpPr>
        <p:spPr bwMode="auto">
          <a:xfrm flipV="1">
            <a:off x="4750029" y="228600"/>
            <a:ext cx="1422171" cy="128363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029200" y="8382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352800" y="2895600"/>
            <a:ext cx="2029522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4: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(T)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41" name="AutoShape 11"/>
          <p:cNvCxnSpPr>
            <a:cxnSpLocks noChangeShapeType="1"/>
            <a:endCxn id="40" idx="1"/>
          </p:cNvCxnSpPr>
          <p:nvPr/>
        </p:nvCxnSpPr>
        <p:spPr bwMode="auto">
          <a:xfrm>
            <a:off x="2362200" y="2667000"/>
            <a:ext cx="990600" cy="4594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590800" y="28194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 rot="10800000" flipV="1">
            <a:off x="4724400" y="1523998"/>
            <a:ext cx="1447802" cy="53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5410200" y="12954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8237322" y="1827052"/>
            <a:ext cx="525678" cy="1132750"/>
          </a:xfrm>
          <a:custGeom>
            <a:avLst/>
            <a:gdLst>
              <a:gd name="connsiteX0" fmla="*/ 0 w 743648"/>
              <a:gd name="connsiteY0" fmla="*/ 1132750 h 1132750"/>
              <a:gd name="connsiteX1" fmla="*/ 743648 w 743648"/>
              <a:gd name="connsiteY1" fmla="*/ 480561 h 1132750"/>
              <a:gd name="connsiteX2" fmla="*/ 0 w 743648"/>
              <a:gd name="connsiteY2" fmla="*/ 0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648" h="1132750">
                <a:moveTo>
                  <a:pt x="0" y="1132750"/>
                </a:moveTo>
                <a:cubicBezTo>
                  <a:pt x="371824" y="901051"/>
                  <a:pt x="743648" y="669353"/>
                  <a:pt x="743648" y="480561"/>
                </a:cubicBezTo>
                <a:cubicBezTo>
                  <a:pt x="743648" y="291769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8534400" y="24384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6172200" y="4495800"/>
            <a:ext cx="200728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7: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* F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8" name="AutoShape 11"/>
          <p:cNvCxnSpPr>
            <a:cxnSpLocks noChangeShapeType="1"/>
            <a:stCxn id="10" idx="2"/>
            <a:endCxn id="67" idx="0"/>
          </p:cNvCxnSpPr>
          <p:nvPr/>
        </p:nvCxnSpPr>
        <p:spPr bwMode="auto">
          <a:xfrm rot="5400000">
            <a:off x="6999224" y="4290405"/>
            <a:ext cx="382012" cy="287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7162800" y="40386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75" name="AutoShape 11"/>
          <p:cNvCxnSpPr>
            <a:cxnSpLocks noChangeShapeType="1"/>
            <a:endCxn id="17" idx="3"/>
          </p:cNvCxnSpPr>
          <p:nvPr/>
        </p:nvCxnSpPr>
        <p:spPr bwMode="auto">
          <a:xfrm rot="10800000" flipV="1">
            <a:off x="5183078" y="1828799"/>
            <a:ext cx="989122" cy="6880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562600" y="20574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5715000" y="3733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352800" y="3584746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11: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791200" y="5791200"/>
            <a:ext cx="1807406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8: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T )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8" name="AutoShape 11"/>
          <p:cNvCxnSpPr>
            <a:cxnSpLocks noChangeShapeType="1"/>
            <a:endCxn id="36" idx="0"/>
          </p:cNvCxnSpPr>
          <p:nvPr/>
        </p:nvCxnSpPr>
        <p:spPr bwMode="auto">
          <a:xfrm rot="5400000">
            <a:off x="6568258" y="5535835"/>
            <a:ext cx="382011" cy="1287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781800" y="53340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066800" y="47244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9: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44" name="AutoShape 11"/>
          <p:cNvCxnSpPr>
            <a:cxnSpLocks noChangeShapeType="1"/>
            <a:stCxn id="21" idx="2"/>
            <a:endCxn id="43" idx="0"/>
          </p:cNvCxnSpPr>
          <p:nvPr/>
        </p:nvCxnSpPr>
        <p:spPr bwMode="auto">
          <a:xfrm rot="16200000" flipH="1">
            <a:off x="1553406" y="4190157"/>
            <a:ext cx="238137" cy="8303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219200" y="4419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1" name="Curved Connector 50"/>
          <p:cNvCxnSpPr>
            <a:stCxn id="67" idx="1"/>
            <a:endCxn id="43" idx="2"/>
          </p:cNvCxnSpPr>
          <p:nvPr/>
        </p:nvCxnSpPr>
        <p:spPr bwMode="auto">
          <a:xfrm rot="10800000" flipV="1">
            <a:off x="2087648" y="4948231"/>
            <a:ext cx="4084552" cy="1419695"/>
          </a:xfrm>
          <a:prstGeom prst="curvedConnector4">
            <a:avLst>
              <a:gd name="adj1" fmla="val 12685"/>
              <a:gd name="adj2" fmla="val 1325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5715000" y="4800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87" name="Straight Arrow Connector 86"/>
          <p:cNvCxnSpPr>
            <a:stCxn id="10" idx="1"/>
            <a:endCxn id="40" idx="3"/>
          </p:cNvCxnSpPr>
          <p:nvPr/>
        </p:nvCxnSpPr>
        <p:spPr bwMode="auto">
          <a:xfrm rot="10800000" flipV="1">
            <a:off x="5382322" y="2590293"/>
            <a:ext cx="789878" cy="536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5638800" y="27432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91" name="Curved Connector 90"/>
          <p:cNvCxnSpPr>
            <a:stCxn id="40" idx="3"/>
            <a:endCxn id="88" idx="3"/>
          </p:cNvCxnSpPr>
          <p:nvPr/>
        </p:nvCxnSpPr>
        <p:spPr bwMode="auto">
          <a:xfrm>
            <a:off x="5382322" y="3126433"/>
            <a:ext cx="65673" cy="2018740"/>
          </a:xfrm>
          <a:prstGeom prst="curvedConnector3">
            <a:avLst>
              <a:gd name="adj1" fmla="val 572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533400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11: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533400"/>
            <a:ext cx="2326478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12: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* 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0" y="1676400"/>
            <a:ext cx="2326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13: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40386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9: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29000" y="3962400"/>
            <a:ext cx="2041695" cy="83099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10: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++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429000" y="5105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477000" y="3962400"/>
            <a:ext cx="216432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14: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F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743200" y="419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 bwMode="auto">
          <a:xfrm flipV="1">
            <a:off x="2498895" y="4377899"/>
            <a:ext cx="930105" cy="482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715000" y="47244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477000" y="50292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6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3" name="Straight Arrow Connector 22"/>
          <p:cNvCxnSpPr>
            <a:stCxn id="14" idx="3"/>
            <a:endCxn id="21" idx="1"/>
          </p:cNvCxnSpPr>
          <p:nvPr/>
        </p:nvCxnSpPr>
        <p:spPr bwMode="auto">
          <a:xfrm>
            <a:off x="5470695" y="4377899"/>
            <a:ext cx="1006305" cy="88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hape 27"/>
          <p:cNvCxnSpPr>
            <a:stCxn id="7" idx="3"/>
            <a:endCxn id="16" idx="0"/>
          </p:cNvCxnSpPr>
          <p:nvPr/>
        </p:nvCxnSpPr>
        <p:spPr bwMode="auto">
          <a:xfrm flipV="1">
            <a:off x="2498895" y="3962400"/>
            <a:ext cx="5060267" cy="897964"/>
          </a:xfrm>
          <a:prstGeom prst="curvedConnector4">
            <a:avLst>
              <a:gd name="adj1" fmla="val 4767"/>
              <a:gd name="adj2" fmla="val 1254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5029200" y="33528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819400" y="5181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35" name="Straight Arrow Connector 34"/>
          <p:cNvCxnSpPr>
            <a:stCxn id="7" idx="3"/>
            <a:endCxn id="15" idx="1"/>
          </p:cNvCxnSpPr>
          <p:nvPr/>
        </p:nvCxnSpPr>
        <p:spPr bwMode="auto">
          <a:xfrm>
            <a:off x="2498895" y="4860364"/>
            <a:ext cx="930105" cy="47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 bwMode="auto">
          <a:xfrm flipV="1">
            <a:off x="2552395" y="985832"/>
            <a:ext cx="876605" cy="1107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>
            <a:stCxn id="5" idx="2"/>
            <a:endCxn id="7" idx="0"/>
          </p:cNvCxnSpPr>
          <p:nvPr/>
        </p:nvCxnSpPr>
        <p:spPr bwMode="auto">
          <a:xfrm rot="5400000">
            <a:off x="1734976" y="1181336"/>
            <a:ext cx="2600337" cy="3114191"/>
          </a:xfrm>
          <a:prstGeom prst="curvedConnector3">
            <a:avLst>
              <a:gd name="adj1" fmla="val 871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743200" y="11430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4495800" y="15240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46" name="Straight Arrow Connector 45"/>
          <p:cNvCxnSpPr>
            <a:stCxn id="5" idx="3"/>
            <a:endCxn id="6" idx="0"/>
          </p:cNvCxnSpPr>
          <p:nvPr/>
        </p:nvCxnSpPr>
        <p:spPr bwMode="auto">
          <a:xfrm>
            <a:off x="5755478" y="985832"/>
            <a:ext cx="1884761" cy="69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6400800" y="8382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429000" y="1676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52" name="Straight Arrow Connector 51"/>
          <p:cNvCxnSpPr>
            <a:stCxn id="4" idx="3"/>
            <a:endCxn id="48" idx="1"/>
          </p:cNvCxnSpPr>
          <p:nvPr/>
        </p:nvCxnSpPr>
        <p:spPr bwMode="auto">
          <a:xfrm flipV="1">
            <a:off x="2552395" y="1907233"/>
            <a:ext cx="876605" cy="186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429000" y="22860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2895600" y="16002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6" name="Straight Arrow Connector 55"/>
          <p:cNvCxnSpPr>
            <a:stCxn id="4" idx="3"/>
            <a:endCxn id="54" idx="1"/>
          </p:cNvCxnSpPr>
          <p:nvPr/>
        </p:nvCxnSpPr>
        <p:spPr bwMode="auto">
          <a:xfrm>
            <a:off x="2552395" y="2093827"/>
            <a:ext cx="876605" cy="423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2819400" y="2209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048000" y="29718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3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2" name="Straight Arrow Connector 61"/>
          <p:cNvCxnSpPr>
            <a:stCxn id="4" idx="3"/>
            <a:endCxn id="61" idx="1"/>
          </p:cNvCxnSpPr>
          <p:nvPr/>
        </p:nvCxnSpPr>
        <p:spPr bwMode="auto">
          <a:xfrm>
            <a:off x="2552395" y="2093827"/>
            <a:ext cx="495605" cy="1108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2590800" y="2743200"/>
            <a:ext cx="381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4C0-C774-C943-9E38-1435BB408BCB}" type="slidenum">
              <a:rPr lang="en-US"/>
              <a:pPr/>
              <a:t>4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E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6248400" y="44196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248400" y="3810000"/>
            <a:ext cx="258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with E </a:t>
            </a:r>
            <a:r>
              <a:rPr lang="en-US" b="1">
                <a:sym typeface="Symbol" charset="2"/>
              </a:rPr>
              <a:t> id</a:t>
            </a:r>
            <a:endParaRPr lang="en-US" sz="3200" b="1">
              <a:sym typeface="Symbol" charset="2"/>
            </a:endParaRP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/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id</a:t>
            </a:r>
            <a:r>
              <a:rPr lang="en-US" sz="3200"/>
              <a:t> </a:t>
            </a:r>
            <a:endParaRPr lang="en-US"/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rm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E + E \* 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144408" grpId="0" autoUpdateAnimBg="0"/>
      <p:bldP spid="144409" grpId="0" autoUpdateAnimBg="0"/>
      <p:bldP spid="144410" grpId="0" animBg="1" autoUpdateAnimBg="0"/>
      <p:bldP spid="1444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762000" y="990600"/>
          <a:ext cx="1905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C(T)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81"/>
          <p:cNvGraphicFramePr>
            <a:graphicFrameLocks noGrp="1"/>
          </p:cNvGraphicFramePr>
          <p:nvPr/>
        </p:nvGraphicFramePr>
        <p:xfrm>
          <a:off x="3352800" y="304800"/>
          <a:ext cx="4876795" cy="5943600"/>
        </p:xfrm>
        <a:graphic>
          <a:graphicData uri="http://schemas.openxmlformats.org/drawingml/2006/table">
            <a:tbl>
              <a:tblPr/>
              <a:tblGrid>
                <a:gridCol w="381000"/>
                <a:gridCol w="451459"/>
                <a:gridCol w="505542"/>
                <a:gridCol w="505542"/>
                <a:gridCol w="505542"/>
                <a:gridCol w="505542"/>
                <a:gridCol w="505542"/>
                <a:gridCol w="505542"/>
                <a:gridCol w="505542"/>
                <a:gridCol w="505542"/>
              </a:tblGrid>
              <a:tr h="309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++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50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A919-1111-3044-B3DF-B613569D8684}" type="slidenum">
              <a:rPr lang="en-US"/>
              <a:pPr/>
              <a:t>41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Construct F = {I</a:t>
            </a:r>
            <a:r>
              <a:rPr lang="en-US" sz="2400" baseline="-25000"/>
              <a:t>0</a:t>
            </a:r>
            <a:r>
              <a:rPr lang="en-US" sz="2400"/>
              <a:t>, I</a:t>
            </a:r>
            <a:r>
              <a:rPr lang="en-US" sz="2400" baseline="-25000"/>
              <a:t>1</a:t>
            </a:r>
            <a:r>
              <a:rPr lang="en-US" sz="2400"/>
              <a:t>, …I</a:t>
            </a:r>
            <a:r>
              <a:rPr lang="en-US" sz="2400" baseline="-25000"/>
              <a:t>n</a:t>
            </a:r>
            <a:r>
              <a:rPr lang="en-US" sz="24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a) if 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b] := reduce </a:t>
            </a:r>
            <a:r>
              <a:rPr lang="en-US" sz="2400"/>
              <a:t>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	for all b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Follow(A)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b) if </a:t>
            </a:r>
            <a:r>
              <a:rPr lang="en-US" sz="2400"/>
              <a:t>{S’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S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endParaRPr lang="en-US" sz="24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c) if </a:t>
            </a:r>
            <a:r>
              <a:rPr lang="en-US" sz="2400"/>
              <a:t>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a}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400">
                <a:sym typeface="Symbol" charset="2"/>
              </a:rPr>
              <a:t>if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  <a:r>
              <a:rPr lang="en-US" sz="2400">
                <a:sym typeface="Symbol" charset="2"/>
              </a:rPr>
              <a:t> then goto[i, A] := 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1A2D-2AE5-AB47-A674-7586CE516958}" type="slidenum">
              <a:rPr lang="en-US"/>
              <a:pPr/>
              <a:t>42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 (cont’d)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SLR(1) only reduces </a:t>
            </a:r>
            <a:br>
              <a:rPr lang="en-US" sz="2800"/>
            </a:b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if </a:t>
            </a:r>
            <a:r>
              <a:rPr lang="en-US" sz="2800"/>
              <a:t>lookahead in Follow(A)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Shift and reduce items or more than one reduce item can be in the same configuration set as long as lookaheads are disjoint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6671-9041-DA43-9FEF-BE94C9F7E4F7}" type="slidenum">
              <a:rPr lang="en-US"/>
              <a:pPr/>
              <a:t>43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Conditions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grammar is SLR(1) if for each configuration set:</a:t>
            </a:r>
          </a:p>
          <a:p>
            <a:pPr lvl="1">
              <a:lnSpc>
                <a:spcPct val="90000"/>
              </a:lnSpc>
            </a:pPr>
            <a:r>
              <a:rPr lang="en-US"/>
              <a:t>For any item 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x: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T} there is no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{B </a:t>
            </a:r>
            <a:r>
              <a:rPr lang="en-US" b="1">
                <a:sym typeface="Symbol" charset="2"/>
              </a:rPr>
              <a:t></a:t>
            </a:r>
            <a:r>
              <a:rPr lang="en-US">
                <a:sym typeface="Symbol" charset="2"/>
              </a:rPr>
              <a:t> 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Follow(B)}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 any two items </a:t>
            </a:r>
            <a:r>
              <a:rPr lang="en-US"/>
              <a:t>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and </a:t>
            </a:r>
            <a:r>
              <a:rPr lang="en-US"/>
              <a:t>{B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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Follow(A)  Follow(B) = </a:t>
            </a:r>
          </a:p>
          <a:p>
            <a:pPr lvl="1">
              <a:lnSpc>
                <a:spcPct val="90000"/>
              </a:lnSpc>
            </a:pPr>
            <a:endParaRPr lang="en-US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LR(0) Grammars  SLR(1) Grammars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44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62510" name="Group 14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62511" name="AutoShape 15"/>
            <p:cNvCxnSpPr>
              <a:cxnSpLocks noChangeShapeType="1"/>
              <a:stCxn id="362499" idx="3"/>
              <a:endCxn id="362509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62513" name="Group 1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62514" name="AutoShape 18"/>
            <p:cNvCxnSpPr>
              <a:cxnSpLocks noChangeShapeType="1"/>
              <a:stCxn id="362499" idx="3"/>
              <a:endCxn id="362503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6" name="Group 20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62517" name="AutoShape 21"/>
            <p:cNvCxnSpPr>
              <a:cxnSpLocks noChangeShapeType="1"/>
              <a:stCxn id="362503" idx="3"/>
              <a:endCxn id="362504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362507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62523" name="AutoShape 27"/>
            <p:cNvCxnSpPr>
              <a:cxnSpLocks noChangeShapeType="1"/>
              <a:stCxn id="362507" idx="2"/>
              <a:endCxn id="362508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62526" name="AutoShape 30"/>
            <p:cNvCxnSpPr>
              <a:cxnSpLocks noChangeShapeType="1"/>
              <a:stCxn id="362499" idx="2"/>
              <a:endCxn id="362501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62529" name="AutoShape 33"/>
            <p:cNvCxnSpPr>
              <a:cxnSpLocks noChangeShapeType="1"/>
              <a:stCxn id="362501" idx="2"/>
              <a:endCxn id="362500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1" name="Group 35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62532" name="AutoShape 36"/>
            <p:cNvCxnSpPr>
              <a:cxnSpLocks noChangeShapeType="1"/>
              <a:stCxn id="362500" idx="2"/>
              <a:endCxn id="362505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4" name="Group 38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62535" name="AutoShape 39"/>
            <p:cNvCxnSpPr>
              <a:cxnSpLocks noChangeShapeType="1"/>
              <a:stCxn id="362505" idx="2"/>
              <a:endCxn id="362506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45</a:t>
            </a:fld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</a:t>
            </a:r>
            <a:r>
              <a:rPr lang="en-US" dirty="0" smtClean="0">
                <a:solidFill>
                  <a:srgbClr val="000099"/>
                </a:solidFill>
              </a:rPr>
              <a:t> { =, $ }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all </a:t>
            </a:r>
            <a:r>
              <a:rPr lang="en-US" dirty="0" err="1" smtClean="0"/>
              <a:t>lookaheads</a:t>
            </a:r>
            <a:endParaRPr lang="en-US" dirty="0" smtClean="0"/>
          </a:p>
          <a:p>
            <a:r>
              <a:rPr lang="en-US" dirty="0" smtClean="0"/>
              <a:t>for reduce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 smtClean="0"/>
              <a:t>No!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reduce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 smtClean="0">
                <a:sym typeface="Symbol" charset="2"/>
              </a:rPr>
              <a:t>do not co-occur due to the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 smtClean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Problem?</a:t>
              </a:r>
              <a:endParaRPr lang="en-US" dirty="0"/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51" grpId="0"/>
      <p:bldP spid="76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47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541-D009-2A40-974D-A80963E937A5}" type="slidenum">
              <a:rPr lang="en-US"/>
              <a:pPr/>
              <a:t>48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 for a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T is valid for a viable prefix  if there is a rightmost derivation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</a:t>
            </a:r>
            <a:r>
              <a:rPr lang="en-US"/>
              <a:t>S </a:t>
            </a:r>
            <a:r>
              <a:rPr lang="en-US">
                <a:sym typeface="Symbol" charset="2"/>
              </a:rPr>
              <a:t>* </a:t>
            </a:r>
            <a:r>
              <a:rPr lang="en-US"/>
              <a:t>A</a:t>
            </a:r>
            <a:r>
              <a:rPr lang="en-US">
                <a:sym typeface="Symbol" charset="2"/>
              </a:rPr>
              <a:t>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  and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( = a) or ( =  and a = $)</a:t>
            </a:r>
          </a:p>
          <a:p>
            <a:r>
              <a:rPr lang="en-US"/>
              <a:t>Notation: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a/b/c] </a:t>
            </a:r>
          </a:p>
          <a:p>
            <a:pPr lvl="1"/>
            <a:r>
              <a:rPr lang="en-US"/>
              <a:t>if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b],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c] are valid configurations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E717-3B21-EA4A-A350-897F71F0FC91}" type="slidenum">
              <a:rPr lang="en-US"/>
              <a:pPr/>
              <a:t>49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/>
              <a:t>   S </a:t>
            </a:r>
            <a:r>
              <a:rPr lang="en-US" sz="3600">
                <a:sym typeface="Symbol" charset="2"/>
              </a:rPr>
              <a:t> B B</a:t>
            </a:r>
            <a:br>
              <a:rPr lang="en-US" sz="3600">
                <a:sym typeface="Symbol" charset="2"/>
              </a:rPr>
            </a:br>
            <a:r>
              <a:rPr lang="en-US" sz="3600">
                <a:sym typeface="Symbol" charset="2"/>
              </a:rPr>
              <a:t>B  a B | b</a:t>
            </a:r>
          </a:p>
          <a:p>
            <a:pPr>
              <a:lnSpc>
                <a:spcPct val="90000"/>
              </a:lnSpc>
            </a:pPr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</a:t>
            </a:r>
            <a:r>
              <a:rPr lang="en-US" baseline="-25000">
                <a:sym typeface="Symbol" charset="2"/>
              </a:rPr>
              <a:t>rm</a:t>
            </a:r>
            <a:r>
              <a:rPr lang="en-US">
                <a:sym typeface="Symbol" charset="2"/>
              </a:rPr>
              <a:t> </a:t>
            </a:r>
            <a:r>
              <a:rPr lang="en-US" i="1">
                <a:sym typeface="Symbol" charset="2"/>
              </a:rPr>
              <a:t>aaBab</a:t>
            </a:r>
            <a:r>
              <a:rPr lang="en-US"/>
              <a:t> </a:t>
            </a:r>
            <a:r>
              <a:rPr lang="en-US">
                <a:sym typeface="Symbol" charset="2"/>
              </a:rPr>
              <a:t></a:t>
            </a:r>
            <a:r>
              <a:rPr lang="en-US" baseline="-25000">
                <a:sym typeface="Symbol" charset="2"/>
              </a:rPr>
              <a:t>rm</a:t>
            </a:r>
            <a:r>
              <a:rPr lang="en-US">
                <a:sym typeface="Symbol" charset="2"/>
              </a:rPr>
              <a:t> </a:t>
            </a:r>
            <a:r>
              <a:rPr lang="en-US" i="1">
                <a:sym typeface="Symbol" charset="2"/>
              </a:rPr>
              <a:t>aaaBab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Item [B  a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B, a] is valid for viable prefix </a:t>
            </a:r>
            <a:r>
              <a:rPr lang="en-US" i="1">
                <a:sym typeface="Symbol" charset="2"/>
              </a:rPr>
              <a:t>aaa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</a:t>
            </a:r>
            <a:r>
              <a:rPr lang="en-US" baseline="-25000">
                <a:sym typeface="Symbol" charset="2"/>
              </a:rPr>
              <a:t>rm</a:t>
            </a:r>
            <a:r>
              <a:rPr lang="en-US">
                <a:sym typeface="Symbol" charset="2"/>
              </a:rPr>
              <a:t> </a:t>
            </a:r>
            <a:r>
              <a:rPr lang="en-US" i="1">
                <a:sym typeface="Symbol" charset="2"/>
              </a:rPr>
              <a:t>BaB</a:t>
            </a:r>
            <a:r>
              <a:rPr lang="en-US"/>
              <a:t> </a:t>
            </a:r>
            <a:r>
              <a:rPr lang="en-US">
                <a:sym typeface="Symbol" charset="2"/>
              </a:rPr>
              <a:t></a:t>
            </a:r>
            <a:r>
              <a:rPr lang="en-US" baseline="-25000">
                <a:sym typeface="Symbol" charset="2"/>
              </a:rPr>
              <a:t>rm</a:t>
            </a:r>
            <a:r>
              <a:rPr lang="en-US">
                <a:sym typeface="Symbol" charset="2"/>
              </a:rPr>
              <a:t> </a:t>
            </a:r>
            <a:r>
              <a:rPr lang="en-US" i="1">
                <a:sym typeface="Symbol" charset="2"/>
              </a:rPr>
              <a:t>BaaB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Also, item [B  a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B, $] is valid for viable prefix </a:t>
            </a:r>
            <a:r>
              <a:rPr lang="en-US" i="1">
                <a:sym typeface="Symbol" charset="2"/>
              </a:rPr>
              <a:t>Baa</a:t>
            </a:r>
            <a:endParaRPr lang="en-US">
              <a:sym typeface="Symbol" charset="2"/>
            </a:endParaRP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267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</a:t>
            </a:r>
          </a:p>
          <a:p>
            <a:r>
              <a:rPr lang="en-US"/>
              <a:t>  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aa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ab </a:t>
            </a:r>
            <a:r>
              <a:rPr lang="en-US">
                <a:sym typeface="Symbol" charset="2"/>
              </a:rPr>
              <a:t> aa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aB</a:t>
            </a:r>
            <a:r>
              <a:rPr lang="en-US">
                <a:sym typeface="Symbol" charset="2"/>
              </a:rPr>
              <a:t>ab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3581400" y="5943600"/>
            <a:ext cx="3581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</a:t>
            </a:r>
            <a:r>
              <a:rPr lang="en-US">
                <a:solidFill>
                  <a:schemeClr val="accent2"/>
                </a:solidFill>
              </a:rPr>
              <a:t>aB</a:t>
            </a: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2"/>
      <p:bldP spid="350212" grpId="0" animBg="1"/>
      <p:bldP spid="3502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A8C4-91E3-F743-8EFC-869BDF9F9E1B}" type="slidenum">
              <a:rPr lang="en-US"/>
              <a:pPr/>
              <a:t>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parsing 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Start from terminal symbols, search for a path to the start symbol</a:t>
            </a:r>
          </a:p>
          <a:p>
            <a:r>
              <a:rPr lang="en-US" sz="2800"/>
              <a:t>Apply shift and reduce actions: postpone decisions</a:t>
            </a:r>
          </a:p>
          <a:p>
            <a:r>
              <a:rPr lang="en-US" sz="2800"/>
              <a:t>LR parsing:</a:t>
            </a:r>
          </a:p>
          <a:p>
            <a:pPr lvl="1"/>
            <a:r>
              <a:rPr lang="en-US" sz="2400"/>
              <a:t>L: left to right parsing</a:t>
            </a:r>
          </a:p>
          <a:p>
            <a:pPr lvl="1"/>
            <a:r>
              <a:rPr lang="en-US" sz="2400"/>
              <a:t>R: rightmost derivation (in reverse or bottom-up)</a:t>
            </a:r>
          </a:p>
          <a:p>
            <a:r>
              <a:rPr lang="en-US" sz="2800"/>
              <a:t>LR(0) </a:t>
            </a:r>
            <a:r>
              <a:rPr lang="en-US" sz="2800">
                <a:sym typeface="Symbol" charset="2"/>
              </a:rPr>
              <a:t> SLR(1)  LR(1)  LALR(1)</a:t>
            </a:r>
          </a:p>
          <a:p>
            <a:pPr lvl="1"/>
            <a:r>
              <a:rPr lang="en-US" sz="2400">
                <a:sym typeface="Symbol" charset="2"/>
              </a:rPr>
              <a:t>0 or 1 or </a:t>
            </a:r>
            <a:r>
              <a:rPr lang="en-US" sz="2400" i="1">
                <a:sym typeface="Symbol" charset="2"/>
              </a:rPr>
              <a:t>k</a:t>
            </a:r>
            <a:r>
              <a:rPr lang="en-US" sz="2400">
                <a:sym typeface="Symbol" charset="2"/>
              </a:rPr>
              <a:t> lookahead symbols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1FB-987D-5442-8C29-D60EEE244CA2}" type="slidenum">
              <a:rPr lang="en-US"/>
              <a:pPr/>
              <a:t>50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Closure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Closure property:</a:t>
            </a:r>
          </a:p>
          <a:p>
            <a:r>
              <a:rPr lang="en-US"/>
              <a:t>If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 </a:t>
            </a:r>
            <a:r>
              <a:rPr lang="en-US">
                <a:sym typeface="Symbol" charset="2"/>
              </a:rPr>
              <a:t> B, a]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is in set, then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[B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, b] is in set if b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First(a)</a:t>
            </a:r>
          </a:p>
          <a:p>
            <a:r>
              <a:rPr lang="en-US">
                <a:sym typeface="Symbol" charset="2"/>
              </a:rPr>
              <a:t>Compute as fixed point</a:t>
            </a:r>
          </a:p>
          <a:p>
            <a:r>
              <a:rPr lang="en-US">
                <a:sym typeface="Symbol" charset="2"/>
              </a:rPr>
              <a:t>Only include contextually valid lookaheads to guide reducing to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99C-0DA3-5B49-AB64-5EB710D73967}" type="slidenum">
              <a:rPr lang="en-US"/>
              <a:pPr/>
              <a:t>51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Augment Grammar with S’ just like for LR(0), SLR(1)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I = closure([S’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S, $])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5A29-8DEE-A146-ACDE-C80BE6DF665E}" type="slidenum">
              <a:rPr lang="en-US"/>
              <a:pPr/>
              <a:t>52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closure([S’ </a:t>
            </a:r>
            <a:r>
              <a:rPr lang="en-US">
                <a:sym typeface="Symbol" charset="2"/>
              </a:rPr>
              <a:t> </a:t>
            </a:r>
            <a:r>
              <a:rPr lang="en-US" b="1">
                <a:sym typeface="Symbol" charset="2"/>
              </a:rPr>
              <a:t> </a:t>
            </a:r>
            <a:r>
              <a:rPr lang="en-US">
                <a:sym typeface="Symbol" charset="2"/>
              </a:rPr>
              <a:t>S, $])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962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[ S’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S,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 = R,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 R, =]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=]</a:t>
            </a:r>
          </a:p>
          <a:p>
            <a:pPr>
              <a:buFontTx/>
              <a:buNone/>
            </a:pPr>
            <a:r>
              <a:rPr lang="en-US" sz="2800"/>
              <a:t>[R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$]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685800" y="39624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935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28309"/>
              </p:ext>
            </p:extLst>
          </p:nvPr>
        </p:nvGraphicFramePr>
        <p:xfrm>
          <a:off x="5220072" y="1844824"/>
          <a:ext cx="2743200" cy="2133600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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685800" y="46482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64088" y="4149080"/>
            <a:ext cx="2376264" cy="258660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S</a:t>
            </a:r>
            <a:r>
              <a:rPr lang="en-US" dirty="0">
                <a:solidFill>
                  <a:srgbClr val="000099"/>
                </a:solidFill>
              </a:rPr>
              <a:t>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1880" y="4437112"/>
            <a:ext cx="1800200" cy="1191037"/>
            <a:chOff x="3491880" y="4437112"/>
            <a:chExt cx="1800200" cy="1191037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3491880" y="4437112"/>
              <a:ext cx="180020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3635896" y="4797152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concisely written as: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193543" grpId="0" autoUpdateAnimBg="0"/>
      <p:bldP spid="193550" grpId="0" autoUpdateAnimBg="0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6B6-89CC-444E-A065-2EBC5FAF5D07}" type="slidenum">
              <a:rPr lang="en-US"/>
              <a:pPr/>
              <a:t>53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Successor(C, X)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Let I =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or 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C286-4CF9-7642-B685-3486B0F8F6DE}" type="slidenum">
              <a:rPr lang="en-US"/>
              <a:pPr/>
              <a:t>54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048000" y="17526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$/=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3962400" y="2514600"/>
            <a:ext cx="2819400" cy="990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276600" y="4419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629400" y="38862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592" name="Group 8"/>
          <p:cNvGrpSpPr>
            <a:grpSpLocks/>
          </p:cNvGrpSpPr>
          <p:nvPr/>
        </p:nvGrpSpPr>
        <p:grpSpPr bwMode="auto">
          <a:xfrm>
            <a:off x="1524000" y="1752600"/>
            <a:ext cx="1516063" cy="677863"/>
            <a:chOff x="960" y="912"/>
            <a:chExt cx="955" cy="427"/>
          </a:xfrm>
        </p:grpSpPr>
        <p:cxnSp>
          <p:nvCxnSpPr>
            <p:cNvPr id="195593" name="AutoShape 9"/>
            <p:cNvCxnSpPr>
              <a:cxnSpLocks noChangeShapeType="1"/>
              <a:stCxn id="195587" idx="0"/>
              <a:endCxn id="195588" idx="1"/>
            </p:cNvCxnSpPr>
            <p:nvPr/>
          </p:nvCxnSpPr>
          <p:spPr bwMode="auto">
            <a:xfrm rot="16200000">
              <a:off x="1320" y="744"/>
              <a:ext cx="235" cy="955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4" name="Rectangle 10"/>
            <p:cNvSpPr>
              <a:spLocks noChangeArrowheads="1"/>
            </p:cNvSpPr>
            <p:nvPr/>
          </p:nvSpPr>
          <p:spPr bwMode="auto">
            <a:xfrm>
              <a:off x="1296" y="9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5" name="Group 11"/>
          <p:cNvGrpSpPr>
            <a:grpSpLocks/>
          </p:cNvGrpSpPr>
          <p:nvPr/>
        </p:nvGrpSpPr>
        <p:grpSpPr bwMode="auto">
          <a:xfrm>
            <a:off x="2903538" y="2971800"/>
            <a:ext cx="1050925" cy="723900"/>
            <a:chOff x="1829" y="1680"/>
            <a:chExt cx="662" cy="456"/>
          </a:xfrm>
        </p:grpSpPr>
        <p:cxnSp>
          <p:nvCxnSpPr>
            <p:cNvPr id="195596" name="AutoShape 12"/>
            <p:cNvCxnSpPr>
              <a:cxnSpLocks noChangeShapeType="1"/>
              <a:stCxn id="195587" idx="3"/>
              <a:endCxn id="195589" idx="1"/>
            </p:cNvCxnSpPr>
            <p:nvPr/>
          </p:nvCxnSpPr>
          <p:spPr bwMode="auto">
            <a:xfrm flipV="1">
              <a:off x="1829" y="1704"/>
              <a:ext cx="662" cy="43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7" name="Rectangle 13"/>
            <p:cNvSpPr>
              <a:spLocks noChangeArrowheads="1"/>
            </p:cNvSpPr>
            <p:nvPr/>
          </p:nvSpPr>
          <p:spPr bwMode="auto">
            <a:xfrm>
              <a:off x="1968" y="168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8" name="Group 14"/>
          <p:cNvGrpSpPr>
            <a:grpSpLocks/>
          </p:cNvGrpSpPr>
          <p:nvPr/>
        </p:nvGrpSpPr>
        <p:grpSpPr bwMode="auto">
          <a:xfrm>
            <a:off x="4495800" y="3513138"/>
            <a:ext cx="876300" cy="898525"/>
            <a:chOff x="2832" y="2021"/>
            <a:chExt cx="552" cy="566"/>
          </a:xfrm>
        </p:grpSpPr>
        <p:cxnSp>
          <p:nvCxnSpPr>
            <p:cNvPr id="195599" name="AutoShape 15"/>
            <p:cNvCxnSpPr>
              <a:cxnSpLocks noChangeShapeType="1"/>
              <a:stCxn id="195589" idx="2"/>
              <a:endCxn id="195590" idx="0"/>
            </p:cNvCxnSpPr>
            <p:nvPr/>
          </p:nvCxnSpPr>
          <p:spPr bwMode="auto">
            <a:xfrm rot="5400000">
              <a:off x="2849" y="2052"/>
              <a:ext cx="56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0" name="Rectangle 16"/>
            <p:cNvSpPr>
              <a:spLocks noChangeArrowheads="1"/>
            </p:cNvSpPr>
            <p:nvPr/>
          </p:nvSpPr>
          <p:spPr bwMode="auto">
            <a:xfrm>
              <a:off x="2832" y="21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01" name="Group 17"/>
          <p:cNvGrpSpPr>
            <a:grpSpLocks/>
          </p:cNvGrpSpPr>
          <p:nvPr/>
        </p:nvGrpSpPr>
        <p:grpSpPr bwMode="auto">
          <a:xfrm>
            <a:off x="5867400" y="4152900"/>
            <a:ext cx="754063" cy="1104900"/>
            <a:chOff x="3696" y="2424"/>
            <a:chExt cx="475" cy="696"/>
          </a:xfrm>
        </p:grpSpPr>
        <p:cxnSp>
          <p:nvCxnSpPr>
            <p:cNvPr id="195602" name="AutoShape 18"/>
            <p:cNvCxnSpPr>
              <a:cxnSpLocks noChangeShapeType="1"/>
              <a:stCxn id="195590" idx="3"/>
              <a:endCxn id="195591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3" name="Rectangle 19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6781800" y="48768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5" name="Group 21"/>
          <p:cNvGrpSpPr>
            <a:grpSpLocks/>
          </p:cNvGrpSpPr>
          <p:nvPr/>
        </p:nvGrpSpPr>
        <p:grpSpPr bwMode="auto">
          <a:xfrm>
            <a:off x="5875338" y="4800600"/>
            <a:ext cx="898525" cy="533400"/>
            <a:chOff x="3701" y="2832"/>
            <a:chExt cx="566" cy="336"/>
          </a:xfrm>
        </p:grpSpPr>
        <p:cxnSp>
          <p:nvCxnSpPr>
            <p:cNvPr id="195606" name="AutoShape 22"/>
            <p:cNvCxnSpPr>
              <a:cxnSpLocks noChangeShapeType="1"/>
              <a:stCxn id="195590" idx="3"/>
              <a:endCxn id="195604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00800" y="57912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=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R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9" name="Group 25"/>
          <p:cNvGrpSpPr>
            <a:grpSpLocks/>
          </p:cNvGrpSpPr>
          <p:nvPr/>
        </p:nvGrpSpPr>
        <p:grpSpPr bwMode="auto">
          <a:xfrm>
            <a:off x="5867400" y="5257800"/>
            <a:ext cx="533400" cy="914400"/>
            <a:chOff x="3696" y="3120"/>
            <a:chExt cx="336" cy="576"/>
          </a:xfrm>
        </p:grpSpPr>
        <p:cxnSp>
          <p:nvCxnSpPr>
            <p:cNvPr id="195610" name="AutoShape 26"/>
            <p:cNvCxnSpPr>
              <a:cxnSpLocks noChangeShapeType="1"/>
              <a:stCxn id="195590" idx="3"/>
              <a:endCxn id="195608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838200" y="5486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S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13" name="Group 29"/>
          <p:cNvGrpSpPr>
            <a:grpSpLocks/>
          </p:cNvGrpSpPr>
          <p:nvPr/>
        </p:nvGrpSpPr>
        <p:grpSpPr bwMode="auto">
          <a:xfrm>
            <a:off x="1066800" y="4953000"/>
            <a:ext cx="990600" cy="762000"/>
            <a:chOff x="672" y="2928"/>
            <a:chExt cx="600" cy="336"/>
          </a:xfrm>
        </p:grpSpPr>
        <p:cxnSp>
          <p:nvCxnSpPr>
            <p:cNvPr id="195614" name="AutoShape 30"/>
            <p:cNvCxnSpPr>
              <a:cxnSpLocks noChangeShapeType="1"/>
              <a:stCxn id="195587" idx="2"/>
              <a:endCxn id="195612" idx="0"/>
            </p:cNvCxnSpPr>
            <p:nvPr/>
          </p:nvCxnSpPr>
          <p:spPr bwMode="auto">
            <a:xfrm rot="16200000" flipH="1">
              <a:off x="1001" y="2892"/>
              <a:ext cx="230" cy="31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5" name="Rectangle 31"/>
            <p:cNvSpPr>
              <a:spLocks noChangeArrowheads="1"/>
            </p:cNvSpPr>
            <p:nvPr/>
          </p:nvSpPr>
          <p:spPr bwMode="auto">
            <a:xfrm>
              <a:off x="672" y="2928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S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18" name="Group 34"/>
          <p:cNvGrpSpPr>
            <a:grpSpLocks/>
          </p:cNvGrpSpPr>
          <p:nvPr/>
        </p:nvGrpSpPr>
        <p:grpSpPr bwMode="auto">
          <a:xfrm>
            <a:off x="4191000" y="6096000"/>
            <a:ext cx="457200" cy="457200"/>
            <a:chOff x="2640" y="3840"/>
            <a:chExt cx="288" cy="288"/>
          </a:xfrm>
        </p:grpSpPr>
        <p:cxnSp>
          <p:nvCxnSpPr>
            <p:cNvPr id="195616" name="AutoShape 32"/>
            <p:cNvCxnSpPr>
              <a:cxnSpLocks noChangeShapeType="1"/>
              <a:stCxn id="195590" idx="2"/>
            </p:cNvCxnSpPr>
            <p:nvPr/>
          </p:nvCxnSpPr>
          <p:spPr bwMode="auto">
            <a:xfrm>
              <a:off x="2880" y="3845"/>
              <a:ext cx="4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2640" y="3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195589" grpId="0" animBg="1" autoUpdateAnimBg="0"/>
      <p:bldP spid="195590" grpId="0" animBg="1" autoUpdateAnimBg="0"/>
      <p:bldP spid="195591" grpId="0" animBg="1" autoUpdateAnimBg="0"/>
      <p:bldP spid="195604" grpId="0" animBg="1" autoUpdateAnimBg="0"/>
      <p:bldP spid="195608" grpId="0" animBg="1" autoUpdateAnimBg="0"/>
      <p:bldP spid="195612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69B-4B0A-2F44-B139-70D64D4282BC}" type="slidenum">
              <a:rPr lang="en-US"/>
              <a:pPr/>
              <a:t>55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3810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348208" name="Rectangle 48"/>
          <p:cNvSpPr>
            <a:spLocks noChangeArrowheads="1"/>
          </p:cNvSpPr>
          <p:nvPr/>
        </p:nvSpPr>
        <p:spPr bwMode="auto">
          <a:xfrm>
            <a:off x="1295400" y="4343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2" name="Rectangle 52"/>
          <p:cNvSpPr>
            <a:spLocks noChangeArrowheads="1"/>
          </p:cNvSpPr>
          <p:nvPr/>
        </p:nvSpPr>
        <p:spPr bwMode="auto">
          <a:xfrm>
            <a:off x="1295400" y="51816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6" name="Rectangle 56"/>
          <p:cNvSpPr>
            <a:spLocks noChangeArrowheads="1"/>
          </p:cNvSpPr>
          <p:nvPr/>
        </p:nvSpPr>
        <p:spPr bwMode="auto">
          <a:xfrm>
            <a:off x="44196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grpSp>
        <p:nvGrpSpPr>
          <p:cNvPr id="348230" name="Group 70"/>
          <p:cNvGrpSpPr>
            <a:grpSpLocks/>
          </p:cNvGrpSpPr>
          <p:nvPr/>
        </p:nvGrpSpPr>
        <p:grpSpPr bwMode="auto">
          <a:xfrm>
            <a:off x="3589338" y="3817938"/>
            <a:ext cx="2125662" cy="792162"/>
            <a:chOff x="2261" y="2405"/>
            <a:chExt cx="1339" cy="499"/>
          </a:xfrm>
        </p:grpSpPr>
        <p:cxnSp>
          <p:nvCxnSpPr>
            <p:cNvPr id="348217" name="AutoShape 57"/>
            <p:cNvCxnSpPr>
              <a:cxnSpLocks noChangeShapeType="1"/>
              <a:stCxn id="348216" idx="2"/>
              <a:endCxn id="348208" idx="3"/>
            </p:cNvCxnSpPr>
            <p:nvPr/>
          </p:nvCxnSpPr>
          <p:spPr bwMode="auto">
            <a:xfrm rot="5400000">
              <a:off x="2681" y="1985"/>
              <a:ext cx="499" cy="13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1" name="Rectangle 61"/>
            <p:cNvSpPr>
              <a:spLocks noChangeArrowheads="1"/>
            </p:cNvSpPr>
            <p:nvPr/>
          </p:nvSpPr>
          <p:spPr bwMode="auto">
            <a:xfrm>
              <a:off x="2832" y="2544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1" name="Group 71"/>
          <p:cNvGrpSpPr>
            <a:grpSpLocks/>
          </p:cNvGrpSpPr>
          <p:nvPr/>
        </p:nvGrpSpPr>
        <p:grpSpPr bwMode="auto">
          <a:xfrm>
            <a:off x="3513138" y="3817938"/>
            <a:ext cx="2201862" cy="1630362"/>
            <a:chOff x="2213" y="2405"/>
            <a:chExt cx="1387" cy="1027"/>
          </a:xfrm>
        </p:grpSpPr>
        <p:cxnSp>
          <p:nvCxnSpPr>
            <p:cNvPr id="348218" name="AutoShape 58"/>
            <p:cNvCxnSpPr>
              <a:cxnSpLocks noChangeShapeType="1"/>
              <a:stCxn id="348216" idx="2"/>
              <a:endCxn id="348212" idx="3"/>
            </p:cNvCxnSpPr>
            <p:nvPr/>
          </p:nvCxnSpPr>
          <p:spPr bwMode="auto">
            <a:xfrm rot="5400000">
              <a:off x="2393" y="2225"/>
              <a:ext cx="1027" cy="138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2" name="Rectangle 62"/>
            <p:cNvSpPr>
              <a:spLocks noChangeArrowheads="1"/>
            </p:cNvSpPr>
            <p:nvPr/>
          </p:nvSpPr>
          <p:spPr bwMode="auto">
            <a:xfrm>
              <a:off x="2448" y="3072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2979738" y="2438400"/>
            <a:ext cx="1431925" cy="533400"/>
            <a:chOff x="1877" y="1536"/>
            <a:chExt cx="902" cy="336"/>
          </a:xfrm>
        </p:grpSpPr>
        <p:cxnSp>
          <p:nvCxnSpPr>
            <p:cNvPr id="348223" name="AutoShape 63"/>
            <p:cNvCxnSpPr>
              <a:cxnSpLocks noChangeShapeType="1"/>
              <a:stCxn id="348207" idx="3"/>
              <a:endCxn id="348216" idx="1"/>
            </p:cNvCxnSpPr>
            <p:nvPr/>
          </p:nvCxnSpPr>
          <p:spPr bwMode="auto">
            <a:xfrm>
              <a:off x="1877" y="1872"/>
              <a:ext cx="9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4" name="Rectangle 64"/>
            <p:cNvSpPr>
              <a:spLocks noChangeArrowheads="1"/>
            </p:cNvSpPr>
            <p:nvPr/>
          </p:nvSpPr>
          <p:spPr bwMode="auto">
            <a:xfrm>
              <a:off x="2160" y="1536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*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48225" name="Rectangle 65"/>
          <p:cNvSpPr>
            <a:spLocks noChangeArrowheads="1"/>
          </p:cNvSpPr>
          <p:nvPr/>
        </p:nvSpPr>
        <p:spPr bwMode="auto">
          <a:xfrm>
            <a:off x="5638800" y="50292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9: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48229" name="Group 69"/>
          <p:cNvGrpSpPr>
            <a:grpSpLocks/>
          </p:cNvGrpSpPr>
          <p:nvPr/>
        </p:nvGrpSpPr>
        <p:grpSpPr bwMode="auto">
          <a:xfrm>
            <a:off x="6705600" y="2971800"/>
            <a:ext cx="1371600" cy="2049463"/>
            <a:chOff x="4224" y="1872"/>
            <a:chExt cx="864" cy="1291"/>
          </a:xfrm>
        </p:grpSpPr>
        <p:cxnSp>
          <p:nvCxnSpPr>
            <p:cNvPr id="348226" name="AutoShape 66"/>
            <p:cNvCxnSpPr>
              <a:cxnSpLocks noChangeShapeType="1"/>
              <a:stCxn id="348216" idx="3"/>
              <a:endCxn id="348225" idx="0"/>
            </p:cNvCxnSpPr>
            <p:nvPr/>
          </p:nvCxnSpPr>
          <p:spPr bwMode="auto">
            <a:xfrm flipH="1">
              <a:off x="4224" y="1872"/>
              <a:ext cx="197" cy="1291"/>
            </a:xfrm>
            <a:prstGeom prst="curvedConnector4">
              <a:avLst>
                <a:gd name="adj1" fmla="val -194926"/>
                <a:gd name="adj2" fmla="val 70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7" name="Rectangle 67"/>
            <p:cNvSpPr>
              <a:spLocks noChangeArrowheads="1"/>
            </p:cNvSpPr>
            <p:nvPr/>
          </p:nvSpPr>
          <p:spPr bwMode="auto">
            <a:xfrm>
              <a:off x="4800" y="2304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4" name="Group 74"/>
          <p:cNvGrpSpPr>
            <a:grpSpLocks/>
          </p:cNvGrpSpPr>
          <p:nvPr/>
        </p:nvGrpSpPr>
        <p:grpSpPr bwMode="auto">
          <a:xfrm>
            <a:off x="5715000" y="1584325"/>
            <a:ext cx="1616075" cy="1387475"/>
            <a:chOff x="3600" y="998"/>
            <a:chExt cx="1018" cy="874"/>
          </a:xfrm>
        </p:grpSpPr>
        <p:cxnSp>
          <p:nvCxnSpPr>
            <p:cNvPr id="348232" name="AutoShape 72"/>
            <p:cNvCxnSpPr>
              <a:cxnSpLocks noChangeShapeType="1"/>
              <a:stCxn id="348216" idx="3"/>
              <a:endCxn id="348216" idx="0"/>
            </p:cNvCxnSpPr>
            <p:nvPr/>
          </p:nvCxnSpPr>
          <p:spPr bwMode="auto">
            <a:xfrm flipH="1" flipV="1">
              <a:off x="3600" y="1339"/>
              <a:ext cx="821" cy="533"/>
            </a:xfrm>
            <a:prstGeom prst="curvedConnector4">
              <a:avLst>
                <a:gd name="adj1" fmla="val -27042"/>
                <a:gd name="adj2" fmla="val 1397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33" name="Text Box 73"/>
            <p:cNvSpPr txBox="1">
              <a:spLocks noChangeArrowheads="1"/>
            </p:cNvSpPr>
            <p:nvPr/>
          </p:nvSpPr>
          <p:spPr bwMode="auto">
            <a:xfrm>
              <a:off x="4406" y="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7" grpId="0" animBg="1"/>
      <p:bldP spid="348208" grpId="0" animBg="1"/>
      <p:bldP spid="348212" grpId="0" animBg="1"/>
      <p:bldP spid="348216" grpId="0" animBg="1"/>
      <p:bldP spid="3482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6874-DCE8-D84A-9E76-7D9155ADD826}" type="slidenum">
              <a:rPr lang="en-US"/>
              <a:pPr/>
              <a:t>56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3124200" y="4114800"/>
            <a:ext cx="2590800" cy="1828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10: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   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=/$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553200" y="33528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5715000" y="3505200"/>
            <a:ext cx="838200" cy="1409700"/>
            <a:chOff x="3696" y="2424"/>
            <a:chExt cx="475" cy="696"/>
          </a:xfrm>
        </p:grpSpPr>
        <p:cxnSp>
          <p:nvCxnSpPr>
            <p:cNvPr id="364551" name="AutoShape 7"/>
            <p:cNvCxnSpPr>
              <a:cxnSpLocks noChangeShapeType="1"/>
              <a:stCxn id="364548" idx="3"/>
              <a:endCxn id="364549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6553200" y="44958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11: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4" name="Group 10"/>
          <p:cNvGrpSpPr>
            <a:grpSpLocks/>
          </p:cNvGrpSpPr>
          <p:nvPr/>
        </p:nvGrpSpPr>
        <p:grpSpPr bwMode="auto">
          <a:xfrm>
            <a:off x="5715000" y="4343400"/>
            <a:ext cx="838200" cy="685800"/>
            <a:chOff x="3701" y="2832"/>
            <a:chExt cx="566" cy="336"/>
          </a:xfrm>
        </p:grpSpPr>
        <p:cxnSp>
          <p:nvCxnSpPr>
            <p:cNvPr id="364555" name="AutoShape 11"/>
            <p:cNvCxnSpPr>
              <a:cxnSpLocks noChangeShapeType="1"/>
              <a:stCxn id="364548" idx="3"/>
              <a:endCxn id="364553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6" name="Rectangle 12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 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6324600" y="54864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12: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8" name="Group 14"/>
          <p:cNvGrpSpPr>
            <a:grpSpLocks/>
          </p:cNvGrpSpPr>
          <p:nvPr/>
        </p:nvGrpSpPr>
        <p:grpSpPr bwMode="auto">
          <a:xfrm>
            <a:off x="5715000" y="4953000"/>
            <a:ext cx="533400" cy="914400"/>
            <a:chOff x="3696" y="3120"/>
            <a:chExt cx="336" cy="576"/>
          </a:xfrm>
        </p:grpSpPr>
        <p:cxnSp>
          <p:nvCxnSpPr>
            <p:cNvPr id="364559" name="AutoShape 15"/>
            <p:cNvCxnSpPr>
              <a:cxnSpLocks noChangeShapeType="1"/>
              <a:stCxn id="364548" idx="3"/>
              <a:endCxn id="364557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64561" name="Group 17"/>
          <p:cNvGrpSpPr>
            <a:grpSpLocks/>
          </p:cNvGrpSpPr>
          <p:nvPr/>
        </p:nvGrpSpPr>
        <p:grpSpPr bwMode="auto">
          <a:xfrm>
            <a:off x="2903538" y="3336925"/>
            <a:ext cx="1516062" cy="769938"/>
            <a:chOff x="1829" y="2102"/>
            <a:chExt cx="955" cy="485"/>
          </a:xfrm>
        </p:grpSpPr>
        <p:cxnSp>
          <p:nvCxnSpPr>
            <p:cNvPr id="364562" name="AutoShape 18"/>
            <p:cNvCxnSpPr>
              <a:cxnSpLocks noChangeShapeType="1"/>
              <a:stCxn id="364547" idx="3"/>
              <a:endCxn id="364548" idx="0"/>
            </p:cNvCxnSpPr>
            <p:nvPr/>
          </p:nvCxnSpPr>
          <p:spPr bwMode="auto">
            <a:xfrm>
              <a:off x="1829" y="2328"/>
              <a:ext cx="955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2150" y="21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364564" name="Group 20"/>
          <p:cNvGrpSpPr>
            <a:grpSpLocks/>
          </p:cNvGrpSpPr>
          <p:nvPr/>
        </p:nvGrpSpPr>
        <p:grpSpPr bwMode="auto">
          <a:xfrm>
            <a:off x="2574925" y="5029200"/>
            <a:ext cx="1844675" cy="1279525"/>
            <a:chOff x="1622" y="3168"/>
            <a:chExt cx="1162" cy="806"/>
          </a:xfrm>
        </p:grpSpPr>
        <p:cxnSp>
          <p:nvCxnSpPr>
            <p:cNvPr id="364565" name="AutoShape 21"/>
            <p:cNvCxnSpPr>
              <a:cxnSpLocks noChangeShapeType="1"/>
              <a:stCxn id="364548" idx="2"/>
              <a:endCxn id="364548" idx="1"/>
            </p:cNvCxnSpPr>
            <p:nvPr/>
          </p:nvCxnSpPr>
          <p:spPr bwMode="auto">
            <a:xfrm rot="16200000" flipV="1">
              <a:off x="2083" y="3048"/>
              <a:ext cx="581" cy="821"/>
            </a:xfrm>
            <a:prstGeom prst="curvedConnector4">
              <a:avLst>
                <a:gd name="adj1" fmla="val -49398"/>
                <a:gd name="adj2" fmla="val 1274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1622" y="36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3962400" y="25908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64568" name="Group 24"/>
          <p:cNvGrpSpPr>
            <a:grpSpLocks/>
          </p:cNvGrpSpPr>
          <p:nvPr/>
        </p:nvGrpSpPr>
        <p:grpSpPr bwMode="auto">
          <a:xfrm>
            <a:off x="2903538" y="2651125"/>
            <a:ext cx="1050925" cy="1044575"/>
            <a:chOff x="1829" y="1670"/>
            <a:chExt cx="662" cy="658"/>
          </a:xfrm>
        </p:grpSpPr>
        <p:cxnSp>
          <p:nvCxnSpPr>
            <p:cNvPr id="364569" name="AutoShape 25"/>
            <p:cNvCxnSpPr>
              <a:cxnSpLocks noChangeShapeType="1"/>
              <a:stCxn id="364547" idx="3"/>
              <a:endCxn id="364567" idx="1"/>
            </p:cNvCxnSpPr>
            <p:nvPr/>
          </p:nvCxnSpPr>
          <p:spPr bwMode="auto">
            <a:xfrm flipV="1">
              <a:off x="1829" y="1800"/>
              <a:ext cx="662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54" y="167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  <p:bldP spid="364549" grpId="0" animBg="1"/>
      <p:bldP spid="364553" grpId="0" animBg="1"/>
      <p:bldP spid="364557" grpId="0" animBg="1"/>
      <p:bldP spid="36456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B72E-53A4-DA42-AAA2-1706F1BDD2EA}" type="slidenum">
              <a:rPr lang="en-US"/>
              <a:pPr/>
              <a:t>57</a:t>
            </a:fld>
            <a:endParaRPr lang="en-US"/>
          </a:p>
        </p:txBody>
      </p:sp>
      <p:graphicFrame>
        <p:nvGraphicFramePr>
          <p:cNvPr id="366904" name="Group 312"/>
          <p:cNvGraphicFramePr>
            <a:graphicFrameLocks noGrp="1"/>
          </p:cNvGraphicFramePr>
          <p:nvPr>
            <p:ph type="body" idx="4294967295"/>
          </p:nvPr>
        </p:nvGraphicFramePr>
        <p:xfrm>
          <a:off x="2438400" y="304800"/>
          <a:ext cx="5638800" cy="6313808"/>
        </p:xfrm>
        <a:graphic>
          <a:graphicData uri="http://schemas.openxmlformats.org/drawingml/2006/table">
            <a:tbl>
              <a:tblPr/>
              <a:tblGrid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6754" name="Group 162"/>
          <p:cNvGraphicFramePr>
            <a:graphicFrameLocks noGrp="1"/>
          </p:cNvGraphicFramePr>
          <p:nvPr/>
        </p:nvGraphicFramePr>
        <p:xfrm>
          <a:off x="228600" y="1905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=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0BD0-9B69-1746-9197-CB8C3A61E579}" type="slidenum">
              <a:rPr lang="en-US"/>
              <a:pPr/>
              <a:t>58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a) if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a]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a]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b) if </a:t>
            </a:r>
            <a:r>
              <a:rPr lang="en-US" sz="2800"/>
              <a:t>[S’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$]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c) if </a:t>
            </a:r>
            <a:r>
              <a:rPr lang="en-US" sz="2800"/>
              <a:t>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a, b]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a)=I</a:t>
            </a:r>
            <a:r>
              <a:rPr lang="en-US" sz="2800" baseline="-25000">
                <a:sym typeface="Symbol" charset="2"/>
              </a:rPr>
              <a:t>j </a:t>
            </a:r>
            <a:br>
              <a:rPr lang="en-US" sz="2800" baseline="-25000">
                <a:sym typeface="Symbol" charset="2"/>
              </a:rPr>
            </a:br>
            <a:r>
              <a:rPr lang="en-US" sz="2800" baseline="-25000">
                <a:sym typeface="Symbol" charset="2"/>
              </a:rPr>
              <a:t>	</a:t>
            </a:r>
            <a:r>
              <a:rPr lang="en-US" sz="2800">
                <a:sym typeface="Symbol" charset="2"/>
              </a:rPr>
              <a:t>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 A] := 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B441-D487-5C42-9A48-E49DF2CD40A3}" type="slidenum">
              <a:rPr lang="en-US"/>
              <a:pPr/>
              <a:t>59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 (cont’d)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LR(1) only reduces using 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for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      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,</a:t>
            </a:r>
            <a:r>
              <a:rPr lang="en-US" sz="2800">
                <a:sym typeface="Symbol" charset="2"/>
              </a:rPr>
              <a:t> a] if a follows</a:t>
            </a: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LR(1) states remember context by virtue of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Possibly many states!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LALR(1) combines some states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B0BE-1F1A-5347-9416-DC51DFAF2A52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Shift-Reduce Parsing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772400" cy="4464496"/>
          </a:xfrm>
        </p:spPr>
        <p:txBody>
          <a:bodyPr/>
          <a:lstStyle/>
          <a:p>
            <a:r>
              <a:rPr lang="en-US" sz="2800" dirty="0"/>
              <a:t>Shift</a:t>
            </a:r>
          </a:p>
          <a:p>
            <a:pPr lvl="1"/>
            <a:r>
              <a:rPr lang="en-US" sz="2400" dirty="0"/>
              <a:t>add terminal to parse stack, advance input</a:t>
            </a:r>
          </a:p>
          <a:p>
            <a:r>
              <a:rPr lang="en-US" sz="2800" dirty="0"/>
              <a:t>Reduce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</a:t>
            </a:r>
            <a:r>
              <a:rPr lang="en-US" sz="2400" dirty="0" smtClean="0"/>
              <a:t>is on the stack</a:t>
            </a:r>
            <a:r>
              <a:rPr lang="en-US" sz="2400" dirty="0"/>
              <a:t>, </a:t>
            </a:r>
            <a:r>
              <a:rPr lang="en-US" sz="2400" dirty="0" smtClean="0">
                <a:sym typeface="Symbol" charset="2"/>
              </a:rPr>
              <a:t>,</a:t>
            </a:r>
            <a:r>
              <a:rPr lang="en-US" sz="2400" dirty="0" smtClean="0"/>
              <a:t>w </a:t>
            </a:r>
            <a:r>
              <a:rPr lang="en-US" sz="2400" dirty="0" smtClean="0">
                <a:sym typeface="Symbol" charset="2"/>
              </a:rPr>
              <a:t> (N U T)* </a:t>
            </a:r>
            <a:r>
              <a:rPr lang="en-US" sz="2400" dirty="0" smtClean="0"/>
              <a:t>and </a:t>
            </a:r>
            <a:r>
              <a:rPr lang="en-US" sz="2400" dirty="0"/>
              <a:t>A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w, and there is a </a:t>
            </a:r>
            <a:r>
              <a:rPr lang="en-US" sz="2400" dirty="0">
                <a:sym typeface="Symbol" charset="2"/>
              </a:rPr>
              <a:t>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 T* </a:t>
            </a:r>
            <a:r>
              <a:rPr lang="en-US" sz="2400" dirty="0"/>
              <a:t>such that S </a:t>
            </a:r>
            <a:r>
              <a:rPr lang="en-US" sz="2400" dirty="0">
                <a:sym typeface="Symbol" charset="2"/>
              </a:rPr>
              <a:t>*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A 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w </a:t>
            </a:r>
            <a:r>
              <a:rPr lang="en-US" sz="2400" dirty="0"/>
              <a:t>then we can </a:t>
            </a:r>
            <a:r>
              <a:rPr lang="en-US" sz="2400" dirty="0" smtClean="0"/>
              <a:t>reduce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to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A on the </a:t>
            </a:r>
            <a:r>
              <a:rPr lang="en-US" sz="2400" dirty="0" smtClean="0"/>
              <a:t>stack (called </a:t>
            </a:r>
            <a:r>
              <a:rPr lang="en-US" sz="2400" i="1" dirty="0" smtClean="0"/>
              <a:t>pruning </a:t>
            </a:r>
            <a:r>
              <a:rPr lang="en-US" sz="2400" i="1" dirty="0"/>
              <a:t>the handle</a:t>
            </a:r>
            <a:r>
              <a:rPr lang="en-US" sz="2400" dirty="0"/>
              <a:t> </a:t>
            </a:r>
            <a:r>
              <a:rPr lang="en-US" sz="2400" dirty="0" smtClean="0"/>
              <a:t>w)</a:t>
            </a:r>
            <a:endParaRPr lang="en-US" sz="2400" dirty="0"/>
          </a:p>
          <a:p>
            <a:pPr lvl="1"/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is a </a:t>
            </a:r>
            <a:r>
              <a:rPr lang="en-US" sz="2400" i="1" dirty="0"/>
              <a:t>viable prefix</a:t>
            </a:r>
            <a:endParaRPr lang="en-US" sz="2400" dirty="0"/>
          </a:p>
          <a:p>
            <a:r>
              <a:rPr lang="en-US" sz="2800" dirty="0"/>
              <a:t>Error</a:t>
            </a:r>
          </a:p>
          <a:p>
            <a:r>
              <a:rPr lang="en-US" sz="2800" dirty="0"/>
              <a:t>Accept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3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AC6-82CD-3345-825A-07829F694232}" type="slidenum">
              <a:rPr lang="en-US"/>
              <a:pPr/>
              <a:t>60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Conditions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grammar is LR(1) if for each configuration </a:t>
            </a:r>
            <a:r>
              <a:rPr lang="en-US" sz="2800" dirty="0" smtClean="0"/>
              <a:t>set (</a:t>
            </a:r>
            <a:r>
              <a:rPr lang="en-US" sz="2800" dirty="0" err="1" smtClean="0"/>
              <a:t>itemset</a:t>
            </a:r>
            <a:r>
              <a:rPr lang="en-US" sz="2800" dirty="0" smtClean="0"/>
              <a:t>) </a:t>
            </a:r>
            <a:r>
              <a:rPr lang="en-US" sz="2800" smtClean="0"/>
              <a:t>the following </a:t>
            </a:r>
            <a:r>
              <a:rPr lang="en-US" sz="2800" dirty="0"/>
              <a:t>holds: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any item 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 err="1">
                <a:sym typeface="Symbol" charset="2"/>
              </a:rPr>
              <a:t>x</a:t>
            </a:r>
            <a:r>
              <a:rPr lang="en-US" sz="2400" dirty="0">
                <a:sym typeface="Symbol" charset="2"/>
              </a:rPr>
              <a:t>, a] with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T there is no      </a:t>
            </a: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For any two complete items </a:t>
            </a:r>
            <a:r>
              <a:rPr lang="en-US" sz="2400" dirty="0"/>
              <a:t>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b="1" dirty="0">
                <a:sym typeface="Symbol" charset="2"/>
              </a:rPr>
              <a:t>, </a:t>
            </a:r>
            <a:r>
              <a:rPr lang="en-US" sz="2400" dirty="0">
                <a:sym typeface="Symbol" charset="2"/>
              </a:rPr>
              <a:t>a] and </a:t>
            </a:r>
            <a:br>
              <a:rPr lang="en-US" sz="2400" dirty="0">
                <a:sym typeface="Symbol" charset="2"/>
              </a:rPr>
            </a:b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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]</a:t>
            </a:r>
            <a:r>
              <a:rPr lang="en-US" sz="2400" dirty="0" smtClean="0">
                <a:sym typeface="Symbol" charset="2"/>
              </a:rPr>
              <a:t> then a </a:t>
            </a:r>
            <a:r>
              <a:rPr lang="en-US" sz="2400" dirty="0">
                <a:sym typeface="Symbol" charset="2"/>
              </a:rPr>
              <a:t>!=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Languages expressible by 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=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61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435600" y="1828802"/>
            <a:ext cx="965200" cy="995364"/>
            <a:chOff x="3424" y="1152"/>
            <a:chExt cx="608" cy="627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424" y="1222"/>
              <a:ext cx="608" cy="55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435606" y="2819403"/>
            <a:ext cx="1041401" cy="457200"/>
            <a:chOff x="3424" y="1776"/>
            <a:chExt cx="656" cy="288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424" y="1779"/>
              <a:ext cx="656" cy="11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837492" y="3006724"/>
            <a:ext cx="849313" cy="1320799"/>
            <a:chOff x="4937" y="1894"/>
            <a:chExt cx="535" cy="832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937" y="1894"/>
              <a:ext cx="535" cy="657"/>
            </a:xfrm>
            <a:prstGeom prst="curvedConnector3">
              <a:avLst>
                <a:gd name="adj1" fmla="val -26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5" y="4525966"/>
            <a:ext cx="614363" cy="655638"/>
            <a:chOff x="3840" y="2851"/>
            <a:chExt cx="387" cy="413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5400000">
              <a:off x="4032" y="3044"/>
              <a:ext cx="387" cy="2"/>
            </a:xfrm>
            <a:prstGeom prst="curvedConnector4">
              <a:avLst>
                <a:gd name="adj1" fmla="val 28475"/>
                <a:gd name="adj2" fmla="val 64783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625726" y="3948602"/>
            <a:ext cx="1690688" cy="513864"/>
            <a:chOff x="1654" y="2510"/>
            <a:chExt cx="1065" cy="653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76" y="2088"/>
              <a:ext cx="222" cy="106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383618"/>
            <a:ext cx="1830516" cy="590727"/>
            <a:chOff x="854" y="3038"/>
            <a:chExt cx="1067" cy="197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72" y="2687"/>
              <a:ext cx="197" cy="9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7504" y="3717032"/>
            <a:ext cx="2520280" cy="667236"/>
            <a:chOff x="107504" y="3717032"/>
            <a:chExt cx="2520280" cy="667236"/>
          </a:xfrm>
        </p:grpSpPr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381000" y="3861048"/>
              <a:ext cx="224678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aAb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504" y="371703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6:</a:t>
              </a:r>
              <a:endParaRPr lang="en-US" sz="1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84168" y="1484784"/>
            <a:ext cx="1993032" cy="720254"/>
            <a:chOff x="6084168" y="1484784"/>
            <a:chExt cx="1993032" cy="720254"/>
          </a:xfrm>
        </p:grpSpPr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6400800" y="1676400"/>
              <a:ext cx="16764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>
                  <a:sym typeface="Symbol" charset="2"/>
                </a:rPr>
                <a:t>S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168" y="14847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1:</a:t>
              </a:r>
              <a:endParaRPr lang="en-US" sz="1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71800" y="4365104"/>
            <a:ext cx="2486000" cy="1086371"/>
            <a:chOff x="2771800" y="4365104"/>
            <a:chExt cx="2486000" cy="1086371"/>
          </a:xfrm>
        </p:grpSpPr>
        <p:sp>
          <p:nvSpPr>
            <p:cNvPr id="357381" name="Text Box 5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2209800" cy="955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Ab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,b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71800" y="436510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7:</a:t>
              </a:r>
              <a:endParaRPr lang="en-US" sz="1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15816" y="1628800"/>
            <a:ext cx="2520280" cy="2318777"/>
            <a:chOff x="2915816" y="1628800"/>
            <a:chExt cx="2520280" cy="2318777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3200400" y="1700808"/>
              <a:ext cx="2235696" cy="2246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smtClean="0">
                  <a:sym typeface="Symbol" charset="2"/>
                </a:rPr>
                <a:t>S,$</a:t>
              </a:r>
              <a:endParaRPr lang="en-US" sz="2800" dirty="0"/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 smtClean="0">
                  <a:sym typeface="Symbol" charset="2"/>
                </a:rPr>
                <a:t>AaAb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 smtClean="0">
                  <a:sym typeface="Symbol" charset="2"/>
                </a:rPr>
                <a:t>BbBa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/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,a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,b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15816" y="1628800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0:</a:t>
              </a:r>
              <a:endParaRPr lang="en-US" sz="1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7504" y="5301208"/>
            <a:ext cx="2483296" cy="713830"/>
            <a:chOff x="107504" y="5301208"/>
            <a:chExt cx="2483296" cy="713830"/>
          </a:xfrm>
        </p:grpSpPr>
        <p:sp>
          <p:nvSpPr>
            <p:cNvPr id="357386" name="Text Box 10"/>
            <p:cNvSpPr txBox="1">
              <a:spLocks noChangeArrowheads="1"/>
            </p:cNvSpPr>
            <p:nvPr/>
          </p:nvSpPr>
          <p:spPr bwMode="auto">
            <a:xfrm>
              <a:off x="381000" y="5486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530120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8:</a:t>
              </a:r>
              <a:endParaRPr lang="en-US" sz="1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9792" y="5877272"/>
            <a:ext cx="2481808" cy="747366"/>
            <a:chOff x="2699792" y="5877272"/>
            <a:chExt cx="2481808" cy="747366"/>
          </a:xfrm>
        </p:grpSpPr>
        <p:sp>
          <p:nvSpPr>
            <p:cNvPr id="357387" name="Text Box 11"/>
            <p:cNvSpPr txBox="1">
              <a:spLocks noChangeArrowheads="1"/>
            </p:cNvSpPr>
            <p:nvPr/>
          </p:nvSpPr>
          <p:spPr bwMode="auto">
            <a:xfrm>
              <a:off x="2971800" y="60960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AaAb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99792" y="587727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9:</a:t>
              </a:r>
              <a:endParaRPr lang="en-US" sz="1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5661248"/>
            <a:ext cx="2492896" cy="734790"/>
            <a:chOff x="5508104" y="5661248"/>
            <a:chExt cx="2492896" cy="734790"/>
          </a:xfrm>
        </p:grpSpPr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BbBa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08104" y="566124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5: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05600" y="4581128"/>
            <a:ext cx="2209800" cy="824310"/>
            <a:chOff x="6705600" y="4581128"/>
            <a:chExt cx="2209800" cy="824310"/>
          </a:xfrm>
        </p:grpSpPr>
        <p:sp>
          <p:nvSpPr>
            <p:cNvPr id="357388" name="Text Box 12"/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32240" y="458112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4:</a:t>
              </a:r>
              <a:endParaRPr lang="en-US" sz="1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08104" y="3284984"/>
            <a:ext cx="2330152" cy="1242139"/>
            <a:chOff x="5508104" y="3284984"/>
            <a:chExt cx="2330152" cy="1242139"/>
          </a:xfrm>
        </p:grpSpPr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5580112" y="3573016"/>
              <a:ext cx="225814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Ba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,a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08104" y="32849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3:</a:t>
              </a:r>
              <a:endParaRPr lang="en-US" sz="1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8184" y="2492896"/>
            <a:ext cx="2458616" cy="778942"/>
            <a:chOff x="6228184" y="2492896"/>
            <a:chExt cx="2458616" cy="778942"/>
          </a:xfrm>
        </p:grpSpPr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bBa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28184" y="2492896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2: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27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D56D-2022-BD44-B84D-096E52000F18}" type="slidenum">
              <a:rPr lang="en-US"/>
              <a:pPr/>
              <a:t>62</a:t>
            </a:fld>
            <a:endParaRPr lang="en-US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LR(1) Recap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LR(1) uses left context, current handle and lookahead to decide when to reduce or shift</a:t>
            </a:r>
          </a:p>
          <a:p>
            <a:r>
              <a:rPr lang="en-US"/>
              <a:t>Most powerful parser so far</a:t>
            </a:r>
          </a:p>
          <a:p>
            <a:r>
              <a:rPr lang="en-US"/>
              <a:t>LALR(1) is practical simplification with fewer states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99B1-C013-2B46-BD6A-FF13823D32CA}" type="slidenum">
              <a:rPr lang="en-US"/>
              <a:pPr/>
              <a:t>63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States in LALR(1)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743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S’ </a:t>
            </a:r>
            <a:r>
              <a:rPr lang="en-US">
                <a:sym typeface="Symbol" charset="2"/>
              </a:rPr>
              <a:t> 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XX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aX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b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Same </a:t>
            </a:r>
            <a:r>
              <a:rPr lang="en-US" b="1">
                <a:sym typeface="Symbol" charset="2"/>
              </a:rPr>
              <a:t>Core Set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Different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lookaheads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0198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$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32004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114800" y="44958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a/b/$</a:t>
            </a:r>
          </a:p>
        </p:txBody>
      </p:sp>
      <p:cxnSp>
        <p:nvCxnSpPr>
          <p:cNvPr id="334855" name="AutoShape 7"/>
          <p:cNvCxnSpPr>
            <a:cxnSpLocks noChangeShapeType="1"/>
            <a:stCxn id="334853" idx="2"/>
            <a:endCxn id="334854" idx="0"/>
          </p:cNvCxnSpPr>
          <p:nvPr/>
        </p:nvCxnSpPr>
        <p:spPr bwMode="auto">
          <a:xfrm>
            <a:off x="4572000" y="34369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4856" name="AutoShape 8"/>
          <p:cNvCxnSpPr>
            <a:cxnSpLocks noChangeShapeType="1"/>
            <a:stCxn id="334852" idx="2"/>
            <a:endCxn id="334854" idx="0"/>
          </p:cNvCxnSpPr>
          <p:nvPr/>
        </p:nvCxnSpPr>
        <p:spPr bwMode="auto">
          <a:xfrm flipH="1">
            <a:off x="5905500" y="34369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2F0B-905A-EF48-9129-41B6B6CDD9CD}" type="slidenum">
              <a:rPr lang="en-US"/>
              <a:pPr/>
              <a:t>64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R/R conflicts when merging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 </a:t>
            </a:r>
            <a:r>
              <a:rPr lang="en-US">
                <a:sym typeface="Symbol" charset="2"/>
              </a:rPr>
              <a:t> 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B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f X g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…</a:t>
            </a:r>
            <a:br>
              <a:rPr lang="en-US">
                <a:sym typeface="Symbol" charset="2"/>
              </a:rPr>
            </a:br>
            <a:endParaRPr lang="en-US">
              <a:sym typeface="Symbol" charset="2"/>
            </a:endParaRPr>
          </a:p>
          <a:p>
            <a:r>
              <a:rPr lang="en-US">
                <a:sym typeface="Symbol" charset="2"/>
              </a:rPr>
              <a:t>If R/R conflicts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are introduced,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grammar is not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LALR(1)!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61722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g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3528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e</a:t>
            </a:r>
            <a: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  <a:t> </a:t>
            </a:r>
            <a:b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4267200" y="46482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c/g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c/e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cxnSp>
        <p:nvCxnSpPr>
          <p:cNvPr id="336903" name="AutoShape 7"/>
          <p:cNvCxnSpPr>
            <a:cxnSpLocks noChangeShapeType="1"/>
            <a:stCxn id="336901" idx="2"/>
            <a:endCxn id="336902" idx="0"/>
          </p:cNvCxnSpPr>
          <p:nvPr/>
        </p:nvCxnSpPr>
        <p:spPr bwMode="auto">
          <a:xfrm>
            <a:off x="4724400" y="35893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04" name="AutoShape 8"/>
          <p:cNvCxnSpPr>
            <a:cxnSpLocks noChangeShapeType="1"/>
            <a:stCxn id="336900" idx="2"/>
            <a:endCxn id="336902" idx="0"/>
          </p:cNvCxnSpPr>
          <p:nvPr/>
        </p:nvCxnSpPr>
        <p:spPr bwMode="auto">
          <a:xfrm flipH="1">
            <a:off x="6057900" y="35893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1154-AA5B-4641-A146-806009088AD9}" type="slidenum">
              <a:rPr lang="en-US"/>
              <a:pPr/>
              <a:t>65</a:t>
            </a:fld>
            <a:endParaRPr lang="en-US"/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LALR(1)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LALR(1) Condition:</a:t>
            </a:r>
          </a:p>
          <a:p>
            <a:pPr lvl="1"/>
            <a:r>
              <a:rPr lang="en-US" sz="2400"/>
              <a:t>Merging in this way does not introduce reduce/reduce conflicts</a:t>
            </a:r>
          </a:p>
          <a:p>
            <a:pPr lvl="1"/>
            <a:r>
              <a:rPr lang="en-US" sz="2400"/>
              <a:t>Shift/reduce can’t be introduced</a:t>
            </a:r>
          </a:p>
          <a:p>
            <a:r>
              <a:rPr lang="en-US" sz="2800"/>
              <a:t>Merging brute force or step-by-step</a:t>
            </a:r>
          </a:p>
          <a:p>
            <a:r>
              <a:rPr lang="en-US" sz="2800"/>
              <a:t>More compact than canonical LR, like SLR(1)</a:t>
            </a:r>
          </a:p>
          <a:p>
            <a:r>
              <a:rPr lang="en-US" sz="2800"/>
              <a:t>More powerful than SLR(1) </a:t>
            </a:r>
          </a:p>
          <a:p>
            <a:pPr lvl="1"/>
            <a:r>
              <a:rPr lang="en-US" sz="2400"/>
              <a:t>Not always merge to full Follow 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7FF-6707-D042-8E7B-76E07CC03E95}" type="slidenum">
              <a:rPr lang="en-US"/>
              <a:pPr/>
              <a:t>66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S/R &amp; ambiguous grammars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Lx(k) Grammar vs. Language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Grammar is Lx(k) if it can be parsed by Lx(k) method – according to criteria that is specific to the method.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A Lx(k) grammar may or may not exist for a language.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Even if a given grammar is not LR(k), shift/reduce parser can </a:t>
            </a:r>
            <a:r>
              <a:rPr lang="en-US" sz="2800" i="1">
                <a:sym typeface="Symbol" charset="2"/>
              </a:rPr>
              <a:t>sometimes</a:t>
            </a:r>
            <a:r>
              <a:rPr lang="en-US" sz="2800">
                <a:sym typeface="Symbol" charset="2"/>
              </a:rPr>
              <a:t> handle them by accounting for ambiguities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Example: ‘dangling’ else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Symbol" charset="2"/>
              </a:rPr>
              <a:t>Preferring shift to reduce means matching inner ‘if’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360-CC93-2E4E-B8A6-1D9A85ED5308}" type="slidenum">
              <a:rPr lang="en-US"/>
              <a:pPr/>
              <a:t>67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‘else’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1. 	S </a:t>
            </a:r>
            <a:r>
              <a:rPr lang="en-US" sz="2800">
                <a:sym typeface="Symbol" charset="2"/>
              </a:rPr>
              <a:t> if E then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2. 	S </a:t>
            </a:r>
            <a:r>
              <a:rPr lang="en-US" sz="2800">
                <a:sym typeface="Symbol" charset="2"/>
              </a:rPr>
              <a:t> if E then S else S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Viable prefix “if E then if E then S”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Then read else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Shift “else” (means go for 2)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Reduce (reduce using production #1)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NB: dangling else as written above is ambiguous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NB: Ambiguity can be resolved, but there’s still no LR(k) grammar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2E6-2256-FE41-9E43-9BA44C9B9B39}" type="slidenum">
              <a:rPr lang="en-US"/>
              <a:pPr/>
              <a:t>68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</a:t>
            </a:r>
          </a:p>
        </p:txBody>
      </p:sp>
      <p:graphicFrame>
        <p:nvGraphicFramePr>
          <p:cNvPr id="201732" name="Group 4"/>
          <p:cNvGraphicFramePr>
            <a:graphicFrameLocks noGrp="1"/>
          </p:cNvGraphicFramePr>
          <p:nvPr/>
        </p:nvGraphicFramePr>
        <p:xfrm>
          <a:off x="2819400" y="1981200"/>
          <a:ext cx="4343400" cy="53340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E - E | E * E |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990600" y="59436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id - id * id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990600" y="51816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latin typeface="Comic Sans MS" charset="0"/>
              </a:rPr>
              <a:t> </a:t>
            </a:r>
            <a:r>
              <a:rPr lang="en-US" sz="3200">
                <a:solidFill>
                  <a:srgbClr val="000099"/>
                </a:solidFill>
              </a:rPr>
              <a:t>E - E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</a:rPr>
              <a:t>*</a:t>
            </a:r>
          </a:p>
        </p:txBody>
      </p:sp>
      <p:grpSp>
        <p:nvGrpSpPr>
          <p:cNvPr id="201740" name="Group 12"/>
          <p:cNvGrpSpPr>
            <a:grpSpLocks/>
          </p:cNvGrpSpPr>
          <p:nvPr/>
        </p:nvGrpSpPr>
        <p:grpSpPr bwMode="auto">
          <a:xfrm>
            <a:off x="1371600" y="3276600"/>
            <a:ext cx="1828800" cy="2514600"/>
            <a:chOff x="1104" y="1776"/>
            <a:chExt cx="1152" cy="1584"/>
          </a:xfrm>
        </p:grpSpPr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2" name="Rectangle 14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3" name="Rectangle 15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44" name="AutoShape 16"/>
            <p:cNvCxnSpPr>
              <a:cxnSpLocks noChangeShapeType="1"/>
              <a:stCxn id="201743" idx="2"/>
              <a:endCxn id="201741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5" name="AutoShape 17"/>
            <p:cNvCxnSpPr>
              <a:cxnSpLocks noChangeShapeType="1"/>
              <a:stCxn id="201741" idx="2"/>
              <a:endCxn id="201739" idx="0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6" name="AutoShape 18"/>
            <p:cNvCxnSpPr>
              <a:cxnSpLocks noChangeShapeType="1"/>
              <a:stCxn id="201741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7" name="AutoShape 19"/>
            <p:cNvCxnSpPr>
              <a:cxnSpLocks noChangeShapeType="1"/>
              <a:stCxn id="201743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3810000" y="3276600"/>
            <a:ext cx="1828800" cy="2514600"/>
            <a:chOff x="2640" y="1776"/>
            <a:chExt cx="1152" cy="1584"/>
          </a:xfrm>
        </p:grpSpPr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3072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0" name="Rectangle 22"/>
            <p:cNvSpPr>
              <a:spLocks noChangeArrowheads="1"/>
            </p:cNvSpPr>
            <p:nvPr/>
          </p:nvSpPr>
          <p:spPr bwMode="auto">
            <a:xfrm>
              <a:off x="3360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1" name="Rectangle 23"/>
            <p:cNvSpPr>
              <a:spLocks noChangeArrowheads="1"/>
            </p:cNvSpPr>
            <p:nvPr/>
          </p:nvSpPr>
          <p:spPr bwMode="auto">
            <a:xfrm>
              <a:off x="2928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52" name="AutoShape 24"/>
            <p:cNvCxnSpPr>
              <a:cxnSpLocks noChangeShapeType="1"/>
              <a:stCxn id="201751" idx="2"/>
              <a:endCxn id="201749" idx="0"/>
            </p:cNvCxnSpPr>
            <p:nvPr/>
          </p:nvCxnSpPr>
          <p:spPr bwMode="auto">
            <a:xfrm>
              <a:off x="3144" y="2160"/>
              <a:ext cx="144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3" name="AutoShape 25"/>
            <p:cNvCxnSpPr>
              <a:cxnSpLocks noChangeShapeType="1"/>
              <a:stCxn id="201749" idx="2"/>
            </p:cNvCxnSpPr>
            <p:nvPr/>
          </p:nvCxnSpPr>
          <p:spPr bwMode="auto">
            <a:xfrm>
              <a:off x="3288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4" name="AutoShape 26"/>
            <p:cNvCxnSpPr>
              <a:cxnSpLocks noChangeShapeType="1"/>
              <a:stCxn id="201749" idx="2"/>
            </p:cNvCxnSpPr>
            <p:nvPr/>
          </p:nvCxnSpPr>
          <p:spPr bwMode="auto">
            <a:xfrm flipH="1">
              <a:off x="3096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5" name="AutoShape 27"/>
            <p:cNvCxnSpPr>
              <a:cxnSpLocks noChangeShapeType="1"/>
              <a:stCxn id="201751" idx="2"/>
            </p:cNvCxnSpPr>
            <p:nvPr/>
          </p:nvCxnSpPr>
          <p:spPr bwMode="auto">
            <a:xfrm flipH="1">
              <a:off x="2640" y="2160"/>
              <a:ext cx="504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56" name="Group 28"/>
          <p:cNvGrpSpPr>
            <a:grpSpLocks/>
          </p:cNvGrpSpPr>
          <p:nvPr/>
        </p:nvGrpSpPr>
        <p:grpSpPr bwMode="auto">
          <a:xfrm>
            <a:off x="6248400" y="3276600"/>
            <a:ext cx="1828800" cy="2514600"/>
            <a:chOff x="1104" y="1776"/>
            <a:chExt cx="1152" cy="1584"/>
          </a:xfrm>
        </p:grpSpPr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8" name="Rectangle 30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9" name="Rectangle 31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60" name="AutoShape 32"/>
            <p:cNvCxnSpPr>
              <a:cxnSpLocks noChangeShapeType="1"/>
              <a:stCxn id="201759" idx="2"/>
              <a:endCxn id="201757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1" name="AutoShape 33"/>
            <p:cNvCxnSpPr>
              <a:cxnSpLocks noChangeShapeType="1"/>
              <a:stCxn id="201757" idx="2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2" name="AutoShape 34"/>
            <p:cNvCxnSpPr>
              <a:cxnSpLocks noChangeShapeType="1"/>
              <a:stCxn id="201757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3" name="AutoShape 35"/>
            <p:cNvCxnSpPr>
              <a:cxnSpLocks noChangeShapeType="1"/>
              <a:stCxn id="201759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1764" name="Rectangle 36"/>
          <p:cNvSpPr>
            <a:spLocks noChangeArrowheads="1"/>
          </p:cNvSpPr>
          <p:nvPr/>
        </p:nvSpPr>
        <p:spPr bwMode="auto">
          <a:xfrm>
            <a:off x="1295400" y="26670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Reduce</a:t>
            </a:r>
            <a:endParaRPr lang="en-US" sz="320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201765" name="Group 37"/>
          <p:cNvGrpSpPr>
            <a:grpSpLocks/>
          </p:cNvGrpSpPr>
          <p:nvPr/>
        </p:nvGrpSpPr>
        <p:grpSpPr bwMode="auto">
          <a:xfrm>
            <a:off x="3429000" y="2667000"/>
            <a:ext cx="2209800" cy="3886200"/>
            <a:chOff x="2400" y="1392"/>
            <a:chExt cx="1392" cy="2448"/>
          </a:xfrm>
        </p:grpSpPr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2400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id - id * id</a:t>
              </a:r>
              <a:endParaRPr lang="en-US" sz="3200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2400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 E - E</a:t>
              </a:r>
              <a:r>
                <a:rPr lang="en-US" sz="2000" b="1">
                  <a:solidFill>
                    <a:srgbClr val="000099"/>
                  </a:solidFill>
                  <a:sym typeface="Symbol" charset="2"/>
                </a:rPr>
                <a:t> </a:t>
              </a:r>
              <a:r>
                <a:rPr lang="en-US" sz="3200">
                  <a:solidFill>
                    <a:srgbClr val="000099"/>
                  </a:solidFill>
                </a:rPr>
                <a:t>*</a:t>
              </a:r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2688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</a:rPr>
                <a:t>Shift</a:t>
              </a:r>
              <a:endParaRPr lang="en-US" sz="3200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  <p:grpSp>
        <p:nvGrpSpPr>
          <p:cNvPr id="201769" name="Group 41"/>
          <p:cNvGrpSpPr>
            <a:grpSpLocks/>
          </p:cNvGrpSpPr>
          <p:nvPr/>
        </p:nvGrpSpPr>
        <p:grpSpPr bwMode="auto">
          <a:xfrm>
            <a:off x="5867400" y="2667000"/>
            <a:ext cx="2209800" cy="3886200"/>
            <a:chOff x="3936" y="1392"/>
            <a:chExt cx="1392" cy="2448"/>
          </a:xfrm>
        </p:grpSpPr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3936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id - id - id</a:t>
              </a:r>
              <a:endParaRPr lang="en-US" sz="3200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3984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 E - E</a:t>
              </a:r>
              <a:r>
                <a:rPr lang="en-US" sz="2000" b="1">
                  <a:solidFill>
                    <a:srgbClr val="000099"/>
                  </a:solidFill>
                  <a:sym typeface="Symbol" charset="2"/>
                </a:rPr>
                <a:t></a:t>
              </a:r>
              <a:r>
                <a:rPr lang="en-US" sz="3200">
                  <a:solidFill>
                    <a:srgbClr val="000099"/>
                  </a:solidFill>
                </a:rPr>
                <a:t> -</a:t>
              </a:r>
            </a:p>
          </p:txBody>
        </p:sp>
        <p:sp>
          <p:nvSpPr>
            <p:cNvPr id="201772" name="Rectangle 44"/>
            <p:cNvSpPr>
              <a:spLocks noChangeArrowheads="1"/>
            </p:cNvSpPr>
            <p:nvPr/>
          </p:nvSpPr>
          <p:spPr bwMode="auto">
            <a:xfrm>
              <a:off x="4176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</a:rPr>
                <a:t>Reduce</a:t>
              </a:r>
              <a:endParaRPr lang="en-US" sz="3200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A4F3-044C-9E4C-A673-FDE7AF903E6D}" type="slidenum">
              <a:rPr lang="en-US"/>
              <a:pPr/>
              <a:t>69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 be a rule in the grammar</a:t>
            </a:r>
          </a:p>
          <a:p>
            <a:r>
              <a:rPr lang="en-US">
                <a:sym typeface="Symbol" charset="2"/>
              </a:rPr>
              <a:t>And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is a terminal</a:t>
            </a:r>
          </a:p>
          <a:p>
            <a:r>
              <a:rPr lang="en-US">
                <a:sym typeface="Symbol" charset="2"/>
              </a:rPr>
              <a:t>In some state </a:t>
            </a:r>
            <a:r>
              <a:rPr lang="en-US" i="1">
                <a:sym typeface="Symbol" charset="2"/>
              </a:rPr>
              <a:t>q</a:t>
            </a:r>
            <a:r>
              <a:rPr lang="en-US">
                <a:sym typeface="Symbol" charset="2"/>
              </a:rPr>
              <a:t> of the LR(1) parser there is a shift-reduce conflict: </a:t>
            </a:r>
          </a:p>
          <a:p>
            <a:pPr lvl="1"/>
            <a:r>
              <a:rPr lang="en-US">
                <a:sym typeface="Symbol" charset="2"/>
              </a:rPr>
              <a:t>either reduce with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/>
              <a:t> or shift on </a:t>
            </a:r>
            <a:r>
              <a:rPr lang="en-US" i="1"/>
              <a:t>b</a:t>
            </a:r>
            <a:endParaRPr lang="en-US"/>
          </a:p>
          <a:p>
            <a:r>
              <a:rPr lang="en-US"/>
              <a:t>Write down a rule, either: </a:t>
            </a:r>
          </a:p>
          <a:p>
            <a:pPr lvl="1"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or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</a:t>
            </a: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646-B8B3-A44A-B4F9-65575053708B}" type="slidenum">
              <a:rPr lang="en-US"/>
              <a:pPr/>
              <a:t>7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When to shift/reduce?</a:t>
            </a:r>
          </a:p>
          <a:p>
            <a:pPr lvl="1"/>
            <a:r>
              <a:rPr lang="en-US" sz="3200"/>
              <a:t>What are valid handles?</a:t>
            </a:r>
          </a:p>
          <a:p>
            <a:pPr lvl="1"/>
            <a:r>
              <a:rPr lang="en-US" sz="3200"/>
              <a:t>Ambiguity: Shift/reduce conflict</a:t>
            </a:r>
          </a:p>
          <a:p>
            <a:r>
              <a:rPr lang="en-US" sz="3600"/>
              <a:t>If reducing, using which production?</a:t>
            </a:r>
          </a:p>
          <a:p>
            <a:pPr lvl="1"/>
            <a:r>
              <a:rPr lang="en-US" sz="3200"/>
              <a:t>Ambiguity: Reduce/reduce conflict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2085-1D87-154A-95B9-7091A451169B}" type="slidenum">
              <a:rPr lang="en-US"/>
              <a:pPr/>
              <a:t>70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less precedence and so we shift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higher precedence and so we reduce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>
                <a:sym typeface="Symbol" charset="2"/>
              </a:rPr>
              <a:t>If there are multiple terminals with shift-reduce conflicts, then we list them all: 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b, &lt; c, &gt; 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6FED-7674-0C4A-94EF-BB8E4335D7DF}" type="slidenum">
              <a:rPr lang="en-US"/>
              <a:pPr/>
              <a:t>71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/>
              <a:t>Consider the grammar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 E + E | E * E | ( E ) | a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left-association so that E+E+E is interpreted as (E+E)+E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multiplication has higher precedence than addition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Then we can write precedence rules/relns: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+ E, &gt; +, &lt; *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* E, &gt; +, &gt; *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6DA-3682-0C4C-BFB5-39969ED50422}" type="slidenum">
              <a:rPr lang="en-US"/>
              <a:pPr/>
              <a:t>72</a:t>
            </a:fld>
            <a:endParaRPr lang="en-US"/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1752600" y="2057400"/>
            <a:ext cx="2057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1676400" y="4267200"/>
            <a:ext cx="2057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812925" y="2130425"/>
            <a:ext cx="2149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* 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+ E</a:t>
            </a:r>
          </a:p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* E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609600" y="274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974725" y="21177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 flipV="1">
            <a:off x="3810000" y="19812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>
            <a:off x="3810000" y="3048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4098925" y="1812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114800" y="28194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1736725" y="4340225"/>
            <a:ext cx="2073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+ 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+ E</a:t>
            </a:r>
          </a:p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* E</a:t>
            </a:r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5334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898525" y="43275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 flipV="1">
            <a:off x="3733800" y="4191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3733800" y="5257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4022725" y="4022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4038600" y="50292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6934200" y="32766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1431925" y="15843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10:</a:t>
            </a:r>
          </a:p>
        </p:txBody>
      </p:sp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1524000" y="3810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6080125" y="3946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5943600" y="5029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80010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867400" y="3810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0" name="Line 28"/>
          <p:cNvSpPr>
            <a:spLocks noChangeShapeType="1"/>
          </p:cNvSpPr>
          <p:nvPr/>
        </p:nvSpPr>
        <p:spPr bwMode="auto">
          <a:xfrm>
            <a:off x="6629400" y="3048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>
            <a:off x="7772400" y="3048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2" name="Line 30"/>
          <p:cNvSpPr>
            <a:spLocks noChangeShapeType="1"/>
          </p:cNvSpPr>
          <p:nvPr/>
        </p:nvSpPr>
        <p:spPr bwMode="auto">
          <a:xfrm>
            <a:off x="5715000" y="4648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5715000" y="5715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7848600" y="39624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341026" name="Text Box 34"/>
          <p:cNvSpPr txBox="1">
            <a:spLocks noChangeArrowheads="1"/>
          </p:cNvSpPr>
          <p:nvPr/>
        </p:nvSpPr>
        <p:spPr bwMode="auto">
          <a:xfrm>
            <a:off x="6858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79248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6858000" y="3962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341029" name="Text Box 37"/>
          <p:cNvSpPr txBox="1">
            <a:spLocks noChangeArrowheads="1"/>
          </p:cNvSpPr>
          <p:nvPr/>
        </p:nvSpPr>
        <p:spPr bwMode="auto">
          <a:xfrm>
            <a:off x="5715000" y="1905000"/>
            <a:ext cx="30559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  E + E, &gt; +, &lt; *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  E * E, &gt; +, &gt; *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25" grpId="0"/>
      <p:bldP spid="341026" grpId="0"/>
      <p:bldP spid="341027" grpId="0"/>
      <p:bldP spid="341028" grpId="0"/>
      <p:bldP spid="3410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5B4-FD9E-A14A-A43F-08C5F3B7DD8E}" type="slidenum">
              <a:rPr lang="en-US"/>
              <a:pPr/>
              <a:t>73</a:t>
            </a:fld>
            <a:endParaRPr lang="en-US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S/R &amp; R/R Conflicts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Have a conflict?</a:t>
            </a:r>
          </a:p>
          <a:p>
            <a:pPr lvl="1">
              <a:lnSpc>
                <a:spcPct val="90000"/>
              </a:lnSpc>
            </a:pPr>
            <a:r>
              <a:rPr lang="en-US"/>
              <a:t>No? – Done, grammar is compliant.</a:t>
            </a:r>
          </a:p>
          <a:p>
            <a:pPr>
              <a:lnSpc>
                <a:spcPct val="90000"/>
              </a:lnSpc>
            </a:pPr>
            <a:r>
              <a:rPr lang="en-US"/>
              <a:t>Already using most powerful parser available?</a:t>
            </a:r>
          </a:p>
          <a:p>
            <a:pPr lvl="1">
              <a:lnSpc>
                <a:spcPct val="90000"/>
              </a:lnSpc>
            </a:pPr>
            <a:r>
              <a:rPr lang="en-US"/>
              <a:t>No? – Upgrade and goto 1</a:t>
            </a:r>
          </a:p>
          <a:p>
            <a:pPr>
              <a:lnSpc>
                <a:spcPct val="90000"/>
              </a:lnSpc>
            </a:pPr>
            <a:r>
              <a:rPr lang="en-US"/>
              <a:t>Can the grammar be rearranged so that the conflict disappears?</a:t>
            </a:r>
          </a:p>
          <a:p>
            <a:pPr lvl="1">
              <a:lnSpc>
                <a:spcPct val="90000"/>
              </a:lnSpc>
            </a:pPr>
            <a:r>
              <a:rPr lang="en-US"/>
              <a:t>While preserving the language!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79E-81E8-E34A-B0B5-024F0F08E679}" type="slidenum">
              <a:rPr lang="en-US"/>
              <a:pPr/>
              <a:t>74</a:t>
            </a:fld>
            <a:endParaRPr lang="en-US"/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Conflicts revisited (cont’d)</a:t>
            </a:r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 the grammar be rearranged so that the conflict disappears?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Yes</a:t>
            </a:r>
            <a:r>
              <a:rPr lang="en-US" sz="2400" dirty="0"/>
              <a:t>:  Is it worth it?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Yes, resolve conflict.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No: live with default or specified conflict resolution (precedence, associativity)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build="p" bldLvl="3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6EF5-9E27-8D48-9CE5-A75F4AB57B26}" type="slidenum">
              <a:rPr lang="en-US"/>
              <a:pPr/>
              <a:t>75</a:t>
            </a:fld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(parser) compilers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Rather than build a parser for a particular grammar (e.g. recursive descent), write down a grammar as a text file</a:t>
            </a:r>
          </a:p>
          <a:p>
            <a:pPr>
              <a:lnSpc>
                <a:spcPct val="90000"/>
              </a:lnSpc>
            </a:pPr>
            <a:r>
              <a:rPr lang="en-US"/>
              <a:t>Run through a compiler compiler which produces a parser for that grammar</a:t>
            </a:r>
          </a:p>
          <a:p>
            <a:pPr>
              <a:lnSpc>
                <a:spcPct val="90000"/>
              </a:lnSpc>
            </a:pPr>
            <a:r>
              <a:rPr lang="en-US"/>
              <a:t>The parser is a program that can be compiled and accepts input strings and produces user-defined output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252A-C43C-3A4E-B252-56E04C74C125}" type="slidenum">
              <a:rPr lang="en-US"/>
              <a:pPr/>
              <a:t>76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(parser) compilers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For LR parsing, all it needs to do is produce action/goto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Yacc (yet another compiler compiler) was distributed with Unix, the most popular tool. Uses LALR(1).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Many variants of yacc exist for many languages</a:t>
            </a:r>
          </a:p>
          <a:p>
            <a:pPr>
              <a:lnSpc>
                <a:spcPct val="90000"/>
              </a:lnSpc>
            </a:pPr>
            <a:r>
              <a:rPr lang="en-US" sz="2800"/>
              <a:t>As we will see later, translation of the parse tree into machine code (or anything else) can also be written down with the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Handling errors and interaction with the lexical analyzer have to be precisely defined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54E9-0610-7043-B023-2390B0BF7BBC}" type="slidenum">
              <a:rPr lang="en-US"/>
              <a:pPr/>
              <a:t>77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Summary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Top-down vs. bottom-up</a:t>
            </a:r>
          </a:p>
          <a:p>
            <a:r>
              <a:rPr lang="en-US" sz="2800"/>
              <a:t>Lookahead: FIRST and FOLLOW sets</a:t>
            </a:r>
          </a:p>
          <a:p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/>
            <a:r>
              <a:rPr lang="en-US" sz="2400"/>
              <a:t>recursive-descent and table-driven predictive parsing</a:t>
            </a:r>
          </a:p>
          <a:p>
            <a:r>
              <a:rPr lang="en-US" sz="2800"/>
              <a:t>LR(k) – Parsing 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/>
            <a:r>
              <a:rPr lang="en-US" sz="2400"/>
              <a:t>LR(0), SLR(1), LR(1), LALR(1)</a:t>
            </a:r>
          </a:p>
          <a:p>
            <a:r>
              <a:rPr lang="en-US" sz="2800"/>
              <a:t>Resolving shift/reduce conflicts</a:t>
            </a:r>
          </a:p>
          <a:p>
            <a:pPr lvl="1"/>
            <a:r>
              <a:rPr lang="en-US" sz="2400"/>
              <a:t>using precedence, associativity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588D-994E-314D-84C2-950C9FEC3820}" type="slidenum">
              <a:rPr lang="en-US"/>
              <a:pPr/>
              <a:t>8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Table-based parser</a:t>
            </a:r>
          </a:p>
          <a:p>
            <a:pPr lvl="1"/>
            <a:r>
              <a:rPr lang="en-US"/>
              <a:t>Creates rightmost derivation (in reverse)</a:t>
            </a:r>
          </a:p>
          <a:p>
            <a:pPr lvl="1"/>
            <a:r>
              <a:rPr lang="en-US"/>
              <a:t>For “less massaged” grammars than LL(1)</a:t>
            </a:r>
          </a:p>
          <a:p>
            <a:r>
              <a:rPr lang="en-US"/>
              <a:t>Data structures:</a:t>
            </a:r>
          </a:p>
          <a:p>
            <a:pPr lvl="1"/>
            <a:r>
              <a:rPr lang="en-US"/>
              <a:t>Stack of states/symbols {s}</a:t>
            </a:r>
          </a:p>
          <a:p>
            <a:pPr lvl="1"/>
            <a:r>
              <a:rPr lang="en-US"/>
              <a:t>Action table: </a:t>
            </a:r>
            <a:r>
              <a:rPr lang="en-US" b="1"/>
              <a:t>action</a:t>
            </a:r>
            <a:r>
              <a:rPr lang="en-US"/>
              <a:t>[s, a]; a </a:t>
            </a:r>
            <a:r>
              <a:rPr lang="en-US" b="1">
                <a:sym typeface="Symbol" charset="2"/>
              </a:rPr>
              <a:t> T</a:t>
            </a:r>
            <a:endParaRPr lang="en-US" b="1"/>
          </a:p>
          <a:p>
            <a:pPr lvl="1"/>
            <a:r>
              <a:rPr lang="en-US"/>
              <a:t>Goto table: </a:t>
            </a:r>
            <a:r>
              <a:rPr lang="en-US" b="1"/>
              <a:t>goto</a:t>
            </a:r>
            <a:r>
              <a:rPr lang="en-US"/>
              <a:t>[s, X]; X </a:t>
            </a:r>
            <a:r>
              <a:rPr lang="en-US" b="1">
                <a:sym typeface="Symbol" charset="2"/>
              </a:rPr>
              <a:t> 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9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Action/Goto Table</a:t>
            </a:r>
          </a:p>
        </p:txBody>
      </p:sp>
      <p:graphicFrame>
        <p:nvGraphicFramePr>
          <p:cNvPr id="113667" name="Group 3"/>
          <p:cNvGraphicFramePr>
            <a:graphicFrameLocks noGrp="1"/>
          </p:cNvGraphicFramePr>
          <p:nvPr>
            <p:ph type="body" idx="1"/>
          </p:nvPr>
        </p:nvGraphicFramePr>
        <p:xfrm>
          <a:off x="990600" y="1524000"/>
          <a:ext cx="7231063" cy="5159380"/>
        </p:xfrm>
        <a:graphic>
          <a:graphicData uri="http://schemas.openxmlformats.org/drawingml/2006/table">
            <a:tbl>
              <a:tblPr/>
              <a:tblGrid>
                <a:gridCol w="903288"/>
                <a:gridCol w="904875"/>
                <a:gridCol w="903287"/>
                <a:gridCol w="904875"/>
                <a:gridCol w="903288"/>
                <a:gridCol w="903287"/>
                <a:gridCol w="904875"/>
                <a:gridCol w="903288"/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773" name="Group 109"/>
          <p:cNvGraphicFramePr>
            <a:graphicFrameLocks noGrp="1"/>
          </p:cNvGraphicFramePr>
          <p:nvPr/>
        </p:nvGraphicFramePr>
        <p:xfrm>
          <a:off x="0" y="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6821</TotalTime>
  <Words>5324</Words>
  <Application>Microsoft Macintosh PowerPoint</Application>
  <PresentationFormat>On-screen Show (4:3)</PresentationFormat>
  <Paragraphs>1382</Paragraphs>
  <Slides>77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Blank Presentation</vt:lpstr>
      <vt:lpstr>LR Parsing</vt:lpstr>
      <vt:lpstr>Parsing - Roadmap</vt:lpstr>
      <vt:lpstr>Top-Down vs. Bottom Up</vt:lpstr>
      <vt:lpstr>Rightmost derivation for id + id * id</vt:lpstr>
      <vt:lpstr>Bottom-up parsing overview</vt:lpstr>
      <vt:lpstr>Actions in Shift-Reduce Parsing</vt:lpstr>
      <vt:lpstr>Questions</vt:lpstr>
      <vt:lpstr>LR Parsing</vt:lpstr>
      <vt:lpstr>Action/Goto Table</vt:lpstr>
      <vt:lpstr>Trace “(id)*id”</vt:lpstr>
      <vt:lpstr>Trace “(id)*id”</vt:lpstr>
      <vt:lpstr>Trace “(id)*id”</vt:lpstr>
      <vt:lpstr>Trace “(id)*id”</vt:lpstr>
      <vt:lpstr>Tracing LR: action[s, a]</vt:lpstr>
      <vt:lpstr>Configuration set</vt:lpstr>
      <vt:lpstr>Closure</vt:lpstr>
      <vt:lpstr>Starting Configuration</vt:lpstr>
      <vt:lpstr>Example: I = closure(S’   T)</vt:lpstr>
      <vt:lpstr>Example: I = closure(S’   T)</vt:lpstr>
      <vt:lpstr>Successor(I, X)</vt:lpstr>
      <vt:lpstr>Successor Example</vt:lpstr>
      <vt:lpstr>Sets-of-Items Construction</vt:lpstr>
      <vt:lpstr>PowerPoint Presentation</vt:lpstr>
      <vt:lpstr>PowerPoint Presentation</vt:lpstr>
      <vt:lpstr>LR(0) Construction</vt:lpstr>
      <vt:lpstr>LR(0) Construction (cont’d)</vt:lpstr>
      <vt:lpstr>Set-of-items with Epsilon rules</vt:lpstr>
      <vt:lpstr>LR(0) conflicts:</vt:lpstr>
      <vt:lpstr>Viable Prefixes</vt:lpstr>
      <vt:lpstr>LR(0) Grammars</vt:lpstr>
      <vt:lpstr>LR(0) Grammars</vt:lpstr>
      <vt:lpstr>FIRST and FOLLOW</vt:lpstr>
      <vt:lpstr>Example First/Follow</vt:lpstr>
      <vt:lpstr>Example First/Follow</vt:lpstr>
      <vt:lpstr>SLR(1) : Simple LR(1) Parsing</vt:lpstr>
      <vt:lpstr>SLR(1) : Simple LR(1) Parsing</vt:lpstr>
      <vt:lpstr>SLR(1) : Simple LR(1) Parsing</vt:lpstr>
      <vt:lpstr>PowerPoint Presentation</vt:lpstr>
      <vt:lpstr>PowerPoint Presentation</vt:lpstr>
      <vt:lpstr>PowerPoint Presentation</vt:lpstr>
      <vt:lpstr>SLR(1) Construction</vt:lpstr>
      <vt:lpstr>SLR(1) Construction (cont’d)</vt:lpstr>
      <vt:lpstr>SLR(1) Conditions</vt:lpstr>
      <vt:lpstr>Is this grammar SLR(1)?</vt:lpstr>
      <vt:lpstr>SLR limitation: lack of context</vt:lpstr>
      <vt:lpstr>PowerPoint Presentation</vt:lpstr>
      <vt:lpstr>Solution: Canonical LR(1)</vt:lpstr>
      <vt:lpstr>LR(1) Configurations</vt:lpstr>
      <vt:lpstr>LR(1) Configurations</vt:lpstr>
      <vt:lpstr>LR(1) Closure</vt:lpstr>
      <vt:lpstr>Starting Configuration</vt:lpstr>
      <vt:lpstr>Example: closure([S’   S, $])</vt:lpstr>
      <vt:lpstr>LR(1) Successor(C, X)</vt:lpstr>
      <vt:lpstr>LR(1) Example</vt:lpstr>
      <vt:lpstr>LR(1) Example (contd)</vt:lpstr>
      <vt:lpstr>LR(1) Example (contd)</vt:lpstr>
      <vt:lpstr>PowerPoint Presentation</vt:lpstr>
      <vt:lpstr>LR(1) Construction</vt:lpstr>
      <vt:lpstr>LR(1) Construction (cont’d)</vt:lpstr>
      <vt:lpstr>LR(1) Conditions</vt:lpstr>
      <vt:lpstr>Set-of-items with Epsilon rules</vt:lpstr>
      <vt:lpstr>Canonical LR(1) Recap</vt:lpstr>
      <vt:lpstr>Merging States in LALR(1)</vt:lpstr>
      <vt:lpstr>R/R conflicts when merging</vt:lpstr>
      <vt:lpstr>LALR(1)</vt:lpstr>
      <vt:lpstr>S/R &amp; ambiguous grammars</vt:lpstr>
      <vt:lpstr>Dangling ‘else’</vt:lpstr>
      <vt:lpstr>Precedence &amp; Associativity</vt:lpstr>
      <vt:lpstr>Precedence Relations</vt:lpstr>
      <vt:lpstr>Precedence Relations</vt:lpstr>
      <vt:lpstr>Precedence Relations</vt:lpstr>
      <vt:lpstr>Precedence &amp; Associativity</vt:lpstr>
      <vt:lpstr>Handling S/R &amp; R/R Conflicts</vt:lpstr>
      <vt:lpstr>Conflicts revisited (cont’d)</vt:lpstr>
      <vt:lpstr>Compiler (parser) compilers</vt:lpstr>
      <vt:lpstr>Compiler (parser) compilers</vt:lpstr>
      <vt:lpstr>Parsing - 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889</cp:revision>
  <cp:lastPrinted>2010-10-22T08:35:59Z</cp:lastPrinted>
  <dcterms:created xsi:type="dcterms:W3CDTF">2011-10-22T06:03:11Z</dcterms:created>
  <dcterms:modified xsi:type="dcterms:W3CDTF">2016-06-21T18:16:02Z</dcterms:modified>
</cp:coreProperties>
</file>